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004000" cy="39319200"/>
  <p:notesSz cx="6858000" cy="9144000"/>
  <p:defaultTextStyle>
    <a:defPPr>
      <a:defRPr lang="en-GB"/>
    </a:defPPr>
    <a:lvl1pPr algn="l" defTabSz="560388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1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1pPr>
    <a:lvl2pPr marL="569913" indent="-112713" algn="l" defTabSz="560388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1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2pPr>
    <a:lvl3pPr marL="1139825" indent="-225425" algn="l" defTabSz="560388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1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3pPr>
    <a:lvl4pPr marL="1709738" indent="-338138" algn="l" defTabSz="560388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1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4pPr>
    <a:lvl5pPr marL="2281238" indent="-452438" algn="l" defTabSz="560388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1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sz="31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sz="31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sz="31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sz="31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7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4D4D"/>
    <a:srgbClr val="252537"/>
    <a:srgbClr val="666699"/>
    <a:srgbClr val="080808"/>
    <a:srgbClr val="257125"/>
    <a:srgbClr val="2C842C"/>
    <a:srgbClr val="339933"/>
    <a:srgbClr val="003300"/>
    <a:srgbClr val="2C7840"/>
    <a:srgbClr val="0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25" d="100"/>
          <a:sy n="25" d="100"/>
        </p:scale>
        <p:origin x="978" y="-594"/>
      </p:cViewPr>
      <p:guideLst>
        <p:guide orient="horz" pos="2477"/>
        <p:guide pos="403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987088" y="-11796713"/>
            <a:ext cx="10167938" cy="1249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30167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60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300"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1pPr>
    <a:lvl2pPr marL="742950" indent="-285750" algn="l" defTabSz="560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300"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2pPr>
    <a:lvl3pPr marL="1143000" indent="-228600" algn="l" defTabSz="560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300"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3pPr>
    <a:lvl4pPr marL="1600200" indent="-228600" algn="l" defTabSz="560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300"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4pPr>
    <a:lvl5pPr marL="2057400" indent="-228600" algn="l" defTabSz="560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300"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5pPr>
    <a:lvl6pPr marL="2852152" algn="l" defTabSz="11408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422580" algn="l" defTabSz="11408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993009" algn="l" defTabSz="11408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563442" algn="l" defTabSz="11408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038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37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0300" y="12214445"/>
            <a:ext cx="27203400" cy="8428143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00600" y="22280880"/>
            <a:ext cx="22402800" cy="10048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4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1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4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0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2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F4D96-CBF2-48FD-9701-DF634C844D4A}" type="datetimeFigureOut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54E05-5384-4AF0-9BB2-39FB63C30E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5EFEF-764F-4CD4-861A-F5413C2BE62F}" type="datetimeFigureOut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BA55E-9295-41B2-959A-7688E8F397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5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202900" y="1574600"/>
            <a:ext cx="7200900" cy="3354874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00200" y="1574600"/>
            <a:ext cx="21069300" cy="3354874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6B6F2-FB7B-415D-A3C8-8C6249D59F43}" type="datetimeFigureOut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E6F0-5257-45A7-AEDB-C2EC76B541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12CC7-932F-4607-9CD9-BCED19B13243}" type="datetimeFigureOut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9A81F-7B9C-4AE8-8365-CDFC580DA4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8096" y="25266235"/>
            <a:ext cx="27203400" cy="780923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28096" y="16665157"/>
            <a:ext cx="27203400" cy="8601072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22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446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169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4892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615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338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061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29784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BC84C-26CF-43D7-AFA1-C79966CD8D98}" type="datetimeFigureOut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1E046-CF4A-4041-BF5B-9BE4314DF9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00200" y="9174488"/>
            <a:ext cx="14135100" cy="25948855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68700" y="9174488"/>
            <a:ext cx="14135100" cy="25948855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58943-30AB-4988-ABD4-C8E62FF58AF2}" type="datetimeFigureOut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F4F03-D0B1-469F-A47E-E523F6219E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8801314"/>
            <a:ext cx="14140658" cy="3667969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229" indent="0">
              <a:buNone/>
              <a:defRPr sz="8900" b="1"/>
            </a:lvl2pPr>
            <a:lvl3pPr marL="4074462" indent="0">
              <a:buNone/>
              <a:defRPr sz="8000" b="1"/>
            </a:lvl3pPr>
            <a:lvl4pPr marL="6111691" indent="0">
              <a:buNone/>
              <a:defRPr sz="7100" b="1"/>
            </a:lvl4pPr>
            <a:lvl5pPr marL="8148925" indent="0">
              <a:buNone/>
              <a:defRPr sz="7100" b="1"/>
            </a:lvl5pPr>
            <a:lvl6pPr marL="10186154" indent="0">
              <a:buNone/>
              <a:defRPr sz="7100" b="1"/>
            </a:lvl6pPr>
            <a:lvl7pPr marL="12223387" indent="0">
              <a:buNone/>
              <a:defRPr sz="7100" b="1"/>
            </a:lvl7pPr>
            <a:lvl8pPr marL="14260616" indent="0">
              <a:buNone/>
              <a:defRPr sz="7100" b="1"/>
            </a:lvl8pPr>
            <a:lvl9pPr marL="16297845" indent="0">
              <a:buNone/>
              <a:defRPr sz="71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00200" y="12469283"/>
            <a:ext cx="14140658" cy="22654051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257593" y="8801314"/>
            <a:ext cx="14146213" cy="3667969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229" indent="0">
              <a:buNone/>
              <a:defRPr sz="8900" b="1"/>
            </a:lvl2pPr>
            <a:lvl3pPr marL="4074462" indent="0">
              <a:buNone/>
              <a:defRPr sz="8000" b="1"/>
            </a:lvl3pPr>
            <a:lvl4pPr marL="6111691" indent="0">
              <a:buNone/>
              <a:defRPr sz="7100" b="1"/>
            </a:lvl4pPr>
            <a:lvl5pPr marL="8148925" indent="0">
              <a:buNone/>
              <a:defRPr sz="7100" b="1"/>
            </a:lvl5pPr>
            <a:lvl6pPr marL="10186154" indent="0">
              <a:buNone/>
              <a:defRPr sz="7100" b="1"/>
            </a:lvl6pPr>
            <a:lvl7pPr marL="12223387" indent="0">
              <a:buNone/>
              <a:defRPr sz="7100" b="1"/>
            </a:lvl7pPr>
            <a:lvl8pPr marL="14260616" indent="0">
              <a:buNone/>
              <a:defRPr sz="7100" b="1"/>
            </a:lvl8pPr>
            <a:lvl9pPr marL="16297845" indent="0">
              <a:buNone/>
              <a:defRPr sz="71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257593" y="12469283"/>
            <a:ext cx="14146213" cy="22654051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6B7D8-D157-49E5-9957-CC24A6390D88}" type="datetimeFigureOut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BB4D3-2C70-4874-8144-961FB1397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1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FD757-2AEB-459B-A478-9FA8BD14D08E}" type="datetimeFigureOut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57788-14C2-44AE-9C80-21AAB1C84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61709-BD58-4137-AB5A-0EF52CE1C8AB}" type="datetimeFigureOut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17424-0FB0-4DA7-860D-CC218CAC1C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5" y="1565487"/>
            <a:ext cx="10529096" cy="666242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2675" y="1565489"/>
            <a:ext cx="17891125" cy="33557848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5" y="8227909"/>
            <a:ext cx="10529096" cy="26895428"/>
          </a:xfrm>
        </p:spPr>
        <p:txBody>
          <a:bodyPr/>
          <a:lstStyle>
            <a:lvl1pPr marL="0" indent="0">
              <a:buNone/>
              <a:defRPr sz="6200"/>
            </a:lvl1pPr>
            <a:lvl2pPr marL="2037229" indent="0">
              <a:buNone/>
              <a:defRPr sz="5300"/>
            </a:lvl2pPr>
            <a:lvl3pPr marL="4074462" indent="0">
              <a:buNone/>
              <a:defRPr sz="4500"/>
            </a:lvl3pPr>
            <a:lvl4pPr marL="6111691" indent="0">
              <a:buNone/>
              <a:defRPr sz="4000"/>
            </a:lvl4pPr>
            <a:lvl5pPr marL="8148925" indent="0">
              <a:buNone/>
              <a:defRPr sz="4000"/>
            </a:lvl5pPr>
            <a:lvl6pPr marL="10186154" indent="0">
              <a:buNone/>
              <a:defRPr sz="4000"/>
            </a:lvl6pPr>
            <a:lvl7pPr marL="12223387" indent="0">
              <a:buNone/>
              <a:defRPr sz="4000"/>
            </a:lvl7pPr>
            <a:lvl8pPr marL="14260616" indent="0">
              <a:buNone/>
              <a:defRPr sz="4000"/>
            </a:lvl8pPr>
            <a:lvl9pPr marL="16297845" indent="0">
              <a:buNone/>
              <a:defRPr sz="4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FA685-686E-436A-8888-713ABED005DC}" type="datetimeFigureOut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321F9-D301-4CF7-87B2-678CC03236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3008" y="27523440"/>
            <a:ext cx="19202400" cy="3249298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273008" y="3513243"/>
            <a:ext cx="19202400" cy="23591520"/>
          </a:xfrm>
        </p:spPr>
        <p:txBody>
          <a:bodyPr rtlCol="0">
            <a:normAutofit/>
          </a:bodyPr>
          <a:lstStyle>
            <a:lvl1pPr marL="0" indent="0">
              <a:buNone/>
              <a:defRPr sz="14300"/>
            </a:lvl1pPr>
            <a:lvl2pPr marL="2037229" indent="0">
              <a:buNone/>
              <a:defRPr sz="12500"/>
            </a:lvl2pPr>
            <a:lvl3pPr marL="4074462" indent="0">
              <a:buNone/>
              <a:defRPr sz="10700"/>
            </a:lvl3pPr>
            <a:lvl4pPr marL="6111691" indent="0">
              <a:buNone/>
              <a:defRPr sz="8900"/>
            </a:lvl4pPr>
            <a:lvl5pPr marL="8148925" indent="0">
              <a:buNone/>
              <a:defRPr sz="8900"/>
            </a:lvl5pPr>
            <a:lvl6pPr marL="10186154" indent="0">
              <a:buNone/>
              <a:defRPr sz="8900"/>
            </a:lvl6pPr>
            <a:lvl7pPr marL="12223387" indent="0">
              <a:buNone/>
              <a:defRPr sz="8900"/>
            </a:lvl7pPr>
            <a:lvl8pPr marL="14260616" indent="0">
              <a:buNone/>
              <a:defRPr sz="8900"/>
            </a:lvl8pPr>
            <a:lvl9pPr marL="16297845" indent="0">
              <a:buNone/>
              <a:defRPr sz="89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73008" y="30772738"/>
            <a:ext cx="19202400" cy="4614542"/>
          </a:xfrm>
        </p:spPr>
        <p:txBody>
          <a:bodyPr/>
          <a:lstStyle>
            <a:lvl1pPr marL="0" indent="0">
              <a:buNone/>
              <a:defRPr sz="6200"/>
            </a:lvl1pPr>
            <a:lvl2pPr marL="2037229" indent="0">
              <a:buNone/>
              <a:defRPr sz="5300"/>
            </a:lvl2pPr>
            <a:lvl3pPr marL="4074462" indent="0">
              <a:buNone/>
              <a:defRPr sz="4500"/>
            </a:lvl3pPr>
            <a:lvl4pPr marL="6111691" indent="0">
              <a:buNone/>
              <a:defRPr sz="4000"/>
            </a:lvl4pPr>
            <a:lvl5pPr marL="8148925" indent="0">
              <a:buNone/>
              <a:defRPr sz="4000"/>
            </a:lvl5pPr>
            <a:lvl6pPr marL="10186154" indent="0">
              <a:buNone/>
              <a:defRPr sz="4000"/>
            </a:lvl6pPr>
            <a:lvl7pPr marL="12223387" indent="0">
              <a:buNone/>
              <a:defRPr sz="4000"/>
            </a:lvl7pPr>
            <a:lvl8pPr marL="14260616" indent="0">
              <a:buNone/>
              <a:defRPr sz="4000"/>
            </a:lvl8pPr>
            <a:lvl9pPr marL="16297845" indent="0">
              <a:buNone/>
              <a:defRPr sz="4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577AB-B821-4D73-ACEB-E2542BD3BF2D}" type="datetimeFigureOut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BB5D-F537-4DDC-B5C6-4513497756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600200" y="1574800"/>
            <a:ext cx="28803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446" tIns="203725" rIns="407446" bIns="2037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600200" y="9174163"/>
            <a:ext cx="28803600" cy="259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446" tIns="203725" rIns="407446" bIns="203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00200" y="36442650"/>
            <a:ext cx="7467600" cy="2093913"/>
          </a:xfrm>
          <a:prstGeom prst="rect">
            <a:avLst/>
          </a:prstGeom>
        </p:spPr>
        <p:txBody>
          <a:bodyPr vert="horz" wrap="square" lIns="407446" tIns="203725" rIns="407446" bIns="203725" numCol="1" anchor="ctr" anchorCtr="0" compatLnSpc="1">
            <a:prstTxWarp prst="textNoShape">
              <a:avLst/>
            </a:prstTxWarp>
          </a:bodyPr>
          <a:lstStyle>
            <a:lvl1pPr>
              <a:defRPr sz="53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3D6FC7-B258-4C89-BA3B-9B748B5CC56B}" type="datetimeFigureOut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34700" y="36442650"/>
            <a:ext cx="10134600" cy="2093913"/>
          </a:xfrm>
          <a:prstGeom prst="rect">
            <a:avLst/>
          </a:prstGeom>
        </p:spPr>
        <p:txBody>
          <a:bodyPr vert="horz" lIns="407446" tIns="203725" rIns="407446" bIns="203725" rtlCol="0" anchor="ctr"/>
          <a:lstStyle>
            <a:lvl1pPr algn="ctr" defTabSz="560529">
              <a:buFont typeface="Times New Roman" pitchFamily="18" charset="0"/>
              <a:buNone/>
              <a:defRPr sz="53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MS Gothic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936200" y="36442650"/>
            <a:ext cx="7467600" cy="2093913"/>
          </a:xfrm>
          <a:prstGeom prst="rect">
            <a:avLst/>
          </a:prstGeom>
        </p:spPr>
        <p:txBody>
          <a:bodyPr vert="horz" wrap="square" lIns="407446" tIns="203725" rIns="407446" bIns="203725" numCol="1" anchor="ctr" anchorCtr="0" compatLnSpc="1">
            <a:prstTxWarp prst="textNoShape">
              <a:avLst/>
            </a:prstTxWarp>
          </a:bodyPr>
          <a:lstStyle>
            <a:lvl1pPr algn="r">
              <a:defRPr sz="5300">
                <a:solidFill>
                  <a:srgbClr val="898989"/>
                </a:solidFill>
              </a:defRPr>
            </a:lvl1pPr>
          </a:lstStyle>
          <a:p>
            <a:fld id="{6A1B8994-3CD8-4CAA-9B82-55C9D002A0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073525" rtl="0" eaLnBrk="0" fontAlgn="base" hangingPunct="0">
        <a:spcBef>
          <a:spcPct val="0"/>
        </a:spcBef>
        <a:spcAft>
          <a:spcPct val="0"/>
        </a:spcAft>
        <a:defRPr sz="19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073525" rtl="0" fontAlgn="base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6pPr>
      <a:lvl7pPr marL="914400" algn="ctr" defTabSz="4073525" rtl="0" fontAlgn="base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7pPr>
      <a:lvl8pPr marL="1371600" algn="ctr" defTabSz="4073525" rtl="0" fontAlgn="base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8pPr>
      <a:lvl9pPr marL="1828800" algn="ctr" defTabSz="4073525" rtl="0" fontAlgn="base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9pPr>
    </p:titleStyle>
    <p:bodyStyle>
      <a:lvl1pPr marL="1527175" indent="-1527175" algn="l" defTabSz="40735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3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309938" indent="-1273175" algn="l" defTabSz="40735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5092700" indent="-1017588" algn="l" defTabSz="40735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7129463" indent="-1017588" algn="l" defTabSz="40735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9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9166225" indent="-1017588" algn="l" defTabSz="40735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89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1204771" indent="-1018617" algn="l" defTabSz="407446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2000" indent="-1018617" algn="l" defTabSz="407446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79233" indent="-1018617" algn="l" defTabSz="407446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6462" indent="-1018617" algn="l" defTabSz="407446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446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229" algn="l" defTabSz="407446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4462" algn="l" defTabSz="407446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1691" algn="l" defTabSz="407446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48925" algn="l" defTabSz="407446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6154" algn="l" defTabSz="407446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3387" algn="l" defTabSz="407446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0616" algn="l" defTabSz="407446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297845" algn="l" defTabSz="407446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-40467" y="1"/>
            <a:ext cx="32059784" cy="2593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60529">
              <a:defRPr/>
            </a:pPr>
            <a:endParaRPr lang="pt-BR" sz="9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992" y="2809728"/>
            <a:ext cx="702501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" y="35475017"/>
            <a:ext cx="320040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4938" y="2737720"/>
            <a:ext cx="11933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Automação Industrial</a:t>
            </a:r>
          </a:p>
          <a:p>
            <a:pPr>
              <a:lnSpc>
                <a:spcPct val="100000"/>
              </a:lnSpc>
            </a:pPr>
            <a:r>
              <a:rPr lang="pt-B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2º Semestre de 2018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358133" y="2768492"/>
            <a:ext cx="155089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Alan Cândido de Oliveira</a:t>
            </a:r>
            <a:endParaRPr lang="pt-BR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Felipe de </a:t>
            </a:r>
            <a:r>
              <a:rPr lang="pt-BR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Carvalho Alencar</a:t>
            </a:r>
            <a:endParaRPr lang="pt-BR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Gabriel de Oliveira Gomes</a:t>
            </a:r>
            <a:endParaRPr lang="pt-BR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Henrique Ramos de Moura</a:t>
            </a:r>
          </a:p>
          <a:p>
            <a:pPr>
              <a:lnSpc>
                <a:spcPct val="100000"/>
              </a:lnSpc>
            </a:pPr>
            <a:r>
              <a:rPr lang="pt-BR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Orientador</a:t>
            </a:r>
            <a:r>
              <a:rPr lang="pt-BR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Prof. Esp. </a:t>
            </a:r>
            <a:r>
              <a:rPr lang="pt-BR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Antônio Hernandes de Gonçalves </a:t>
            </a:r>
            <a:endParaRPr lang="pt-BR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Co-orientador: Prof. Dr. </a:t>
            </a:r>
            <a:r>
              <a:rPr lang="pt-BR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Delcínio </a:t>
            </a:r>
            <a:r>
              <a:rPr lang="pt-BR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Ricci  </a:t>
            </a:r>
            <a:endParaRPr lang="pt-BR" sz="4000" b="1" cap="all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52328" y="6348452"/>
            <a:ext cx="30027336" cy="309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endParaRPr lang="pt-BR" sz="5400" b="1" dirty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5400" b="1" dirty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5400" b="1" dirty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5400" b="1" dirty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5400" b="1" dirty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5400" b="1" dirty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5400" b="1" dirty="0" smtClean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5400" b="1" dirty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5400" b="1" dirty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5400" b="1" dirty="0" smtClean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5400" b="1" dirty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5400" b="1" dirty="0" smtClean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5400" b="1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Introdução</a:t>
            </a:r>
          </a:p>
          <a:p>
            <a:pPr>
              <a:lnSpc>
                <a:spcPct val="100000"/>
              </a:lnSpc>
            </a:pPr>
            <a:endParaRPr lang="pt-BR" sz="5400" b="1" dirty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5400" b="1" dirty="0" smtClean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5400" b="1" dirty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5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5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5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5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4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5400" b="1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Descrição </a:t>
            </a:r>
            <a:r>
              <a:rPr lang="pt-BR" sz="5400" b="1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do </a:t>
            </a:r>
            <a:r>
              <a:rPr lang="pt-BR" sz="5400" b="1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Projeto</a:t>
            </a:r>
            <a:endParaRPr lang="pt-BR" sz="5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princípio </a:t>
            </a:r>
            <a:r>
              <a:rPr lang="pt-BR" sz="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básico é o de </a:t>
            </a:r>
            <a:r>
              <a:rPr lang="pt-BR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emissão de tons padrões </a:t>
            </a:r>
            <a:r>
              <a:rPr lang="pt-BR" sz="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gerados a partir da frequência do teclado numérico de qualquer aparelho celular, </a:t>
            </a:r>
            <a:r>
              <a:rPr lang="pt-BR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 há </a:t>
            </a:r>
            <a:r>
              <a:rPr lang="pt-BR" sz="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emissor e um receptor, após isso a </a:t>
            </a:r>
            <a:r>
              <a:rPr lang="pt-BR" sz="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conversão e decodificação dos tons </a:t>
            </a:r>
            <a:r>
              <a:rPr lang="pt-BR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feita e transmitida para o circuito controlador dos dispositivos.</a:t>
            </a:r>
            <a:endParaRPr lang="pt-BR" sz="4000" dirty="0" smtClean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5400" b="1" dirty="0" smtClean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5400" b="1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Resultados </a:t>
            </a:r>
            <a:r>
              <a:rPr lang="pt-BR" sz="5400" b="1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e Considerações </a:t>
            </a:r>
            <a:r>
              <a:rPr lang="pt-BR" sz="5400" b="1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Finais</a:t>
            </a:r>
            <a:endParaRPr lang="pt-BR" sz="5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do protótipo, conseguimos executar o controle de dispositivos, criar uma interface intuitiva e de fácil comando ao usuário, controlar a residência à distância com o uso da tecnologia DTMF e desta forma atender satisfatoriamente à necessidade dos usuários</a:t>
            </a:r>
            <a:r>
              <a:rPr lang="pt-BR" sz="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pt-BR" sz="4000" b="1" dirty="0" smtClean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4800" b="1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Principais </a:t>
            </a:r>
            <a:r>
              <a:rPr lang="pt-BR" sz="4800" b="1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Referências</a:t>
            </a:r>
          </a:p>
          <a:p>
            <a:pPr algn="just">
              <a:lnSpc>
                <a:spcPct val="100000"/>
              </a:lnSpc>
            </a:pPr>
            <a:r>
              <a:rPr lang="pt-B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pt-BR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://</a:t>
            </a:r>
            <a:r>
              <a:rPr lang="pt-B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sraengenharia.blogspot.com.br/2013/03/pre-automacao-o-caminho-mais-curto-para.html; https</a:t>
            </a:r>
            <a:r>
              <a:rPr lang="pt-BR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://www.comatreleco.com.br/automacao- industrial-historia/; http://</a:t>
            </a:r>
            <a:r>
              <a:rPr lang="pt-B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www.gdsautomacao.com.br</a:t>
            </a:r>
            <a:r>
              <a:rPr lang="pt-BR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Residências inteligentes. 1.ed. São Paulo: Livraria da física, </a:t>
            </a:r>
            <a:r>
              <a:rPr lang="pt-B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2004</a:t>
            </a:r>
            <a:r>
              <a:rPr lang="pt-BR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http://www.integralis.com.br/seg-eletronica/controle-de- acesso</a:t>
            </a:r>
            <a:r>
              <a:rPr lang="pt-B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/; </a:t>
            </a:r>
            <a:r>
              <a:rPr lang="it-IT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Google android. 5. ed. São Paulo: Novatec, </a:t>
            </a:r>
            <a:r>
              <a:rPr lang="it-IT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2015; </a:t>
            </a:r>
            <a:r>
              <a:rPr lang="pt-BR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SMARTLAB: Trabalhando com MPLAB, São Paulo: Particular, </a:t>
            </a:r>
            <a:r>
              <a:rPr lang="pt-B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2010</a:t>
            </a:r>
            <a:r>
              <a:rPr lang="pt-BR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Material didático para utilização nos projetos de trabalho de graduação dos cursos de tecnologia em automação industrial e informática. São Bernardo do Campo: FATEC, </a:t>
            </a:r>
            <a:r>
              <a:rPr lang="pt-B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2017.</a:t>
            </a:r>
            <a:endParaRPr lang="pt-BR" sz="6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76264" y="717604"/>
            <a:ext cx="31412510" cy="12280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9000" b="1" dirty="0">
                <a:latin typeface="Arial" panose="020B0604020202020204" pitchFamily="34" charset="0"/>
                <a:cs typeface="Arial" panose="020B0604020202020204" pitchFamily="34" charset="0"/>
              </a:rPr>
              <a:t>AUTOMAÇÃO RESIDENCIAL REMOTA COM SINAL DTMF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8FF907A5-FADD-44BD-80E2-C6FC4632A085}"/>
              </a:ext>
            </a:extLst>
          </p:cNvPr>
          <p:cNvSpPr txBox="1"/>
          <p:nvPr/>
        </p:nvSpPr>
        <p:spPr>
          <a:xfrm>
            <a:off x="952329" y="6146216"/>
            <a:ext cx="1310545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6600" b="1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Objetivo</a:t>
            </a:r>
            <a:endParaRPr lang="pt-BR" sz="5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</a:t>
            </a:r>
            <a:r>
              <a:rPr lang="pt-BR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sistema que possibilita ao usuário controlar remotamente dispositivos </a:t>
            </a:r>
            <a:r>
              <a:rPr lang="pt-BR" sz="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residenciais visando </a:t>
            </a:r>
            <a:r>
              <a:rPr lang="pt-BR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e </a:t>
            </a:r>
            <a:r>
              <a:rPr lang="pt-BR" sz="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conforto, podendo interagir à distância com controle de acesso, iluminação e equipamentos que necessitam de manutenção.</a:t>
            </a:r>
            <a:endParaRPr lang="pt-BR" sz="5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167F4ED-1D94-403D-B0CE-FBC569EE24AE}"/>
              </a:ext>
            </a:extLst>
          </p:cNvPr>
          <p:cNvSpPr txBox="1"/>
          <p:nvPr/>
        </p:nvSpPr>
        <p:spPr>
          <a:xfrm>
            <a:off x="23462268" y="15093160"/>
            <a:ext cx="6727539" cy="53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Autoria própria</a:t>
            </a:r>
            <a:r>
              <a:rPr lang="pt-BR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21809" r="1" b="31984"/>
          <a:stretch/>
        </p:blipFill>
        <p:spPr>
          <a:xfrm>
            <a:off x="22266696" y="7706272"/>
            <a:ext cx="8425499" cy="7070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aixaDeTexto 10">
            <a:extLst>
              <a:ext uri="{FF2B5EF4-FFF2-40B4-BE49-F238E27FC236}">
                <a16:creationId xmlns:a16="http://schemas.microsoft.com/office/drawing/2014/main" xmlns="" id="{A4BC77B6-7EFF-4101-9C23-1F147F07346F}"/>
              </a:ext>
            </a:extLst>
          </p:cNvPr>
          <p:cNvSpPr txBox="1"/>
          <p:nvPr/>
        </p:nvSpPr>
        <p:spPr>
          <a:xfrm>
            <a:off x="956619" y="12369961"/>
            <a:ext cx="192875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Justifica-se por possibilitar aos usuários de uma propriedade de veraneio realizar remotamente as manutenções e controles de equipamentos, como simulação de presença, manutenção de piscina, controle de acesso e iluminação.</a:t>
            </a:r>
          </a:p>
        </p:txBody>
      </p:sp>
      <p:sp>
        <p:nvSpPr>
          <p:cNvPr id="16" name="CaixaDeTexto 13">
            <a:extLst>
              <a:ext uri="{FF2B5EF4-FFF2-40B4-BE49-F238E27FC236}">
                <a16:creationId xmlns:a16="http://schemas.microsoft.com/office/drawing/2014/main" xmlns="" id="{C167F4ED-1D94-403D-B0CE-FBC569EE24AE}"/>
              </a:ext>
            </a:extLst>
          </p:cNvPr>
          <p:cNvSpPr txBox="1"/>
          <p:nvPr/>
        </p:nvSpPr>
        <p:spPr>
          <a:xfrm>
            <a:off x="21276691" y="6951559"/>
            <a:ext cx="10081120" cy="53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Figura 1.1 – Central de recepção e acionamento. </a:t>
            </a:r>
            <a:endParaRPr lang="pt-BR" sz="3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2922487" y="17422479"/>
            <a:ext cx="7603065" cy="6200919"/>
            <a:chOff x="7917532" y="10507960"/>
            <a:chExt cx="20603716" cy="182956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4248" y="10515600"/>
              <a:ext cx="10287000" cy="18288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532" y="10507960"/>
              <a:ext cx="10287000" cy="18288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0" name="CaixaDeTexto 10">
            <a:extLst>
              <a:ext uri="{FF2B5EF4-FFF2-40B4-BE49-F238E27FC236}">
                <a16:creationId xmlns:a16="http://schemas.microsoft.com/office/drawing/2014/main" xmlns="" id="{A4BC77B6-7EFF-4101-9C23-1F147F07346F}"/>
              </a:ext>
            </a:extLst>
          </p:cNvPr>
          <p:cNvSpPr txBox="1"/>
          <p:nvPr/>
        </p:nvSpPr>
        <p:spPr>
          <a:xfrm>
            <a:off x="982615" y="17211800"/>
            <a:ext cx="202940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avanços tecnológicos geram infinitas possibilidades no quesito de otimizar sistemas e métodos de produção e de vida. Hoje temos sistemas completamente automatizados e que funcionam praticamente sem a presença de seres humano e com o passar do tempo essa tecnologia vem adentrando nossas casas, com equipamentos inteligentes e cada vez mais interativos. </a:t>
            </a:r>
          </a:p>
          <a:p>
            <a:pPr algn="just">
              <a:lnSpc>
                <a:spcPct val="100000"/>
              </a:lnSpc>
            </a:pPr>
            <a:r>
              <a:rPr lang="pt-BR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Automatizar uma residência não é apenas solução para algumas questões, mas sim um conceito</a:t>
            </a:r>
            <a:r>
              <a:rPr lang="pt-BR" sz="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2" name="CaixaDeTexto 13">
            <a:extLst>
              <a:ext uri="{FF2B5EF4-FFF2-40B4-BE49-F238E27FC236}">
                <a16:creationId xmlns:a16="http://schemas.microsoft.com/office/drawing/2014/main" xmlns="" id="{C167F4ED-1D94-403D-B0CE-FBC569EE24AE}"/>
              </a:ext>
            </a:extLst>
          </p:cNvPr>
          <p:cNvSpPr txBox="1"/>
          <p:nvPr/>
        </p:nvSpPr>
        <p:spPr>
          <a:xfrm>
            <a:off x="23798013" y="23805592"/>
            <a:ext cx="6727539" cy="53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Autoria própria</a:t>
            </a:r>
            <a:r>
              <a:rPr lang="pt-BR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23" name="CaixaDeTexto 13">
            <a:extLst>
              <a:ext uri="{FF2B5EF4-FFF2-40B4-BE49-F238E27FC236}">
                <a16:creationId xmlns:a16="http://schemas.microsoft.com/office/drawing/2014/main" xmlns="" id="{C167F4ED-1D94-403D-B0CE-FBC569EE24AE}"/>
              </a:ext>
            </a:extLst>
          </p:cNvPr>
          <p:cNvSpPr txBox="1"/>
          <p:nvPr/>
        </p:nvSpPr>
        <p:spPr>
          <a:xfrm>
            <a:off x="21447495" y="16703704"/>
            <a:ext cx="10757084" cy="53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Figura 1.2 – Aplicativo de celu</a:t>
            </a:r>
            <a:r>
              <a:rPr lang="pt-BR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 para acionamento</a:t>
            </a:r>
            <a:r>
              <a:rPr lang="pt-BR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3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408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Gothic</vt:lpstr>
      <vt:lpstr>MS PGothic</vt:lpstr>
      <vt:lpstr>Arial</vt:lpstr>
      <vt:lpstr>Calibri</vt:lpstr>
      <vt:lpstr>Times New Roman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</dc:creator>
  <cp:lastModifiedBy>da Silva, Eder Luiz</cp:lastModifiedBy>
  <cp:revision>102</cp:revision>
  <dcterms:modified xsi:type="dcterms:W3CDTF">2018-11-08T13:39:07Z</dcterms:modified>
</cp:coreProperties>
</file>