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AE13398B-E689-49E6-836F-E8B7530BA0F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938FC-5125-4D3C-B6C1-B8B3F4B18568}" type="slidenum">
              <a:rPr lang="en-US" smtClean="0"/>
              <a:t>‹Nº›</a:t>
            </a:fld>
            <a:endParaRPr lang="en-US"/>
          </a:p>
        </p:txBody>
      </p:sp>
    </p:spTree>
    <p:extLst>
      <p:ext uri="{BB962C8B-B14F-4D97-AF65-F5344CB8AC3E}">
        <p14:creationId xmlns:p14="http://schemas.microsoft.com/office/powerpoint/2010/main" val="30621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E13398B-E689-49E6-836F-E8B7530BA0F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938FC-5125-4D3C-B6C1-B8B3F4B18568}" type="slidenum">
              <a:rPr lang="en-US" smtClean="0"/>
              <a:t>‹Nº›</a:t>
            </a:fld>
            <a:endParaRPr lang="en-US"/>
          </a:p>
        </p:txBody>
      </p:sp>
    </p:spTree>
    <p:extLst>
      <p:ext uri="{BB962C8B-B14F-4D97-AF65-F5344CB8AC3E}">
        <p14:creationId xmlns:p14="http://schemas.microsoft.com/office/powerpoint/2010/main" val="179811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E13398B-E689-49E6-836F-E8B7530BA0F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938FC-5125-4D3C-B6C1-B8B3F4B18568}" type="slidenum">
              <a:rPr lang="en-US" smtClean="0"/>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699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E13398B-E689-49E6-836F-E8B7530BA0F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938FC-5125-4D3C-B6C1-B8B3F4B18568}" type="slidenum">
              <a:rPr lang="en-US" smtClean="0"/>
              <a:t>‹Nº›</a:t>
            </a:fld>
            <a:endParaRPr lang="en-US"/>
          </a:p>
        </p:txBody>
      </p:sp>
    </p:spTree>
    <p:extLst>
      <p:ext uri="{BB962C8B-B14F-4D97-AF65-F5344CB8AC3E}">
        <p14:creationId xmlns:p14="http://schemas.microsoft.com/office/powerpoint/2010/main" val="1807781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E13398B-E689-49E6-836F-E8B7530BA0F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938FC-5125-4D3C-B6C1-B8B3F4B18568}"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848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E13398B-E689-49E6-836F-E8B7530BA0F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938FC-5125-4D3C-B6C1-B8B3F4B18568}" type="slidenum">
              <a:rPr lang="en-US" smtClean="0"/>
              <a:t>‹Nº›</a:t>
            </a:fld>
            <a:endParaRPr lang="en-US"/>
          </a:p>
        </p:txBody>
      </p:sp>
    </p:spTree>
    <p:extLst>
      <p:ext uri="{BB962C8B-B14F-4D97-AF65-F5344CB8AC3E}">
        <p14:creationId xmlns:p14="http://schemas.microsoft.com/office/powerpoint/2010/main" val="1996812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13398B-E689-49E6-836F-E8B7530BA0F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938FC-5125-4D3C-B6C1-B8B3F4B18568}" type="slidenum">
              <a:rPr lang="en-US" smtClean="0"/>
              <a:t>‹Nº›</a:t>
            </a:fld>
            <a:endParaRPr lang="en-US"/>
          </a:p>
        </p:txBody>
      </p:sp>
    </p:spTree>
    <p:extLst>
      <p:ext uri="{BB962C8B-B14F-4D97-AF65-F5344CB8AC3E}">
        <p14:creationId xmlns:p14="http://schemas.microsoft.com/office/powerpoint/2010/main" val="2762769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13398B-E689-49E6-836F-E8B7530BA0F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938FC-5125-4D3C-B6C1-B8B3F4B18568}" type="slidenum">
              <a:rPr lang="en-US" smtClean="0"/>
              <a:t>‹Nº›</a:t>
            </a:fld>
            <a:endParaRPr lang="en-US"/>
          </a:p>
        </p:txBody>
      </p:sp>
    </p:spTree>
    <p:extLst>
      <p:ext uri="{BB962C8B-B14F-4D97-AF65-F5344CB8AC3E}">
        <p14:creationId xmlns:p14="http://schemas.microsoft.com/office/powerpoint/2010/main" val="381400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13398B-E689-49E6-836F-E8B7530BA0F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938FC-5125-4D3C-B6C1-B8B3F4B18568}" type="slidenum">
              <a:rPr lang="en-US" smtClean="0"/>
              <a:t>‹Nº›</a:t>
            </a:fld>
            <a:endParaRPr lang="en-US"/>
          </a:p>
        </p:txBody>
      </p:sp>
    </p:spTree>
    <p:extLst>
      <p:ext uri="{BB962C8B-B14F-4D97-AF65-F5344CB8AC3E}">
        <p14:creationId xmlns:p14="http://schemas.microsoft.com/office/powerpoint/2010/main" val="288348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E13398B-E689-49E6-836F-E8B7530BA0FD}"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938FC-5125-4D3C-B6C1-B8B3F4B18568}" type="slidenum">
              <a:rPr lang="en-US" smtClean="0"/>
              <a:t>‹Nº›</a:t>
            </a:fld>
            <a:endParaRPr lang="en-US"/>
          </a:p>
        </p:txBody>
      </p:sp>
    </p:spTree>
    <p:extLst>
      <p:ext uri="{BB962C8B-B14F-4D97-AF65-F5344CB8AC3E}">
        <p14:creationId xmlns:p14="http://schemas.microsoft.com/office/powerpoint/2010/main" val="403884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13398B-E689-49E6-836F-E8B7530BA0FD}"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938FC-5125-4D3C-B6C1-B8B3F4B18568}" type="slidenum">
              <a:rPr lang="en-US" smtClean="0"/>
              <a:t>‹Nº›</a:t>
            </a:fld>
            <a:endParaRPr lang="en-US"/>
          </a:p>
        </p:txBody>
      </p:sp>
    </p:spTree>
    <p:extLst>
      <p:ext uri="{BB962C8B-B14F-4D97-AF65-F5344CB8AC3E}">
        <p14:creationId xmlns:p14="http://schemas.microsoft.com/office/powerpoint/2010/main" val="4203661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13398B-E689-49E6-836F-E8B7530BA0FD}" type="datetimeFigureOut">
              <a:rPr lang="en-US" smtClean="0"/>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9938FC-5125-4D3C-B6C1-B8B3F4B18568}" type="slidenum">
              <a:rPr lang="en-US" smtClean="0"/>
              <a:t>‹Nº›</a:t>
            </a:fld>
            <a:endParaRPr lang="en-US"/>
          </a:p>
        </p:txBody>
      </p:sp>
    </p:spTree>
    <p:extLst>
      <p:ext uri="{BB962C8B-B14F-4D97-AF65-F5344CB8AC3E}">
        <p14:creationId xmlns:p14="http://schemas.microsoft.com/office/powerpoint/2010/main" val="4083509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13398B-E689-49E6-836F-E8B7530BA0FD}"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9938FC-5125-4D3C-B6C1-B8B3F4B18568}" type="slidenum">
              <a:rPr lang="en-US" smtClean="0"/>
              <a:t>‹Nº›</a:t>
            </a:fld>
            <a:endParaRPr lang="en-US"/>
          </a:p>
        </p:txBody>
      </p:sp>
    </p:spTree>
    <p:extLst>
      <p:ext uri="{BB962C8B-B14F-4D97-AF65-F5344CB8AC3E}">
        <p14:creationId xmlns:p14="http://schemas.microsoft.com/office/powerpoint/2010/main" val="312711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3398B-E689-49E6-836F-E8B7530BA0FD}" type="datetimeFigureOut">
              <a:rPr lang="en-US" smtClean="0"/>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9938FC-5125-4D3C-B6C1-B8B3F4B18568}" type="slidenum">
              <a:rPr lang="en-US" smtClean="0"/>
              <a:t>‹Nº›</a:t>
            </a:fld>
            <a:endParaRPr lang="en-US"/>
          </a:p>
        </p:txBody>
      </p:sp>
    </p:spTree>
    <p:extLst>
      <p:ext uri="{BB962C8B-B14F-4D97-AF65-F5344CB8AC3E}">
        <p14:creationId xmlns:p14="http://schemas.microsoft.com/office/powerpoint/2010/main" val="226935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AE13398B-E689-49E6-836F-E8B7530BA0FD}"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938FC-5125-4D3C-B6C1-B8B3F4B18568}" type="slidenum">
              <a:rPr lang="en-US" smtClean="0"/>
              <a:t>‹Nº›</a:t>
            </a:fld>
            <a:endParaRPr lang="en-US"/>
          </a:p>
        </p:txBody>
      </p:sp>
    </p:spTree>
    <p:extLst>
      <p:ext uri="{BB962C8B-B14F-4D97-AF65-F5344CB8AC3E}">
        <p14:creationId xmlns:p14="http://schemas.microsoft.com/office/powerpoint/2010/main" val="179059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AE13398B-E689-49E6-836F-E8B7530BA0FD}"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938FC-5125-4D3C-B6C1-B8B3F4B18568}" type="slidenum">
              <a:rPr lang="en-US" smtClean="0"/>
              <a:t>‹Nº›</a:t>
            </a:fld>
            <a:endParaRPr lang="en-US"/>
          </a:p>
        </p:txBody>
      </p:sp>
    </p:spTree>
    <p:extLst>
      <p:ext uri="{BB962C8B-B14F-4D97-AF65-F5344CB8AC3E}">
        <p14:creationId xmlns:p14="http://schemas.microsoft.com/office/powerpoint/2010/main" val="245206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13398B-E689-49E6-836F-E8B7530BA0FD}" type="datetimeFigureOut">
              <a:rPr lang="en-US" smtClean="0"/>
              <a:t>9/25/2019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9938FC-5125-4D3C-B6C1-B8B3F4B18568}" type="slidenum">
              <a:rPr lang="en-US" smtClean="0"/>
              <a:t>‹Nº›</a:t>
            </a:fld>
            <a:endParaRPr lang="en-US"/>
          </a:p>
        </p:txBody>
      </p:sp>
    </p:spTree>
    <p:extLst>
      <p:ext uri="{BB962C8B-B14F-4D97-AF65-F5344CB8AC3E}">
        <p14:creationId xmlns:p14="http://schemas.microsoft.com/office/powerpoint/2010/main" val="1580979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a:t>MOSCA: Modelo de Calidad</a:t>
            </a:r>
            <a:endParaRPr lang="en-US" dirty="0"/>
          </a:p>
        </p:txBody>
      </p:sp>
      <p:sp>
        <p:nvSpPr>
          <p:cNvPr id="3" name="Subtítulo 2"/>
          <p:cNvSpPr>
            <a:spLocks noGrp="1"/>
          </p:cNvSpPr>
          <p:nvPr>
            <p:ph type="subTitle" idx="1"/>
          </p:nvPr>
        </p:nvSpPr>
        <p:spPr/>
        <p:txBody>
          <a:bodyPr/>
          <a:lstStyle/>
          <a:p>
            <a:r>
              <a:rPr lang="es-CL" dirty="0"/>
              <a:t>Felipe Alvarez Ortiz</a:t>
            </a:r>
            <a:endParaRPr lang="en-US" dirty="0"/>
          </a:p>
        </p:txBody>
      </p:sp>
    </p:spTree>
    <p:extLst>
      <p:ext uri="{BB962C8B-B14F-4D97-AF65-F5344CB8AC3E}">
        <p14:creationId xmlns:p14="http://schemas.microsoft.com/office/powerpoint/2010/main" val="67196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Matriz de Calidad Global Sistemática</a:t>
            </a:r>
            <a:endParaRPr lang="en-US" dirty="0"/>
          </a:p>
        </p:txBody>
      </p:sp>
      <p:sp>
        <p:nvSpPr>
          <p:cNvPr id="3" name="Marcador de contenido 2"/>
          <p:cNvSpPr>
            <a:spLocks noGrp="1"/>
          </p:cNvSpPr>
          <p:nvPr>
            <p:ph idx="1"/>
          </p:nvPr>
        </p:nvSpPr>
        <p:spPr/>
        <p:txBody>
          <a:bodyPr>
            <a:normAutofit lnSpcReduction="10000"/>
          </a:bodyPr>
          <a:lstStyle/>
          <a:p>
            <a:r>
              <a:rPr lang="es-MX" dirty="0"/>
              <a:t>Esta división se justifica en un sentido, porque un proyecto incluye tanto los aspectos contextuales como los aspectos internos, y en el otro, porque el Sistema concebido (el producto) es diferente al Sistema de las actividades humanas (el proceso) mediante el cual el Sistema-Producto es diseñado (Callaos y Callaos, 1996). El aporte del enfoque de calidad sistémica es que permite balancear las diferentes perspectivas de la calidad del software (Proceso y Producto). </a:t>
            </a:r>
          </a:p>
          <a:p>
            <a:r>
              <a:rPr lang="es-MX" dirty="0"/>
              <a:t>Rojas y Pérez (1995) definen cada uno de los componentes de la matriz de la siguiente manera:</a:t>
            </a:r>
          </a:p>
          <a:p>
            <a:pPr lvl="1"/>
            <a:r>
              <a:rPr lang="es-MX" dirty="0"/>
              <a:t>Aspectos Internos del Producto.</a:t>
            </a:r>
          </a:p>
          <a:p>
            <a:pPr lvl="1"/>
            <a:r>
              <a:rPr lang="es-MX" dirty="0"/>
              <a:t>Aspectos Contextuales del Producto.</a:t>
            </a:r>
          </a:p>
          <a:p>
            <a:pPr lvl="1"/>
            <a:r>
              <a:rPr lang="es-MX" dirty="0"/>
              <a:t>Aspectos Internos del proceso.</a:t>
            </a:r>
          </a:p>
          <a:p>
            <a:pPr lvl="1"/>
            <a:r>
              <a:rPr lang="es-MX" dirty="0"/>
              <a:t>Aspectos Contextuales del proceso.</a:t>
            </a:r>
            <a:endParaRPr lang="en-US" dirty="0"/>
          </a:p>
        </p:txBody>
      </p:sp>
    </p:spTree>
    <p:extLst>
      <p:ext uri="{BB962C8B-B14F-4D97-AF65-F5344CB8AC3E}">
        <p14:creationId xmlns:p14="http://schemas.microsoft.com/office/powerpoint/2010/main" val="1429858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Matriz de Calidad Global Sistemática</a:t>
            </a:r>
            <a:endParaRPr lang="en-US" dirty="0"/>
          </a:p>
        </p:txBody>
      </p:sp>
      <p:sp>
        <p:nvSpPr>
          <p:cNvPr id="3" name="Marcador de contenido 2"/>
          <p:cNvSpPr>
            <a:spLocks noGrp="1"/>
          </p:cNvSpPr>
          <p:nvPr>
            <p:ph idx="1"/>
          </p:nvPr>
        </p:nvSpPr>
        <p:spPr/>
        <p:txBody>
          <a:bodyPr>
            <a:normAutofit fontScale="92500" lnSpcReduction="10000"/>
          </a:bodyPr>
          <a:lstStyle/>
          <a:p>
            <a:r>
              <a:rPr lang="es-MX" dirty="0"/>
              <a:t>Aspectos Internos del Producto: Son determinados por actividades de diseño interno y programación, ya que un producto eficiente es conseguido cuando se aplican las prácticas correctas de diseño físico y programación. </a:t>
            </a:r>
          </a:p>
          <a:p>
            <a:r>
              <a:rPr lang="es-MX" dirty="0"/>
              <a:t>Aspectos Contextuales del Producto: Son determinados por las actividades de identificación de requerimientos, diseño de interfaces y diseño general de la red (ubicación de puntos), debido a que la misma está relacionada con la adecuación y confort del usuario.</a:t>
            </a:r>
          </a:p>
          <a:p>
            <a:r>
              <a:rPr lang="es-MX" dirty="0"/>
              <a:t>Aspectos Internos del Proceso: Están asociados con las actividades de gerencia de proyectos, las cuales incluyen el cumplimiento de fechas de entrega, aumento de la productividad y ahorro de recursos.</a:t>
            </a:r>
          </a:p>
          <a:p>
            <a:r>
              <a:rPr lang="es-MX" dirty="0"/>
              <a:t>Aspectos Contextuales del Proceso: Se relacionan con las actividades generales de gerencia, tales como liderazgo, administración de cambio, relaciones humanas y grupales, ya que las mismas conducen a establecer buenas relaciones entre los integrantes del equipo responsable del desarrollo de SS. </a:t>
            </a:r>
            <a:endParaRPr lang="en-US" dirty="0"/>
          </a:p>
        </p:txBody>
      </p:sp>
    </p:spTree>
    <p:extLst>
      <p:ext uri="{BB962C8B-B14F-4D97-AF65-F5344CB8AC3E}">
        <p14:creationId xmlns:p14="http://schemas.microsoft.com/office/powerpoint/2010/main" val="1594455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Matriz de Calidad Global Sistemática</a:t>
            </a:r>
            <a:endParaRPr lang="en-US" dirty="0"/>
          </a:p>
        </p:txBody>
      </p:sp>
      <p:sp>
        <p:nvSpPr>
          <p:cNvPr id="3" name="Marcador de contenido 2"/>
          <p:cNvSpPr>
            <a:spLocks noGrp="1"/>
          </p:cNvSpPr>
          <p:nvPr>
            <p:ph idx="1"/>
          </p:nvPr>
        </p:nvSpPr>
        <p:spPr/>
        <p:txBody>
          <a:bodyPr>
            <a:normAutofit/>
          </a:bodyPr>
          <a:lstStyle/>
          <a:p>
            <a:r>
              <a:rPr lang="es-MX" dirty="0"/>
              <a:t>Según Callaos y Callaos (1996), la calidad global no es la suma de las calidades parciales, sino el compromiso entre todo el conjunto de calidades que conlleve a un óptimo global con cierto sacrificio de los óptimos parciales. Resumiendo, se tiene que la calidad del software no es algo que depende de una sola característica en particular, sino que obedece al compromiso de todas sus partes. A su vez, permite englobar las dos tendencias actuales de modelos de calidad; estas son calidad del producto (software) y calidad del proceso, con un enfoque sistémico.</a:t>
            </a:r>
          </a:p>
          <a:p>
            <a:endParaRPr lang="en-US" dirty="0"/>
          </a:p>
        </p:txBody>
      </p:sp>
    </p:spTree>
    <p:extLst>
      <p:ext uri="{BB962C8B-B14F-4D97-AF65-F5344CB8AC3E}">
        <p14:creationId xmlns:p14="http://schemas.microsoft.com/office/powerpoint/2010/main" val="495590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de Calidad del Producto de Software con un Enfoque Sistémico </a:t>
            </a:r>
            <a:endParaRPr lang="en-US" dirty="0"/>
          </a:p>
        </p:txBody>
      </p:sp>
      <p:sp>
        <p:nvSpPr>
          <p:cNvPr id="3" name="Marcador de contenido 2"/>
          <p:cNvSpPr>
            <a:spLocks noGrp="1"/>
          </p:cNvSpPr>
          <p:nvPr>
            <p:ph idx="1"/>
          </p:nvPr>
        </p:nvSpPr>
        <p:spPr/>
        <p:txBody>
          <a:bodyPr>
            <a:normAutofit/>
          </a:bodyPr>
          <a:lstStyle/>
          <a:p>
            <a:r>
              <a:rPr lang="es-MX" dirty="0"/>
              <a:t>El modelo planteado para la calidad del producto (Ortega et al., 2000) se basa en el Modelo de Calidad Sistémica de Callaos y Callaos. Los componentes que son tomados en cuenta en el modelo de calidad del producto son los siguientes: </a:t>
            </a:r>
          </a:p>
          <a:p>
            <a:pPr lvl="1"/>
            <a:r>
              <a:rPr lang="es-MX" dirty="0"/>
              <a:t>Los aspectos internos y contextuales del producto como calidad parcial del modelo de Calidad Sistémica de Callaos.</a:t>
            </a:r>
          </a:p>
          <a:p>
            <a:pPr lvl="1"/>
            <a:r>
              <a:rPr lang="es-MX" dirty="0"/>
              <a:t>Las características de calidad del modelo de </a:t>
            </a:r>
            <a:r>
              <a:rPr lang="es-MX" dirty="0" err="1"/>
              <a:t>Dromey</a:t>
            </a:r>
            <a:r>
              <a:rPr lang="es-MX" dirty="0"/>
              <a:t> (1996) y el estándar internacional ISO/IEC 9126 (JTC 1/SC 7, 1991): Eficiencia, Fiabilidad, Funcionalidad, Mantenibilidad, Portabilidad y Usabilidad.</a:t>
            </a:r>
          </a:p>
          <a:p>
            <a:pPr lvl="1"/>
            <a:r>
              <a:rPr lang="es-MX" dirty="0"/>
              <a:t>La relación utilizada en el modelo de McCall (</a:t>
            </a:r>
            <a:r>
              <a:rPr lang="es-MX" dirty="0" err="1"/>
              <a:t>Gillies</a:t>
            </a:r>
            <a:r>
              <a:rPr lang="es-MX" dirty="0"/>
              <a:t>, 1977) entre los atributos y calidad de las métricas. </a:t>
            </a:r>
            <a:endParaRPr lang="en-US" dirty="0"/>
          </a:p>
        </p:txBody>
      </p:sp>
    </p:spTree>
    <p:extLst>
      <p:ext uri="{BB962C8B-B14F-4D97-AF65-F5344CB8AC3E}">
        <p14:creationId xmlns:p14="http://schemas.microsoft.com/office/powerpoint/2010/main" val="4121141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de Calidad del Producto de Software con un Enfoque Sistémico </a:t>
            </a:r>
            <a:endParaRPr lang="en-US" dirty="0"/>
          </a:p>
        </p:txBody>
      </p:sp>
      <p:pic>
        <p:nvPicPr>
          <p:cNvPr id="4" name="Marcador de contenido 3"/>
          <p:cNvPicPr>
            <a:picLocks noGrp="1" noChangeAspect="1"/>
          </p:cNvPicPr>
          <p:nvPr>
            <p:ph idx="1"/>
          </p:nvPr>
        </p:nvPicPr>
        <p:blipFill>
          <a:blip r:embed="rId2"/>
          <a:stretch>
            <a:fillRect/>
          </a:stretch>
        </p:blipFill>
        <p:spPr>
          <a:xfrm>
            <a:off x="3574170" y="2022043"/>
            <a:ext cx="3513517" cy="4480357"/>
          </a:xfrm>
          <a:prstGeom prst="rect">
            <a:avLst/>
          </a:prstGeom>
        </p:spPr>
      </p:pic>
    </p:spTree>
    <p:extLst>
      <p:ext uri="{BB962C8B-B14F-4D97-AF65-F5344CB8AC3E}">
        <p14:creationId xmlns:p14="http://schemas.microsoft.com/office/powerpoint/2010/main" val="414314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de Calidad del Producto de Software con un Enfoque Sistémico </a:t>
            </a:r>
            <a:endParaRPr lang="en-US" dirty="0"/>
          </a:p>
        </p:txBody>
      </p:sp>
      <p:sp>
        <p:nvSpPr>
          <p:cNvPr id="3" name="Marcador de contenido 2"/>
          <p:cNvSpPr>
            <a:spLocks noGrp="1"/>
          </p:cNvSpPr>
          <p:nvPr>
            <p:ph idx="1"/>
          </p:nvPr>
        </p:nvSpPr>
        <p:spPr/>
        <p:txBody>
          <a:bodyPr/>
          <a:lstStyle/>
          <a:p>
            <a:r>
              <a:rPr lang="es-MX" dirty="0"/>
              <a:t>Al igual que en el modelo de calidad del producto explicado anteriormente, éste también está relacionado con el modelo de Calidad Sistémica de Callaos, con el objetivo específico de soportar el enfoque de Calidad Global Sistémica para las dos dimensiones asociadas al proceso –interna y contextual- (Pérez et al., 2001). </a:t>
            </a:r>
          </a:p>
          <a:p>
            <a:r>
              <a:rPr lang="es-MX" dirty="0"/>
              <a:t>Este modelo y sus características están basados en la adaptación del modelo del proceso SPICE -conocido también como ISO/IEC 15504- (JTC 1/SC 7, 1999) al modelo de calidad sistémica (Pérez et al., 2001). </a:t>
            </a:r>
            <a:endParaRPr lang="en-US" dirty="0"/>
          </a:p>
        </p:txBody>
      </p:sp>
    </p:spTree>
    <p:extLst>
      <p:ext uri="{BB962C8B-B14F-4D97-AF65-F5344CB8AC3E}">
        <p14:creationId xmlns:p14="http://schemas.microsoft.com/office/powerpoint/2010/main" val="905761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de Calidad del Producto de Software con un Enfoque Sistémico </a:t>
            </a:r>
            <a:endParaRPr lang="en-US" dirty="0"/>
          </a:p>
        </p:txBody>
      </p:sp>
      <p:pic>
        <p:nvPicPr>
          <p:cNvPr id="4" name="Marcador de contenido 3"/>
          <p:cNvPicPr>
            <a:picLocks noGrp="1" noChangeAspect="1"/>
          </p:cNvPicPr>
          <p:nvPr>
            <p:ph idx="1"/>
          </p:nvPr>
        </p:nvPicPr>
        <p:blipFill>
          <a:blip r:embed="rId2"/>
          <a:stretch>
            <a:fillRect/>
          </a:stretch>
        </p:blipFill>
        <p:spPr>
          <a:xfrm>
            <a:off x="653050" y="286328"/>
            <a:ext cx="8645236" cy="6251856"/>
          </a:xfrm>
          <a:prstGeom prst="rect">
            <a:avLst/>
          </a:prstGeom>
        </p:spPr>
      </p:pic>
    </p:spTree>
    <p:extLst>
      <p:ext uri="{BB962C8B-B14F-4D97-AF65-F5344CB8AC3E}">
        <p14:creationId xmlns:p14="http://schemas.microsoft.com/office/powerpoint/2010/main" val="4156520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de Calidad del Producto de Software con un Enfoque Sistémico </a:t>
            </a:r>
            <a:endParaRPr lang="en-US" dirty="0"/>
          </a:p>
        </p:txBody>
      </p:sp>
      <p:sp>
        <p:nvSpPr>
          <p:cNvPr id="3" name="Marcador de contenido 2"/>
          <p:cNvSpPr>
            <a:spLocks noGrp="1"/>
          </p:cNvSpPr>
          <p:nvPr>
            <p:ph idx="1"/>
          </p:nvPr>
        </p:nvSpPr>
        <p:spPr>
          <a:xfrm>
            <a:off x="677333" y="2160589"/>
            <a:ext cx="9547321" cy="4508066"/>
          </a:xfrm>
        </p:spPr>
        <p:txBody>
          <a:bodyPr>
            <a:normAutofit fontScale="92500" lnSpcReduction="10000"/>
          </a:bodyPr>
          <a:lstStyle/>
          <a:p>
            <a:r>
              <a:rPr lang="es-MX" dirty="0"/>
              <a:t>Este modelo consta de 4 niveles:</a:t>
            </a:r>
          </a:p>
          <a:p>
            <a:pPr lvl="1"/>
            <a:r>
              <a:rPr lang="es-MX" dirty="0"/>
              <a:t>Nivel 0: Ciclos de Vida: Ciclo de Vida Primario, Ciclo de Vida de Apoyo y Ciclo de Vida Organizacional.</a:t>
            </a:r>
          </a:p>
          <a:p>
            <a:pPr lvl="1"/>
            <a:r>
              <a:rPr lang="es-MX" dirty="0"/>
              <a:t>Nivel 1: Categorías de Procesos: Categoría Cliente-Proveedor -CUS-, Categoría Ingeniería -ENG-, Categoría de Soporte -SUP-, Categoría de Gestión -MAN- y Categoría Organizacional -ORG-.</a:t>
            </a:r>
          </a:p>
          <a:p>
            <a:pPr lvl="1"/>
            <a:r>
              <a:rPr lang="es-MX" dirty="0"/>
              <a:t>Nivel 2: Procesos. Cada categoría contiene un conjunto de procesos característicos, los cuales definen las áreas claves a satisfacer para lograr, asegurar, mantener y controlar la calidad.	</a:t>
            </a:r>
          </a:p>
          <a:p>
            <a:pPr lvl="1"/>
            <a:r>
              <a:rPr lang="es-MX" dirty="0"/>
              <a:t>Nivel 3: Principios. Cada proceso tiene asociado un Principio (P), el cual se define como característica abstracta y genérica de la organización que sirve de indicador para determinar los niveles de calidad en el desarrollo de los Sistemas.</a:t>
            </a:r>
          </a:p>
          <a:p>
            <a:pPr lvl="1"/>
            <a:r>
              <a:rPr lang="es-MX" dirty="0"/>
              <a:t>Nivel 4: Prácticas Bases. Las Prácticas Bases son un conjunto de directrices a ser ejecutadas por la organización para lograr alcanzar un principio; donde cada una de estas Prácticas Bases apoya a una o a las dos dimensiones de la Matriz de Calidad Sistémica. Cabe destacar, que con respecto al modelo de proceso SPICE (JTC 1/SC 7, 1999), se aumentaron notablemente el número de prácticas bases (PB) con la finalidad de mantener un equilibrio entre lo interno y o contextual del proceso (Pérez et al., 2001). Cada una de las Prácticas Bases que propone el modelo (430 en total), pueden ser medidas en las organizaciones a través de un cuestionario. </a:t>
            </a:r>
            <a:endParaRPr lang="en-US" dirty="0"/>
          </a:p>
        </p:txBody>
      </p:sp>
    </p:spTree>
    <p:extLst>
      <p:ext uri="{BB962C8B-B14F-4D97-AF65-F5344CB8AC3E}">
        <p14:creationId xmlns:p14="http://schemas.microsoft.com/office/powerpoint/2010/main" val="241243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de Calidad del Producto de Software con un Enfoque Sistémico </a:t>
            </a:r>
            <a:endParaRPr lang="en-US" dirty="0"/>
          </a:p>
        </p:txBody>
      </p:sp>
      <p:sp>
        <p:nvSpPr>
          <p:cNvPr id="3" name="Marcador de contenido 2"/>
          <p:cNvSpPr>
            <a:spLocks noGrp="1"/>
          </p:cNvSpPr>
          <p:nvPr>
            <p:ph idx="1"/>
          </p:nvPr>
        </p:nvSpPr>
        <p:spPr/>
        <p:txBody>
          <a:bodyPr>
            <a:normAutofit/>
          </a:bodyPr>
          <a:lstStyle/>
          <a:p>
            <a:r>
              <a:rPr lang="es-MX" dirty="0"/>
              <a:t>El modelo de calidad del proceso (Pérez et al., 2001), aunque soporta el enfoque sistémico propuesto por Callaos y Callaos, está orientado únicamente a la medición de la calidad del proceso de software, dejando de un lado la calidad del producto. </a:t>
            </a:r>
            <a:endParaRPr lang="en-US" dirty="0"/>
          </a:p>
        </p:txBody>
      </p:sp>
    </p:spTree>
    <p:extLst>
      <p:ext uri="{BB962C8B-B14F-4D97-AF65-F5344CB8AC3E}">
        <p14:creationId xmlns:p14="http://schemas.microsoft.com/office/powerpoint/2010/main" val="3832187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Modelo</a:t>
            </a:r>
            <a:r>
              <a:rPr lang="en-US" dirty="0"/>
              <a:t> </a:t>
            </a:r>
            <a:r>
              <a:rPr lang="en-US" dirty="0" err="1"/>
              <a:t>Sistémico</a:t>
            </a:r>
            <a:r>
              <a:rPr lang="en-US" dirty="0"/>
              <a:t> de </a:t>
            </a:r>
            <a:r>
              <a:rPr lang="en-US" dirty="0" err="1"/>
              <a:t>Calidad</a:t>
            </a:r>
            <a:r>
              <a:rPr lang="en-US" dirty="0"/>
              <a:t> (MOSCA) </a:t>
            </a:r>
          </a:p>
        </p:txBody>
      </p:sp>
      <p:pic>
        <p:nvPicPr>
          <p:cNvPr id="4" name="Marcador de contenido 3"/>
          <p:cNvPicPr>
            <a:picLocks noGrp="1" noChangeAspect="1"/>
          </p:cNvPicPr>
          <p:nvPr>
            <p:ph idx="1"/>
          </p:nvPr>
        </p:nvPicPr>
        <p:blipFill>
          <a:blip r:embed="rId2"/>
          <a:stretch>
            <a:fillRect/>
          </a:stretch>
        </p:blipFill>
        <p:spPr>
          <a:xfrm>
            <a:off x="677333" y="1270000"/>
            <a:ext cx="10156921" cy="5470774"/>
          </a:xfrm>
          <a:prstGeom prst="rect">
            <a:avLst/>
          </a:prstGeom>
        </p:spPr>
      </p:pic>
    </p:spTree>
    <p:extLst>
      <p:ext uri="{BB962C8B-B14F-4D97-AF65-F5344CB8AC3E}">
        <p14:creationId xmlns:p14="http://schemas.microsoft.com/office/powerpoint/2010/main" val="72143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Introducción	</a:t>
            </a:r>
            <a:endParaRPr lang="en-US" dirty="0"/>
          </a:p>
        </p:txBody>
      </p:sp>
      <p:sp>
        <p:nvSpPr>
          <p:cNvPr id="3" name="Marcador de contenido 2"/>
          <p:cNvSpPr>
            <a:spLocks noGrp="1"/>
          </p:cNvSpPr>
          <p:nvPr>
            <p:ph idx="1"/>
          </p:nvPr>
        </p:nvSpPr>
        <p:spPr/>
        <p:txBody>
          <a:bodyPr>
            <a:normAutofit/>
          </a:bodyPr>
          <a:lstStyle/>
          <a:p>
            <a:r>
              <a:rPr lang="es-MX" dirty="0"/>
              <a:t>En la actualidad, cuando se habla de desarrollo de software, no solo se habla de un conjunto de módulos que al ejecutarse cumplen determinadas funciones, también se habla ante todo  de la eficiencia y la eficacia del mismo, todo estos, girando en torno a generar tanto un  proceso general como un producto específico que cumpla con los estándares más altos posibles en cuanto a calidad. </a:t>
            </a:r>
          </a:p>
          <a:p>
            <a:r>
              <a:rPr lang="es-MX" dirty="0"/>
              <a:t>Esto se logra por medio de la estandarización de los mismos y para esto se puede implementar el modelo sistemático de calidad (mosca), el cual verifica que el software que se está diseñando y desarrollando cumpla todos los requisitos necesarios para su posterior implementación y además también se puede aplicar la ISO/IEC 9126 la cual por medio de un ciclo repetitivo de calidad constata que en cada proyecto estos se desarrollen de la mejor forma. </a:t>
            </a:r>
          </a:p>
          <a:p>
            <a:endParaRPr lang="en-US" dirty="0"/>
          </a:p>
        </p:txBody>
      </p:sp>
    </p:spTree>
    <p:extLst>
      <p:ext uri="{BB962C8B-B14F-4D97-AF65-F5344CB8AC3E}">
        <p14:creationId xmlns:p14="http://schemas.microsoft.com/office/powerpoint/2010/main" val="3661941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Modelo</a:t>
            </a:r>
            <a:r>
              <a:rPr lang="en-US" dirty="0"/>
              <a:t> </a:t>
            </a:r>
            <a:r>
              <a:rPr lang="en-US" dirty="0" err="1"/>
              <a:t>Sistémico</a:t>
            </a:r>
            <a:r>
              <a:rPr lang="en-US" dirty="0"/>
              <a:t> de </a:t>
            </a:r>
            <a:r>
              <a:rPr lang="en-US" dirty="0" err="1"/>
              <a:t>Calidad</a:t>
            </a:r>
            <a:r>
              <a:rPr lang="en-US" dirty="0"/>
              <a:t> (MOSCA) </a:t>
            </a:r>
          </a:p>
        </p:txBody>
      </p:sp>
      <p:sp>
        <p:nvSpPr>
          <p:cNvPr id="3" name="Marcador de contenido 2"/>
          <p:cNvSpPr>
            <a:spLocks noGrp="1"/>
          </p:cNvSpPr>
          <p:nvPr>
            <p:ph idx="1"/>
          </p:nvPr>
        </p:nvSpPr>
        <p:spPr/>
        <p:txBody>
          <a:bodyPr/>
          <a:lstStyle/>
          <a:p>
            <a:r>
              <a:rPr lang="es-MX" dirty="0"/>
              <a:t>Nivel 0: Dimensiones. Aspectos Internos del proceso, Aspectos Contextuales del proceso, Aspectos Internos del producto y Aspectos Contextuales del producto son las cuatro dimensiones propuestas en el prototipo de modelo. Sólo un balance y una buena interrelación entre ellas garantizan la calidad Sistémica global de una organización. </a:t>
            </a:r>
          </a:p>
          <a:p>
            <a:r>
              <a:rPr lang="es-MX" dirty="0"/>
              <a:t>Nivel 1: Categorías. Se contemplan once categorías: seis pertenecientes al producto y las otras cinco al proceso de desarrollo. Esta división no implica un desligamiento entre ellas, simplemente se realiza para identificar a que sector o sub-modelo pertenecen. </a:t>
            </a:r>
            <a:endParaRPr lang="en-US" dirty="0"/>
          </a:p>
        </p:txBody>
      </p:sp>
    </p:spTree>
    <p:extLst>
      <p:ext uri="{BB962C8B-B14F-4D97-AF65-F5344CB8AC3E}">
        <p14:creationId xmlns:p14="http://schemas.microsoft.com/office/powerpoint/2010/main" val="4158454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Modelo</a:t>
            </a:r>
            <a:r>
              <a:rPr lang="en-US" dirty="0"/>
              <a:t> </a:t>
            </a:r>
            <a:r>
              <a:rPr lang="en-US" dirty="0" err="1"/>
              <a:t>Sistémico</a:t>
            </a:r>
            <a:r>
              <a:rPr lang="en-US" dirty="0"/>
              <a:t> de </a:t>
            </a:r>
            <a:r>
              <a:rPr lang="en-US" dirty="0" err="1"/>
              <a:t>Calidad</a:t>
            </a:r>
            <a:r>
              <a:rPr lang="en-US" dirty="0"/>
              <a:t> (MOSCA) </a:t>
            </a:r>
          </a:p>
        </p:txBody>
      </p:sp>
      <p:pic>
        <p:nvPicPr>
          <p:cNvPr id="4" name="Marcador de contenido 3"/>
          <p:cNvPicPr>
            <a:picLocks noGrp="1" noChangeAspect="1"/>
          </p:cNvPicPr>
          <p:nvPr>
            <p:ph idx="1"/>
          </p:nvPr>
        </p:nvPicPr>
        <p:blipFill>
          <a:blip r:embed="rId2"/>
          <a:stretch>
            <a:fillRect/>
          </a:stretch>
        </p:blipFill>
        <p:spPr>
          <a:xfrm>
            <a:off x="422053" y="2297700"/>
            <a:ext cx="10464932" cy="2967028"/>
          </a:xfrm>
          <a:prstGeom prst="rect">
            <a:avLst/>
          </a:prstGeom>
        </p:spPr>
      </p:pic>
    </p:spTree>
    <p:extLst>
      <p:ext uri="{BB962C8B-B14F-4D97-AF65-F5344CB8AC3E}">
        <p14:creationId xmlns:p14="http://schemas.microsoft.com/office/powerpoint/2010/main" val="3776340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Modelo</a:t>
            </a:r>
            <a:r>
              <a:rPr lang="en-US" dirty="0"/>
              <a:t> </a:t>
            </a:r>
            <a:r>
              <a:rPr lang="en-US" dirty="0" err="1"/>
              <a:t>Sistémico</a:t>
            </a:r>
            <a:r>
              <a:rPr lang="en-US" dirty="0"/>
              <a:t> de </a:t>
            </a:r>
            <a:r>
              <a:rPr lang="en-US" dirty="0" err="1"/>
              <a:t>Calidad</a:t>
            </a:r>
            <a:r>
              <a:rPr lang="en-US" dirty="0"/>
              <a:t> (MOSCA) </a:t>
            </a:r>
          </a:p>
        </p:txBody>
      </p:sp>
      <p:sp>
        <p:nvSpPr>
          <p:cNvPr id="3" name="Marcador de contenido 2"/>
          <p:cNvSpPr>
            <a:spLocks noGrp="1"/>
          </p:cNvSpPr>
          <p:nvPr>
            <p:ph idx="1"/>
          </p:nvPr>
        </p:nvSpPr>
        <p:spPr/>
        <p:txBody>
          <a:bodyPr/>
          <a:lstStyle/>
          <a:p>
            <a:r>
              <a:rPr lang="es-MX" dirty="0"/>
              <a:t>Nivel 2: Características. Cada categoría tiene asociado un conjunto de características, las cuales definen las áreas claves a satisfacer para lograr, asegurar y controlar la calidad tanto en el producto como en el proceso. Entre las características asociadas a cada categoría del producto, se proponen una serie de características del proceso. Esto se debe, a que algunas características de la calidad del proceso, impactan directamente en las categorías del producto al igual que ciertas características de la calidad del producto definen categorías del proceso. Esto ayuda a precisar que si una vez medidas las características asociadas a una categoría en particular del producto, arroja resultados no deseados, se pueden analizar las características de la calidad del proceso asociadas a esa categoría del producto para encontrar las posibles causas. </a:t>
            </a:r>
            <a:endParaRPr lang="en-US" dirty="0"/>
          </a:p>
        </p:txBody>
      </p:sp>
    </p:spTree>
    <p:extLst>
      <p:ext uri="{BB962C8B-B14F-4D97-AF65-F5344CB8AC3E}">
        <p14:creationId xmlns:p14="http://schemas.microsoft.com/office/powerpoint/2010/main" val="665067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Modelo</a:t>
            </a:r>
            <a:r>
              <a:rPr lang="en-US" dirty="0"/>
              <a:t> </a:t>
            </a:r>
            <a:r>
              <a:rPr lang="en-US" dirty="0" err="1"/>
              <a:t>Sistémico</a:t>
            </a:r>
            <a:r>
              <a:rPr lang="en-US" dirty="0"/>
              <a:t> de </a:t>
            </a:r>
            <a:r>
              <a:rPr lang="en-US" dirty="0" err="1"/>
              <a:t>Calidad</a:t>
            </a:r>
            <a:r>
              <a:rPr lang="en-US" dirty="0"/>
              <a:t> (MOSCA) </a:t>
            </a:r>
          </a:p>
        </p:txBody>
      </p:sp>
      <p:sp>
        <p:nvSpPr>
          <p:cNvPr id="3" name="Marcador de contenido 2"/>
          <p:cNvSpPr>
            <a:spLocks noGrp="1"/>
          </p:cNvSpPr>
          <p:nvPr>
            <p:ph idx="1"/>
          </p:nvPr>
        </p:nvSpPr>
        <p:spPr/>
        <p:txBody>
          <a:bodyPr/>
          <a:lstStyle/>
          <a:p>
            <a:endParaRPr lang="en-US" dirty="0"/>
          </a:p>
        </p:txBody>
      </p:sp>
      <p:pic>
        <p:nvPicPr>
          <p:cNvPr id="4" name="Imagen 3"/>
          <p:cNvPicPr>
            <a:picLocks noChangeAspect="1"/>
          </p:cNvPicPr>
          <p:nvPr/>
        </p:nvPicPr>
        <p:blipFill>
          <a:blip r:embed="rId2"/>
          <a:stretch>
            <a:fillRect/>
          </a:stretch>
        </p:blipFill>
        <p:spPr>
          <a:xfrm>
            <a:off x="201646" y="2011342"/>
            <a:ext cx="11184113" cy="3013240"/>
          </a:xfrm>
          <a:prstGeom prst="rect">
            <a:avLst/>
          </a:prstGeom>
        </p:spPr>
      </p:pic>
    </p:spTree>
    <p:extLst>
      <p:ext uri="{BB962C8B-B14F-4D97-AF65-F5344CB8AC3E}">
        <p14:creationId xmlns:p14="http://schemas.microsoft.com/office/powerpoint/2010/main" val="4184025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Modelo</a:t>
            </a:r>
            <a:r>
              <a:rPr lang="en-US" dirty="0"/>
              <a:t> </a:t>
            </a:r>
            <a:r>
              <a:rPr lang="en-US" dirty="0" err="1"/>
              <a:t>Sistémico</a:t>
            </a:r>
            <a:r>
              <a:rPr lang="en-US" dirty="0"/>
              <a:t> de </a:t>
            </a:r>
            <a:r>
              <a:rPr lang="en-US" dirty="0" err="1"/>
              <a:t>Calidad</a:t>
            </a:r>
            <a:r>
              <a:rPr lang="en-US" dirty="0"/>
              <a:t> (MOSCA) </a:t>
            </a:r>
          </a:p>
        </p:txBody>
      </p:sp>
      <p:pic>
        <p:nvPicPr>
          <p:cNvPr id="5" name="Marcador de contenido 4"/>
          <p:cNvPicPr>
            <a:picLocks noGrp="1" noChangeAspect="1"/>
          </p:cNvPicPr>
          <p:nvPr>
            <p:ph idx="1"/>
          </p:nvPr>
        </p:nvPicPr>
        <p:blipFill>
          <a:blip r:embed="rId2"/>
          <a:stretch>
            <a:fillRect/>
          </a:stretch>
        </p:blipFill>
        <p:spPr>
          <a:xfrm>
            <a:off x="381771" y="1384733"/>
            <a:ext cx="10554084" cy="5104370"/>
          </a:xfrm>
          <a:prstGeom prst="rect">
            <a:avLst/>
          </a:prstGeom>
        </p:spPr>
      </p:pic>
    </p:spTree>
    <p:extLst>
      <p:ext uri="{BB962C8B-B14F-4D97-AF65-F5344CB8AC3E}">
        <p14:creationId xmlns:p14="http://schemas.microsoft.com/office/powerpoint/2010/main" val="1896648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Modelo</a:t>
            </a:r>
            <a:r>
              <a:rPr lang="en-US" dirty="0"/>
              <a:t> </a:t>
            </a:r>
            <a:r>
              <a:rPr lang="en-US" dirty="0" err="1"/>
              <a:t>Sistémico</a:t>
            </a:r>
            <a:r>
              <a:rPr lang="en-US" dirty="0"/>
              <a:t> de </a:t>
            </a:r>
            <a:r>
              <a:rPr lang="en-US" dirty="0" err="1"/>
              <a:t>Calidad</a:t>
            </a:r>
            <a:r>
              <a:rPr lang="en-US" dirty="0"/>
              <a:t> (MOSCA) </a:t>
            </a:r>
          </a:p>
        </p:txBody>
      </p:sp>
      <p:pic>
        <p:nvPicPr>
          <p:cNvPr id="5" name="Marcador de contenido 4"/>
          <p:cNvPicPr>
            <a:picLocks noGrp="1" noChangeAspect="1"/>
          </p:cNvPicPr>
          <p:nvPr>
            <p:ph idx="1"/>
          </p:nvPr>
        </p:nvPicPr>
        <p:blipFill>
          <a:blip r:embed="rId2"/>
          <a:stretch>
            <a:fillRect/>
          </a:stretch>
        </p:blipFill>
        <p:spPr>
          <a:xfrm>
            <a:off x="677334" y="1784331"/>
            <a:ext cx="10036319" cy="2215014"/>
          </a:xfrm>
          <a:prstGeom prst="rect">
            <a:avLst/>
          </a:prstGeom>
        </p:spPr>
      </p:pic>
      <p:pic>
        <p:nvPicPr>
          <p:cNvPr id="6" name="Imagen 5"/>
          <p:cNvPicPr>
            <a:picLocks noChangeAspect="1"/>
          </p:cNvPicPr>
          <p:nvPr/>
        </p:nvPicPr>
        <p:blipFill>
          <a:blip r:embed="rId3"/>
          <a:stretch>
            <a:fillRect/>
          </a:stretch>
        </p:blipFill>
        <p:spPr>
          <a:xfrm>
            <a:off x="677334" y="3999345"/>
            <a:ext cx="10036319" cy="2760492"/>
          </a:xfrm>
          <a:prstGeom prst="rect">
            <a:avLst/>
          </a:prstGeom>
        </p:spPr>
      </p:pic>
    </p:spTree>
    <p:extLst>
      <p:ext uri="{BB962C8B-B14F-4D97-AF65-F5344CB8AC3E}">
        <p14:creationId xmlns:p14="http://schemas.microsoft.com/office/powerpoint/2010/main" val="2625144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Modelo</a:t>
            </a:r>
            <a:r>
              <a:rPr lang="en-US" dirty="0"/>
              <a:t> </a:t>
            </a:r>
            <a:r>
              <a:rPr lang="en-US" dirty="0" err="1"/>
              <a:t>Sistémico</a:t>
            </a:r>
            <a:r>
              <a:rPr lang="en-US" dirty="0"/>
              <a:t> de </a:t>
            </a:r>
            <a:r>
              <a:rPr lang="en-US" dirty="0" err="1"/>
              <a:t>Calidad</a:t>
            </a:r>
            <a:r>
              <a:rPr lang="en-US" dirty="0"/>
              <a:t> (MOSCA) </a:t>
            </a:r>
          </a:p>
        </p:txBody>
      </p:sp>
      <p:sp>
        <p:nvSpPr>
          <p:cNvPr id="3" name="Marcador de contenido 2"/>
          <p:cNvSpPr>
            <a:spLocks noGrp="1"/>
          </p:cNvSpPr>
          <p:nvPr>
            <p:ph idx="1"/>
          </p:nvPr>
        </p:nvSpPr>
        <p:spPr/>
        <p:txBody>
          <a:bodyPr/>
          <a:lstStyle/>
          <a:p>
            <a:endParaRPr lang="en-US" dirty="0"/>
          </a:p>
        </p:txBody>
      </p:sp>
      <p:pic>
        <p:nvPicPr>
          <p:cNvPr id="5" name="Imagen 4"/>
          <p:cNvPicPr>
            <a:picLocks noChangeAspect="1"/>
          </p:cNvPicPr>
          <p:nvPr/>
        </p:nvPicPr>
        <p:blipFill>
          <a:blip r:embed="rId2"/>
          <a:stretch>
            <a:fillRect/>
          </a:stretch>
        </p:blipFill>
        <p:spPr>
          <a:xfrm>
            <a:off x="573968" y="455205"/>
            <a:ext cx="9640135" cy="6058425"/>
          </a:xfrm>
          <a:prstGeom prst="rect">
            <a:avLst/>
          </a:prstGeom>
        </p:spPr>
      </p:pic>
    </p:spTree>
    <p:extLst>
      <p:ext uri="{BB962C8B-B14F-4D97-AF65-F5344CB8AC3E}">
        <p14:creationId xmlns:p14="http://schemas.microsoft.com/office/powerpoint/2010/main" val="1301245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Modelo</a:t>
            </a:r>
            <a:r>
              <a:rPr lang="en-US" dirty="0"/>
              <a:t> </a:t>
            </a:r>
            <a:r>
              <a:rPr lang="en-US" dirty="0" err="1"/>
              <a:t>Sistémico</a:t>
            </a:r>
            <a:r>
              <a:rPr lang="en-US" dirty="0"/>
              <a:t> de </a:t>
            </a:r>
            <a:r>
              <a:rPr lang="en-US" dirty="0" err="1"/>
              <a:t>Calidad</a:t>
            </a:r>
            <a:r>
              <a:rPr lang="en-US" dirty="0"/>
              <a:t> (MOSCA) </a:t>
            </a:r>
          </a:p>
        </p:txBody>
      </p:sp>
      <p:sp>
        <p:nvSpPr>
          <p:cNvPr id="3" name="Marcador de contenido 2"/>
          <p:cNvSpPr>
            <a:spLocks noGrp="1"/>
          </p:cNvSpPr>
          <p:nvPr>
            <p:ph idx="1"/>
          </p:nvPr>
        </p:nvSpPr>
        <p:spPr/>
        <p:txBody>
          <a:bodyPr/>
          <a:lstStyle/>
          <a:p>
            <a:r>
              <a:rPr lang="en-US" dirty="0" err="1"/>
              <a:t>Nivel</a:t>
            </a:r>
            <a:r>
              <a:rPr lang="en-US" dirty="0"/>
              <a:t> 3: </a:t>
            </a:r>
            <a:r>
              <a:rPr lang="en-US" dirty="0" err="1"/>
              <a:t>Métricas</a:t>
            </a:r>
            <a:r>
              <a:rPr lang="en-US" dirty="0"/>
              <a:t> </a:t>
            </a:r>
          </a:p>
          <a:p>
            <a:r>
              <a:rPr lang="es-CL" dirty="0"/>
              <a:t>Para cada características se propone una serie de métricas utilizadas para medir la calidad </a:t>
            </a:r>
            <a:r>
              <a:rPr lang="es-CL" dirty="0" err="1"/>
              <a:t>sistémetica</a:t>
            </a:r>
            <a:r>
              <a:rPr lang="es-CL" dirty="0"/>
              <a:t>. En total son 679</a:t>
            </a:r>
          </a:p>
          <a:p>
            <a:endParaRPr lang="en-US" dirty="0"/>
          </a:p>
        </p:txBody>
      </p:sp>
      <p:pic>
        <p:nvPicPr>
          <p:cNvPr id="5" name="Imagen 4"/>
          <p:cNvPicPr>
            <a:picLocks noChangeAspect="1"/>
          </p:cNvPicPr>
          <p:nvPr/>
        </p:nvPicPr>
        <p:blipFill>
          <a:blip r:embed="rId2"/>
          <a:stretch>
            <a:fillRect/>
          </a:stretch>
        </p:blipFill>
        <p:spPr>
          <a:xfrm>
            <a:off x="925314" y="4100975"/>
            <a:ext cx="9251482" cy="1272650"/>
          </a:xfrm>
          <a:prstGeom prst="rect">
            <a:avLst/>
          </a:prstGeom>
        </p:spPr>
      </p:pic>
    </p:spTree>
    <p:extLst>
      <p:ext uri="{BB962C8B-B14F-4D97-AF65-F5344CB8AC3E}">
        <p14:creationId xmlns:p14="http://schemas.microsoft.com/office/powerpoint/2010/main" val="3961965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a:t>Caracteristicas</a:t>
            </a:r>
            <a:r>
              <a:rPr lang="en-US" dirty="0"/>
              <a:t> del </a:t>
            </a:r>
            <a:r>
              <a:rPr lang="en-US" dirty="0" err="1"/>
              <a:t>proceso</a:t>
            </a:r>
            <a:r>
              <a:rPr lang="en-US" dirty="0"/>
              <a:t> que </a:t>
            </a:r>
            <a:r>
              <a:rPr lang="en-US" dirty="0" err="1"/>
              <a:t>Impactan</a:t>
            </a:r>
            <a:r>
              <a:rPr lang="en-US" dirty="0"/>
              <a:t> </a:t>
            </a:r>
            <a:r>
              <a:rPr lang="en-US" dirty="0" err="1"/>
              <a:t>directamente</a:t>
            </a:r>
            <a:r>
              <a:rPr lang="en-US" dirty="0"/>
              <a:t> </a:t>
            </a:r>
            <a:r>
              <a:rPr lang="en-US" dirty="0" err="1"/>
              <a:t>en</a:t>
            </a:r>
            <a:r>
              <a:rPr lang="en-US" dirty="0"/>
              <a:t> las </a:t>
            </a:r>
            <a:r>
              <a:rPr lang="en-US" dirty="0" err="1"/>
              <a:t>categorias</a:t>
            </a:r>
            <a:r>
              <a:rPr lang="en-US" dirty="0"/>
              <a:t> del </a:t>
            </a:r>
            <a:r>
              <a:rPr lang="en-US" dirty="0" err="1"/>
              <a:t>producto</a:t>
            </a:r>
            <a:endParaRPr lang="en-US" dirty="0"/>
          </a:p>
        </p:txBody>
      </p:sp>
      <p:pic>
        <p:nvPicPr>
          <p:cNvPr id="4" name="Marcador de contenido 3"/>
          <p:cNvPicPr>
            <a:picLocks noGrp="1" noChangeAspect="1"/>
          </p:cNvPicPr>
          <p:nvPr>
            <p:ph idx="1"/>
          </p:nvPr>
        </p:nvPicPr>
        <p:blipFill>
          <a:blip r:embed="rId2"/>
          <a:stretch>
            <a:fillRect/>
          </a:stretch>
        </p:blipFill>
        <p:spPr>
          <a:xfrm>
            <a:off x="493135" y="1930400"/>
            <a:ext cx="10200412" cy="4211782"/>
          </a:xfrm>
          <a:prstGeom prst="rect">
            <a:avLst/>
          </a:prstGeom>
        </p:spPr>
      </p:pic>
    </p:spTree>
    <p:extLst>
      <p:ext uri="{BB962C8B-B14F-4D97-AF65-F5344CB8AC3E}">
        <p14:creationId xmlns:p14="http://schemas.microsoft.com/office/powerpoint/2010/main" val="227355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a:t>Caracteristicas</a:t>
            </a:r>
            <a:r>
              <a:rPr lang="en-US" dirty="0"/>
              <a:t> del </a:t>
            </a:r>
            <a:r>
              <a:rPr lang="en-US" dirty="0" err="1"/>
              <a:t>proceso</a:t>
            </a:r>
            <a:r>
              <a:rPr lang="en-US" dirty="0"/>
              <a:t> que </a:t>
            </a:r>
            <a:r>
              <a:rPr lang="en-US" dirty="0" err="1"/>
              <a:t>Impactan</a:t>
            </a:r>
            <a:r>
              <a:rPr lang="en-US" dirty="0"/>
              <a:t> </a:t>
            </a:r>
            <a:r>
              <a:rPr lang="en-US" dirty="0" err="1"/>
              <a:t>directamente</a:t>
            </a:r>
            <a:r>
              <a:rPr lang="en-US" dirty="0"/>
              <a:t> </a:t>
            </a:r>
            <a:r>
              <a:rPr lang="en-US" dirty="0" err="1"/>
              <a:t>en</a:t>
            </a:r>
            <a:r>
              <a:rPr lang="en-US" dirty="0"/>
              <a:t> las </a:t>
            </a:r>
            <a:r>
              <a:rPr lang="en-US" dirty="0" err="1"/>
              <a:t>categorias</a:t>
            </a:r>
            <a:r>
              <a:rPr lang="en-US" dirty="0"/>
              <a:t> del </a:t>
            </a:r>
            <a:r>
              <a:rPr lang="en-US" dirty="0" err="1"/>
              <a:t>producto</a:t>
            </a:r>
            <a:endParaRPr lang="en-US" dirty="0"/>
          </a:p>
        </p:txBody>
      </p:sp>
      <p:pic>
        <p:nvPicPr>
          <p:cNvPr id="5" name="Marcador de contenido 4"/>
          <p:cNvPicPr>
            <a:picLocks noGrp="1" noChangeAspect="1"/>
          </p:cNvPicPr>
          <p:nvPr>
            <p:ph idx="1"/>
          </p:nvPr>
        </p:nvPicPr>
        <p:blipFill>
          <a:blip r:embed="rId2"/>
          <a:stretch>
            <a:fillRect/>
          </a:stretch>
        </p:blipFill>
        <p:spPr>
          <a:xfrm>
            <a:off x="493538" y="1930400"/>
            <a:ext cx="9749590" cy="4539154"/>
          </a:xfrm>
          <a:prstGeom prst="rect">
            <a:avLst/>
          </a:prstGeom>
        </p:spPr>
      </p:pic>
    </p:spTree>
    <p:extLst>
      <p:ext uri="{BB962C8B-B14F-4D97-AF65-F5344CB8AC3E}">
        <p14:creationId xmlns:p14="http://schemas.microsoft.com/office/powerpoint/2010/main" val="317671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Introducción	</a:t>
            </a:r>
            <a:endParaRPr lang="en-US" dirty="0"/>
          </a:p>
        </p:txBody>
      </p:sp>
      <p:sp>
        <p:nvSpPr>
          <p:cNvPr id="3" name="Marcador de contenido 2"/>
          <p:cNvSpPr>
            <a:spLocks noGrp="1"/>
          </p:cNvSpPr>
          <p:nvPr>
            <p:ph idx="1"/>
          </p:nvPr>
        </p:nvSpPr>
        <p:spPr/>
        <p:txBody>
          <a:bodyPr>
            <a:normAutofit/>
          </a:bodyPr>
          <a:lstStyle/>
          <a:p>
            <a:r>
              <a:rPr lang="es-MX" dirty="0"/>
              <a:t>A la hora de definir la calidad de los Sistemas de Software se debe diferenciar entre la calidad del producto software y la calidad del proceso de desarrollo de éste (calidad de diseño y fabricación). No obstante, las metas que se establezcan para la calidad del producto van a determinar los objetivos del proceso de desarrollo, ya que la calidad del primero va a depender, entre otros aspectos, de éstos. Sin un buen proceso de desarrollo es casi imposible obtener un buen producto. </a:t>
            </a:r>
          </a:p>
          <a:p>
            <a:r>
              <a:rPr lang="es-MX" dirty="0"/>
              <a:t>Según </a:t>
            </a:r>
            <a:r>
              <a:rPr lang="es-MX" dirty="0" err="1"/>
              <a:t>Pressman</a:t>
            </a:r>
            <a:r>
              <a:rPr lang="es-MX" dirty="0"/>
              <a:t> (2002) la calidad del software es “la concordancia con los requisitos funcionales y de rendimiento explícitamente establecidos, con los estándares de desarrollo explícitamente documentados y con las características implícitas que se espera de todo software desarrollado profesionalmente”.</a:t>
            </a:r>
            <a:endParaRPr lang="en-US" dirty="0"/>
          </a:p>
        </p:txBody>
      </p:sp>
    </p:spTree>
    <p:extLst>
      <p:ext uri="{BB962C8B-B14F-4D97-AF65-F5344CB8AC3E}">
        <p14:creationId xmlns:p14="http://schemas.microsoft.com/office/powerpoint/2010/main" val="2589777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a:t>Caracteristicas</a:t>
            </a:r>
            <a:r>
              <a:rPr lang="en-US" dirty="0"/>
              <a:t> del </a:t>
            </a:r>
            <a:r>
              <a:rPr lang="en-US" dirty="0" err="1"/>
              <a:t>proceso</a:t>
            </a:r>
            <a:r>
              <a:rPr lang="en-US" dirty="0"/>
              <a:t> que </a:t>
            </a:r>
            <a:r>
              <a:rPr lang="en-US" dirty="0" err="1"/>
              <a:t>Impactan</a:t>
            </a:r>
            <a:r>
              <a:rPr lang="en-US" dirty="0"/>
              <a:t> </a:t>
            </a:r>
            <a:r>
              <a:rPr lang="en-US" dirty="0" err="1"/>
              <a:t>directamente</a:t>
            </a:r>
            <a:r>
              <a:rPr lang="en-US" dirty="0"/>
              <a:t> </a:t>
            </a:r>
            <a:r>
              <a:rPr lang="en-US" dirty="0" err="1"/>
              <a:t>en</a:t>
            </a:r>
            <a:r>
              <a:rPr lang="en-US" dirty="0"/>
              <a:t> las </a:t>
            </a:r>
            <a:r>
              <a:rPr lang="en-US" dirty="0" err="1"/>
              <a:t>categorias</a:t>
            </a:r>
            <a:r>
              <a:rPr lang="en-US" dirty="0"/>
              <a:t> del </a:t>
            </a:r>
            <a:r>
              <a:rPr lang="en-US" dirty="0" err="1"/>
              <a:t>producto</a:t>
            </a:r>
            <a:endParaRPr lang="en-US" dirty="0"/>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208366" y="1930400"/>
            <a:ext cx="11742346" cy="3833091"/>
          </a:xfrm>
          <a:prstGeom prst="rect">
            <a:avLst/>
          </a:prstGeom>
        </p:spPr>
      </p:pic>
    </p:spTree>
    <p:extLst>
      <p:ext uri="{BB962C8B-B14F-4D97-AF65-F5344CB8AC3E}">
        <p14:creationId xmlns:p14="http://schemas.microsoft.com/office/powerpoint/2010/main" val="1078311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a:t>Caracteristicas</a:t>
            </a:r>
            <a:r>
              <a:rPr lang="en-US" dirty="0"/>
              <a:t> del </a:t>
            </a:r>
            <a:r>
              <a:rPr lang="en-US" dirty="0" err="1"/>
              <a:t>proceso</a:t>
            </a:r>
            <a:r>
              <a:rPr lang="en-US" dirty="0"/>
              <a:t> que </a:t>
            </a:r>
            <a:r>
              <a:rPr lang="en-US" dirty="0" err="1"/>
              <a:t>Impactan</a:t>
            </a:r>
            <a:r>
              <a:rPr lang="en-US" dirty="0"/>
              <a:t> </a:t>
            </a:r>
            <a:r>
              <a:rPr lang="en-US" dirty="0" err="1"/>
              <a:t>directamente</a:t>
            </a:r>
            <a:r>
              <a:rPr lang="en-US" dirty="0"/>
              <a:t> </a:t>
            </a:r>
            <a:r>
              <a:rPr lang="en-US" dirty="0" err="1"/>
              <a:t>en</a:t>
            </a:r>
            <a:r>
              <a:rPr lang="en-US" dirty="0"/>
              <a:t> las </a:t>
            </a:r>
            <a:r>
              <a:rPr lang="en-US" dirty="0" err="1"/>
              <a:t>categorias</a:t>
            </a:r>
            <a:r>
              <a:rPr lang="en-US" dirty="0"/>
              <a:t> del </a:t>
            </a:r>
            <a:r>
              <a:rPr lang="en-US" dirty="0" err="1"/>
              <a:t>producto</a:t>
            </a:r>
            <a:endParaRPr lang="en-US" dirty="0"/>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337176" y="2267143"/>
            <a:ext cx="10835093" cy="2397221"/>
          </a:xfrm>
          <a:prstGeom prst="rect">
            <a:avLst/>
          </a:prstGeom>
        </p:spPr>
      </p:pic>
    </p:spTree>
    <p:extLst>
      <p:ext uri="{BB962C8B-B14F-4D97-AF65-F5344CB8AC3E}">
        <p14:creationId xmlns:p14="http://schemas.microsoft.com/office/powerpoint/2010/main" val="1223447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a:t>Caracteristicas</a:t>
            </a:r>
            <a:r>
              <a:rPr lang="en-US" dirty="0"/>
              <a:t> del </a:t>
            </a:r>
            <a:r>
              <a:rPr lang="en-US" dirty="0" err="1"/>
              <a:t>proceso</a:t>
            </a:r>
            <a:r>
              <a:rPr lang="en-US" dirty="0"/>
              <a:t> que </a:t>
            </a:r>
            <a:r>
              <a:rPr lang="en-US" dirty="0" err="1"/>
              <a:t>Impactan</a:t>
            </a:r>
            <a:r>
              <a:rPr lang="en-US" dirty="0"/>
              <a:t> </a:t>
            </a:r>
            <a:r>
              <a:rPr lang="en-US" dirty="0" err="1"/>
              <a:t>directamente</a:t>
            </a:r>
            <a:r>
              <a:rPr lang="en-US" dirty="0"/>
              <a:t> </a:t>
            </a:r>
            <a:r>
              <a:rPr lang="en-US" dirty="0" err="1"/>
              <a:t>en</a:t>
            </a:r>
            <a:r>
              <a:rPr lang="en-US" dirty="0"/>
              <a:t> las </a:t>
            </a:r>
            <a:r>
              <a:rPr lang="en-US" dirty="0" err="1"/>
              <a:t>categorias</a:t>
            </a:r>
            <a:r>
              <a:rPr lang="en-US" dirty="0"/>
              <a:t> del </a:t>
            </a:r>
            <a:r>
              <a:rPr lang="en-US" dirty="0" err="1"/>
              <a:t>producto</a:t>
            </a:r>
            <a:endParaRPr lang="en-US" dirty="0"/>
          </a:p>
        </p:txBody>
      </p:sp>
      <p:sp>
        <p:nvSpPr>
          <p:cNvPr id="3" name="Marcador de contenido 2"/>
          <p:cNvSpPr>
            <a:spLocks noGrp="1"/>
          </p:cNvSpPr>
          <p:nvPr>
            <p:ph idx="1"/>
          </p:nvPr>
        </p:nvSpPr>
        <p:spPr/>
        <p:txBody>
          <a:bodyPr/>
          <a:lstStyle/>
          <a:p>
            <a:endParaRPr lang="en-US"/>
          </a:p>
        </p:txBody>
      </p:sp>
      <p:pic>
        <p:nvPicPr>
          <p:cNvPr id="5" name="Imagen 4"/>
          <p:cNvPicPr>
            <a:picLocks noChangeAspect="1"/>
          </p:cNvPicPr>
          <p:nvPr/>
        </p:nvPicPr>
        <p:blipFill>
          <a:blip r:embed="rId2"/>
          <a:stretch>
            <a:fillRect/>
          </a:stretch>
        </p:blipFill>
        <p:spPr>
          <a:xfrm>
            <a:off x="280142" y="2050473"/>
            <a:ext cx="11050973" cy="4110962"/>
          </a:xfrm>
          <a:prstGeom prst="rect">
            <a:avLst/>
          </a:prstGeom>
        </p:spPr>
      </p:pic>
    </p:spTree>
    <p:extLst>
      <p:ext uri="{BB962C8B-B14F-4D97-AF65-F5344CB8AC3E}">
        <p14:creationId xmlns:p14="http://schemas.microsoft.com/office/powerpoint/2010/main" val="3383886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L" dirty="0"/>
              <a:t>Características</a:t>
            </a:r>
            <a:r>
              <a:rPr lang="en-US" dirty="0"/>
              <a:t> del </a:t>
            </a:r>
            <a:r>
              <a:rPr lang="en-US" dirty="0" err="1"/>
              <a:t>proceso</a:t>
            </a:r>
            <a:r>
              <a:rPr lang="en-US" dirty="0"/>
              <a:t> que </a:t>
            </a:r>
            <a:r>
              <a:rPr lang="en-US" dirty="0" err="1"/>
              <a:t>Impactan</a:t>
            </a:r>
            <a:r>
              <a:rPr lang="en-US" dirty="0"/>
              <a:t> </a:t>
            </a:r>
            <a:r>
              <a:rPr lang="en-US" dirty="0" err="1"/>
              <a:t>directamente</a:t>
            </a:r>
            <a:r>
              <a:rPr lang="en-US" dirty="0"/>
              <a:t> </a:t>
            </a:r>
            <a:r>
              <a:rPr lang="en-US" dirty="0" err="1"/>
              <a:t>en</a:t>
            </a:r>
            <a:r>
              <a:rPr lang="en-US" dirty="0"/>
              <a:t> las </a:t>
            </a:r>
            <a:r>
              <a:rPr lang="en-US" dirty="0" err="1"/>
              <a:t>categorias</a:t>
            </a:r>
            <a:r>
              <a:rPr lang="en-US" dirty="0"/>
              <a:t> del </a:t>
            </a:r>
            <a:r>
              <a:rPr lang="en-US" dirty="0" err="1"/>
              <a:t>producto</a:t>
            </a:r>
            <a:endParaRPr lang="en-US" dirty="0"/>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227956" y="1930400"/>
            <a:ext cx="11393798" cy="3925136"/>
          </a:xfrm>
          <a:prstGeom prst="rect">
            <a:avLst/>
          </a:prstGeom>
        </p:spPr>
      </p:pic>
    </p:spTree>
    <p:extLst>
      <p:ext uri="{BB962C8B-B14F-4D97-AF65-F5344CB8AC3E}">
        <p14:creationId xmlns:p14="http://schemas.microsoft.com/office/powerpoint/2010/main" val="2263675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L" dirty="0"/>
              <a:t>Características</a:t>
            </a:r>
            <a:r>
              <a:rPr lang="en-US" dirty="0"/>
              <a:t> del </a:t>
            </a:r>
            <a:r>
              <a:rPr lang="en-US" dirty="0" err="1"/>
              <a:t>proceso</a:t>
            </a:r>
            <a:r>
              <a:rPr lang="en-US" dirty="0"/>
              <a:t> que </a:t>
            </a:r>
            <a:r>
              <a:rPr lang="en-US" dirty="0" err="1"/>
              <a:t>Impactan</a:t>
            </a:r>
            <a:r>
              <a:rPr lang="en-US" dirty="0"/>
              <a:t> </a:t>
            </a:r>
            <a:r>
              <a:rPr lang="en-US" dirty="0" err="1"/>
              <a:t>directamente</a:t>
            </a:r>
            <a:r>
              <a:rPr lang="en-US" dirty="0"/>
              <a:t> </a:t>
            </a:r>
            <a:r>
              <a:rPr lang="en-US" dirty="0" err="1"/>
              <a:t>en</a:t>
            </a:r>
            <a:r>
              <a:rPr lang="en-US" dirty="0"/>
              <a:t> las TODAS las </a:t>
            </a:r>
            <a:r>
              <a:rPr lang="en-US" dirty="0" err="1"/>
              <a:t>categorias</a:t>
            </a:r>
            <a:r>
              <a:rPr lang="en-US" dirty="0"/>
              <a:t> del </a:t>
            </a:r>
            <a:r>
              <a:rPr lang="en-US" dirty="0" err="1"/>
              <a:t>producto</a:t>
            </a:r>
            <a:endParaRPr lang="en-US" dirty="0"/>
          </a:p>
        </p:txBody>
      </p:sp>
      <p:sp>
        <p:nvSpPr>
          <p:cNvPr id="3" name="Marcador de contenido 2"/>
          <p:cNvSpPr>
            <a:spLocks noGrp="1"/>
          </p:cNvSpPr>
          <p:nvPr>
            <p:ph idx="1"/>
          </p:nvPr>
        </p:nvSpPr>
        <p:spPr/>
        <p:txBody>
          <a:bodyPr/>
          <a:lstStyle/>
          <a:p>
            <a:endParaRPr lang="en-US"/>
          </a:p>
        </p:txBody>
      </p:sp>
      <p:pic>
        <p:nvPicPr>
          <p:cNvPr id="5" name="Imagen 4"/>
          <p:cNvPicPr>
            <a:picLocks noChangeAspect="1"/>
          </p:cNvPicPr>
          <p:nvPr/>
        </p:nvPicPr>
        <p:blipFill>
          <a:blip r:embed="rId2"/>
          <a:stretch>
            <a:fillRect/>
          </a:stretch>
        </p:blipFill>
        <p:spPr>
          <a:xfrm>
            <a:off x="199788" y="2305394"/>
            <a:ext cx="10763428" cy="3873794"/>
          </a:xfrm>
          <a:prstGeom prst="rect">
            <a:avLst/>
          </a:prstGeom>
        </p:spPr>
      </p:pic>
    </p:spTree>
    <p:extLst>
      <p:ext uri="{BB962C8B-B14F-4D97-AF65-F5344CB8AC3E}">
        <p14:creationId xmlns:p14="http://schemas.microsoft.com/office/powerpoint/2010/main" val="2569306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Introducción	</a:t>
            </a:r>
            <a:endParaRPr lang="en-US" dirty="0"/>
          </a:p>
        </p:txBody>
      </p:sp>
      <p:sp>
        <p:nvSpPr>
          <p:cNvPr id="3" name="Marcador de contenido 2"/>
          <p:cNvSpPr>
            <a:spLocks noGrp="1"/>
          </p:cNvSpPr>
          <p:nvPr>
            <p:ph idx="1"/>
          </p:nvPr>
        </p:nvSpPr>
        <p:spPr/>
        <p:txBody>
          <a:bodyPr>
            <a:normAutofit/>
          </a:bodyPr>
          <a:lstStyle/>
          <a:p>
            <a:r>
              <a:rPr lang="es-MX" dirty="0"/>
              <a:t>La ausencia de defectos, la aptitud para el uso, la seguridad, la confiabilidad y la reunión de especificaciones son elementos que están involucrados en el concepto de calidad del software. Sin embargo, la calidad del software debe ser construida desde el comienzo, no es algo que puede ser añadido después (Humphrey, 1997).</a:t>
            </a:r>
          </a:p>
          <a:p>
            <a:endParaRPr lang="en-US" dirty="0"/>
          </a:p>
        </p:txBody>
      </p:sp>
    </p:spTree>
    <p:extLst>
      <p:ext uri="{BB962C8B-B14F-4D97-AF65-F5344CB8AC3E}">
        <p14:creationId xmlns:p14="http://schemas.microsoft.com/office/powerpoint/2010/main" val="407311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Matriz de Calidad Global </a:t>
            </a:r>
            <a:r>
              <a:rPr lang="es-CL" dirty="0" err="1"/>
              <a:t>Sistematica</a:t>
            </a:r>
            <a:endParaRPr lang="en-US" dirty="0"/>
          </a:p>
        </p:txBody>
      </p:sp>
      <p:sp>
        <p:nvSpPr>
          <p:cNvPr id="3" name="Marcador de contenido 2"/>
          <p:cNvSpPr>
            <a:spLocks noGrp="1"/>
          </p:cNvSpPr>
          <p:nvPr>
            <p:ph idx="1"/>
          </p:nvPr>
        </p:nvSpPr>
        <p:spPr/>
        <p:txBody>
          <a:bodyPr>
            <a:normAutofit/>
          </a:bodyPr>
          <a:lstStyle/>
          <a:p>
            <a:r>
              <a:rPr lang="es-MX" dirty="0"/>
              <a:t>Callaos y Callaos (1996) proponen un concepto de calidad del software en el cual están involucrados tanto características internas como el contexto organizacional, lo que genera un enfoque sistémico del concepto de Calidad del Software. Este enfoque es considerado también por </a:t>
            </a:r>
            <a:r>
              <a:rPr lang="es-MX" dirty="0" err="1"/>
              <a:t>Dromey</a:t>
            </a:r>
            <a:r>
              <a:rPr lang="es-MX" dirty="0"/>
              <a:t> (1996) y, particularmente reforzado por </a:t>
            </a:r>
            <a:r>
              <a:rPr lang="es-MX" dirty="0" err="1"/>
              <a:t>Voas</a:t>
            </a:r>
            <a:r>
              <a:rPr lang="es-MX" dirty="0"/>
              <a:t> (1999), cuando se refiere al Triángulo de la Certificación de la Calidad del Software. </a:t>
            </a:r>
          </a:p>
          <a:p>
            <a:r>
              <a:rPr lang="es-MX" dirty="0"/>
              <a:t>En todos los enfoques de calidad, incluyendo el de la calidad del software, la organización necesita ser considerada como organización orgánica más bien que mecánica. Usa sus recursos, las ideas y los esfuerzos para transformar las entradas en mercancías y servicios de la calidad. Así pues, las características y las tecnologías necesarias para lograr este tipo de acercamiento deben ser determinadas.</a:t>
            </a:r>
            <a:endParaRPr lang="en-US" dirty="0"/>
          </a:p>
        </p:txBody>
      </p:sp>
    </p:spTree>
    <p:extLst>
      <p:ext uri="{BB962C8B-B14F-4D97-AF65-F5344CB8AC3E}">
        <p14:creationId xmlns:p14="http://schemas.microsoft.com/office/powerpoint/2010/main" val="372395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Matriz de Calidad Global </a:t>
            </a:r>
            <a:r>
              <a:rPr lang="es-CL" dirty="0" err="1"/>
              <a:t>Sistematica</a:t>
            </a:r>
            <a:endParaRPr lang="en-US" dirty="0"/>
          </a:p>
        </p:txBody>
      </p:sp>
      <p:sp>
        <p:nvSpPr>
          <p:cNvPr id="3" name="Marcador de contenido 2"/>
          <p:cNvSpPr>
            <a:spLocks noGrp="1"/>
          </p:cNvSpPr>
          <p:nvPr>
            <p:ph idx="1"/>
          </p:nvPr>
        </p:nvSpPr>
        <p:spPr/>
        <p:txBody>
          <a:bodyPr>
            <a:normAutofit/>
          </a:bodyPr>
          <a:lstStyle/>
          <a:p>
            <a:r>
              <a:rPr lang="es-MX" dirty="0"/>
              <a:t>Esta es la razón por la cual el proyecto del desarrollo del software se considera el elemento de la organización a través de el cual se maneja el desarrollo del software (Jacobson et al., 1999). De acuerdo con los autores </a:t>
            </a:r>
            <a:r>
              <a:rPr lang="es-MX" dirty="0" err="1"/>
              <a:t>Yourdon</a:t>
            </a:r>
            <a:r>
              <a:rPr lang="es-MX" dirty="0"/>
              <a:t> (1992), Jacobson et al. (1999), Bass et al. (2003) y </a:t>
            </a:r>
            <a:r>
              <a:rPr lang="es-MX" dirty="0" err="1"/>
              <a:t>Pressman</a:t>
            </a:r>
            <a:r>
              <a:rPr lang="es-MX" dirty="0"/>
              <a:t> (2002), un proyecto de software consiste en los siguientes elementos:</a:t>
            </a:r>
          </a:p>
          <a:p>
            <a:pPr lvl="1"/>
            <a:r>
              <a:rPr lang="es-MX" dirty="0"/>
              <a:t> Entradas: requisitos (necesidades, calidad), recursos (tiempo, costo, gente), objetivos, reglas de negocio.</a:t>
            </a:r>
          </a:p>
          <a:p>
            <a:pPr lvl="1"/>
            <a:r>
              <a:rPr lang="es-MX" dirty="0"/>
              <a:t>Proceso: </a:t>
            </a:r>
            <a:r>
              <a:rPr lang="es-MX" dirty="0" err="1"/>
              <a:t>workflow</a:t>
            </a:r>
            <a:r>
              <a:rPr lang="es-MX" dirty="0"/>
              <a:t>, paradigma de la tecnología de dotación lógica, proceso cultural de la determinación, proceso de aprendizaje de organización;</a:t>
            </a:r>
          </a:p>
          <a:p>
            <a:pPr lvl="1"/>
            <a:r>
              <a:rPr lang="es-MX" dirty="0"/>
              <a:t>Salidas: Producto, metas satisfechas.</a:t>
            </a:r>
            <a:endParaRPr lang="en-US" dirty="0"/>
          </a:p>
        </p:txBody>
      </p:sp>
    </p:spTree>
    <p:extLst>
      <p:ext uri="{BB962C8B-B14F-4D97-AF65-F5344CB8AC3E}">
        <p14:creationId xmlns:p14="http://schemas.microsoft.com/office/powerpoint/2010/main" val="4014692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Matriz de Calidad Global Sistemática</a:t>
            </a:r>
            <a:endParaRPr lang="en-US" dirty="0"/>
          </a:p>
        </p:txBody>
      </p:sp>
      <p:sp>
        <p:nvSpPr>
          <p:cNvPr id="3" name="Marcador de contenido 2"/>
          <p:cNvSpPr>
            <a:spLocks noGrp="1"/>
          </p:cNvSpPr>
          <p:nvPr>
            <p:ph idx="1"/>
          </p:nvPr>
        </p:nvSpPr>
        <p:spPr/>
        <p:txBody>
          <a:bodyPr>
            <a:normAutofit/>
          </a:bodyPr>
          <a:lstStyle/>
          <a:p>
            <a:r>
              <a:rPr lang="es-MX" dirty="0"/>
              <a:t>Esta es la razón por la cual el proyecto del desarrollo del software se considera el elemento de la organización a través de el cual se maneja el desarrollo del software (Jacobson et al., 1999). De acuerdo con los autores </a:t>
            </a:r>
            <a:r>
              <a:rPr lang="es-MX" dirty="0" err="1"/>
              <a:t>Yourdon</a:t>
            </a:r>
            <a:r>
              <a:rPr lang="es-MX" dirty="0"/>
              <a:t> (1992), Jacobson et al. (1999), Bass et al. (2003) y </a:t>
            </a:r>
            <a:r>
              <a:rPr lang="es-MX" dirty="0" err="1"/>
              <a:t>Pressman</a:t>
            </a:r>
            <a:r>
              <a:rPr lang="es-MX" dirty="0"/>
              <a:t> (2002), un proyecto de software consiste en los siguientes elementos:</a:t>
            </a:r>
          </a:p>
          <a:p>
            <a:pPr lvl="1"/>
            <a:r>
              <a:rPr lang="es-MX" dirty="0"/>
              <a:t> Entradas: requisitos (necesidades, calidad), recursos (tiempo, costo, gente), objetivos, reglas de negocio.</a:t>
            </a:r>
          </a:p>
          <a:p>
            <a:pPr lvl="1"/>
            <a:r>
              <a:rPr lang="es-MX" dirty="0"/>
              <a:t>Proceso: </a:t>
            </a:r>
            <a:r>
              <a:rPr lang="es-MX" dirty="0" err="1"/>
              <a:t>workflow</a:t>
            </a:r>
            <a:r>
              <a:rPr lang="es-MX" dirty="0"/>
              <a:t>, paradigma de la tecnología de dotación lógica, proceso cultural de la determinación, proceso de aprendizaje de organización;</a:t>
            </a:r>
          </a:p>
          <a:p>
            <a:pPr lvl="1"/>
            <a:r>
              <a:rPr lang="es-MX" dirty="0"/>
              <a:t>Salidas: Producto, metas satisfechas.</a:t>
            </a:r>
          </a:p>
          <a:p>
            <a:r>
              <a:rPr lang="es-MX" dirty="0"/>
              <a:t>Esto incluye el proceso y el producto que tienen un impacto en la organización así como el ambiente de negocio (</a:t>
            </a:r>
            <a:r>
              <a:rPr lang="es-MX" dirty="0" err="1"/>
              <a:t>Yourdon</a:t>
            </a:r>
            <a:r>
              <a:rPr lang="es-MX" dirty="0"/>
              <a:t>, 1992). </a:t>
            </a:r>
            <a:endParaRPr lang="en-US" dirty="0"/>
          </a:p>
        </p:txBody>
      </p:sp>
    </p:spTree>
    <p:extLst>
      <p:ext uri="{BB962C8B-B14F-4D97-AF65-F5344CB8AC3E}">
        <p14:creationId xmlns:p14="http://schemas.microsoft.com/office/powerpoint/2010/main" val="364750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Matriz de Calidad Global Sistemática</a:t>
            </a:r>
            <a:endParaRPr lang="en-US" dirty="0"/>
          </a:p>
        </p:txBody>
      </p:sp>
      <p:sp>
        <p:nvSpPr>
          <p:cNvPr id="3" name="Marcador de contenido 2"/>
          <p:cNvSpPr>
            <a:spLocks noGrp="1"/>
          </p:cNvSpPr>
          <p:nvPr>
            <p:ph idx="1"/>
          </p:nvPr>
        </p:nvSpPr>
        <p:spPr/>
        <p:txBody>
          <a:bodyPr>
            <a:normAutofit lnSpcReduction="10000"/>
          </a:bodyPr>
          <a:lstStyle/>
          <a:p>
            <a:r>
              <a:rPr lang="es-MX" dirty="0"/>
              <a:t>Así pues, el proyecto se puede considerar como el sistema que define el contexto que modela la calidad del proceso y calidad del producto respectivamente. Tal como indica Humphrey (1997), la calidad del proceso garantiza la calidad del producto y consecuentemente no se pueden desligar estas dos calidades. </a:t>
            </a:r>
          </a:p>
          <a:p>
            <a:r>
              <a:rPr lang="es-MX" dirty="0"/>
              <a:t>Este es el concepto considerado en el enfoque sistémico propuesto por Callaos y Callaos (1996). La definición de la calidad sistémica de los sistemas se basa en a Matriz de Calidad Global , la cual consta de cuatro tipos de calidades y se basa en las dos perspectivas: Proceso y Producto.</a:t>
            </a:r>
          </a:p>
          <a:p>
            <a:r>
              <a:rPr lang="es-MX" dirty="0"/>
              <a:t>Estos cuatro tipos de calidades son las consideraciones de los Aspectos Internos y Contextuales de ambas perspectivas. Es decir, Aspectos Internos y Contextuales del Producto y Aspectos Internos y Contextuales del Proceso, considerando además, los puntos de vista del Cliente y del Usuario.</a:t>
            </a:r>
            <a:endParaRPr lang="en-US" dirty="0"/>
          </a:p>
        </p:txBody>
      </p:sp>
    </p:spTree>
    <p:extLst>
      <p:ext uri="{BB962C8B-B14F-4D97-AF65-F5344CB8AC3E}">
        <p14:creationId xmlns:p14="http://schemas.microsoft.com/office/powerpoint/2010/main" val="284660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Matriz de Calidad Global Sistemática</a:t>
            </a:r>
            <a:endParaRPr lang="en-US" dirty="0"/>
          </a:p>
        </p:txBody>
      </p:sp>
      <p:pic>
        <p:nvPicPr>
          <p:cNvPr id="4" name="Marcador de contenido 3"/>
          <p:cNvPicPr>
            <a:picLocks noGrp="1" noChangeAspect="1"/>
          </p:cNvPicPr>
          <p:nvPr>
            <p:ph idx="1"/>
          </p:nvPr>
        </p:nvPicPr>
        <p:blipFill>
          <a:blip r:embed="rId2"/>
          <a:stretch>
            <a:fillRect/>
          </a:stretch>
        </p:blipFill>
        <p:spPr>
          <a:xfrm>
            <a:off x="2403686" y="1597171"/>
            <a:ext cx="6361624" cy="4799579"/>
          </a:xfrm>
          <a:prstGeom prst="rect">
            <a:avLst/>
          </a:prstGeom>
        </p:spPr>
      </p:pic>
    </p:spTree>
    <p:extLst>
      <p:ext uri="{BB962C8B-B14F-4D97-AF65-F5344CB8AC3E}">
        <p14:creationId xmlns:p14="http://schemas.microsoft.com/office/powerpoint/2010/main" val="4293038962"/>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2103</TotalTime>
  <Words>2208</Words>
  <Application>Microsoft Office PowerPoint</Application>
  <PresentationFormat>Panorámica</PresentationFormat>
  <Paragraphs>83</Paragraphs>
  <Slides>34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34</vt:i4>
      </vt:variant>
    </vt:vector>
  </HeadingPairs>
  <TitlesOfParts>
    <vt:vector size="38" baseType="lpstr">
      <vt:lpstr>Arial</vt:lpstr>
      <vt:lpstr>Trebuchet MS</vt:lpstr>
      <vt:lpstr>Wingdings 3</vt:lpstr>
      <vt:lpstr>Faceta</vt:lpstr>
      <vt:lpstr>MOSCA: Modelo de Calidad</vt:lpstr>
      <vt:lpstr>Introducción </vt:lpstr>
      <vt:lpstr>Introducción </vt:lpstr>
      <vt:lpstr>Introducción </vt:lpstr>
      <vt:lpstr>Matriz de Calidad Global Sistematica</vt:lpstr>
      <vt:lpstr>Matriz de Calidad Global Sistematica</vt:lpstr>
      <vt:lpstr>Matriz de Calidad Global Sistemática</vt:lpstr>
      <vt:lpstr>Matriz de Calidad Global Sistemática</vt:lpstr>
      <vt:lpstr>Matriz de Calidad Global Sistemática</vt:lpstr>
      <vt:lpstr>Matriz de Calidad Global Sistemática</vt:lpstr>
      <vt:lpstr>Matriz de Calidad Global Sistemática</vt:lpstr>
      <vt:lpstr>Matriz de Calidad Global Sistemática</vt:lpstr>
      <vt:lpstr>Modelo de Calidad del Producto de Software con un Enfoque Sistémico </vt:lpstr>
      <vt:lpstr>Modelo de Calidad del Producto de Software con un Enfoque Sistémico </vt:lpstr>
      <vt:lpstr>Modelo de Calidad del Producto de Software con un Enfoque Sistémico </vt:lpstr>
      <vt:lpstr>Modelo de Calidad del Producto de Software con un Enfoque Sistémico </vt:lpstr>
      <vt:lpstr>Modelo de Calidad del Producto de Software con un Enfoque Sistémico </vt:lpstr>
      <vt:lpstr>Modelo de Calidad del Producto de Software con un Enfoque Sistémico </vt:lpstr>
      <vt:lpstr>Modelo Sistémico de Calidad (MOSCA) </vt:lpstr>
      <vt:lpstr>Modelo Sistémico de Calidad (MOSCA) </vt:lpstr>
      <vt:lpstr>Modelo Sistémico de Calidad (MOSCA) </vt:lpstr>
      <vt:lpstr>Modelo Sistémico de Calidad (MOSCA) </vt:lpstr>
      <vt:lpstr>Modelo Sistémico de Calidad (MOSCA) </vt:lpstr>
      <vt:lpstr>Modelo Sistémico de Calidad (MOSCA) </vt:lpstr>
      <vt:lpstr>Modelo Sistémico de Calidad (MOSCA) </vt:lpstr>
      <vt:lpstr>Modelo Sistémico de Calidad (MOSCA) </vt:lpstr>
      <vt:lpstr>Modelo Sistémico de Calidad (MOSCA) </vt:lpstr>
      <vt:lpstr>Caracteristicas del proceso que Impactan directamente en las categorias del producto</vt:lpstr>
      <vt:lpstr>Caracteristicas del proceso que Impactan directamente en las categorias del producto</vt:lpstr>
      <vt:lpstr>Caracteristicas del proceso que Impactan directamente en las categorias del producto</vt:lpstr>
      <vt:lpstr>Caracteristicas del proceso que Impactan directamente en las categorias del producto</vt:lpstr>
      <vt:lpstr>Caracteristicas del proceso que Impactan directamente en las categorias del producto</vt:lpstr>
      <vt:lpstr>Características del proceso que Impactan directamente en las categorias del producto</vt:lpstr>
      <vt:lpstr>Características del proceso que Impactan directamente en las TODAS las categorias del producto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MOSCA: Modelo de Calidad</dc:title>
  <dc:creator>Felipe Andres Alvarez Ortiz</dc:creator>
  <cp:lastModifiedBy>Felipe Andres Alvarez Ortiz</cp:lastModifiedBy>
  <cp:revision>21</cp:revision>
  <dcterms:created xsi:type="dcterms:W3CDTF">2019-01-21T20:53:18Z</dcterms:created>
  <dcterms:modified xsi:type="dcterms:W3CDTF">2019-09-26T00:51:13Z</dcterms:modified>
</cp:coreProperties>
</file>