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5" autoAdjust="0"/>
    <p:restoredTop sz="94343" autoAdjust="0"/>
  </p:normalViewPr>
  <p:slideViewPr>
    <p:cSldViewPr>
      <p:cViewPr varScale="1">
        <p:scale>
          <a:sx n="61" d="100"/>
          <a:sy n="61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09743-46F7-4534-AFB7-E7E315652E31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715C-7B0D-40F2-A4A3-8EC1F1ED085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554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709E3D3-41AB-4A03-B2E8-74CF61815849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DB99F5-D87D-4BF2-A902-5F901EE9F8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08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B5E5A7-8202-433C-85A6-29649179600B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316767"/>
            <a:ext cx="511175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10" y="2180862"/>
            <a:ext cx="3008313" cy="3840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0"/>
          </p:nvPr>
        </p:nvSpPr>
        <p:spPr>
          <a:xfrm>
            <a:off x="457200" y="1316038"/>
            <a:ext cx="3008313" cy="66675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2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060848"/>
            <a:ext cx="4040188" cy="4065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4041775" cy="4065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B5E5A7-8202-433C-85A6-29649179600B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>
          <a:xfrm>
            <a:off x="8028384" y="6381328"/>
            <a:ext cx="658416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fld id="{5CDEF4A9-3DA3-4344-9FC4-81CCDB4BB58D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 smtClean="0"/>
              <a:t>AYUDANTÍA N°1</a:t>
            </a:r>
            <a:endParaRPr lang="es-CL" dirty="0"/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8280920" cy="1752600"/>
          </a:xfrm>
        </p:spPr>
        <p:txBody>
          <a:bodyPr>
            <a:normAutofit/>
          </a:bodyPr>
          <a:lstStyle/>
          <a:p>
            <a:r>
              <a:rPr lang="es-CL" sz="2800" b="1" dirty="0" smtClean="0">
                <a:solidFill>
                  <a:schemeClr val="tx1"/>
                </a:solidFill>
              </a:rPr>
              <a:t>Ingeniería </a:t>
            </a:r>
            <a:r>
              <a:rPr lang="es-CL" sz="2800" b="1" dirty="0" smtClean="0">
                <a:solidFill>
                  <a:schemeClr val="tx1"/>
                </a:solidFill>
              </a:rPr>
              <a:t>Industrial- IND2103</a:t>
            </a:r>
            <a:endParaRPr lang="es-CL" sz="2800" b="1" dirty="0" smtClean="0">
              <a:solidFill>
                <a:schemeClr val="tx1"/>
              </a:solidFill>
            </a:endParaRPr>
          </a:p>
          <a:p>
            <a:r>
              <a:rPr lang="es-CL" sz="2800" dirty="0" smtClean="0">
                <a:solidFill>
                  <a:schemeClr val="tx1"/>
                </a:solidFill>
              </a:rPr>
              <a:t>Profesor: Miguel Mercado Campusano</a:t>
            </a:r>
            <a:endParaRPr lang="es-C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Solución Ejercicio 6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latin typeface="+mn-lt"/>
              </a:rPr>
              <a:t>Si llevamos el valor de la hipoteca al periodo 48, podemos restar estos dos valores</a:t>
            </a:r>
          </a:p>
          <a:p>
            <a:r>
              <a:rPr lang="pt-BR" dirty="0">
                <a:latin typeface="+mn-lt"/>
              </a:rPr>
              <a:t>F = P ( 1 + i )</a:t>
            </a:r>
            <a:r>
              <a:rPr lang="pt-BR" baseline="30000" dirty="0" smtClean="0">
                <a:latin typeface="+mn-lt"/>
              </a:rPr>
              <a:t>n </a:t>
            </a:r>
            <a:r>
              <a:rPr lang="pt-BR" dirty="0" smtClean="0">
                <a:latin typeface="+mn-lt"/>
              </a:rPr>
              <a:t>= 75,250,000(1+0,02)</a:t>
            </a:r>
            <a:r>
              <a:rPr lang="pt-BR" baseline="30000" dirty="0" smtClean="0">
                <a:latin typeface="+mn-lt"/>
              </a:rPr>
              <a:t>48</a:t>
            </a:r>
            <a:endParaRPr lang="pt-BR" baseline="30000" dirty="0">
              <a:latin typeface="+mn-lt"/>
            </a:endParaRPr>
          </a:p>
          <a:p>
            <a:r>
              <a:rPr lang="es-CL" dirty="0">
                <a:latin typeface="+mn-lt"/>
              </a:rPr>
              <a:t>F = $</a:t>
            </a:r>
            <a:r>
              <a:rPr lang="es-CL" dirty="0" smtClean="0">
                <a:latin typeface="+mn-lt"/>
              </a:rPr>
              <a:t>194,677,046.5</a:t>
            </a:r>
            <a:endParaRPr lang="es-CL" dirty="0">
              <a:latin typeface="+mn-lt"/>
            </a:endParaRPr>
          </a:p>
          <a:p>
            <a:pPr marL="0" indent="0">
              <a:buNone/>
            </a:pPr>
            <a:endParaRPr lang="es-CL" dirty="0" smtClean="0">
              <a:latin typeface="+mn-lt"/>
            </a:endParaRPr>
          </a:p>
          <a:p>
            <a:pPr marL="0" indent="0">
              <a:buNone/>
            </a:pPr>
            <a:r>
              <a:rPr lang="es-CL" dirty="0" smtClean="0">
                <a:latin typeface="+mn-lt"/>
              </a:rPr>
              <a:t>El </a:t>
            </a:r>
            <a:r>
              <a:rPr lang="es-CL" dirty="0">
                <a:latin typeface="+mn-lt"/>
              </a:rPr>
              <a:t>pago que se debe hacer para cancelar la hipoteca es:</a:t>
            </a:r>
          </a:p>
          <a:p>
            <a:r>
              <a:rPr lang="es-CL" dirty="0">
                <a:latin typeface="+mn-lt"/>
              </a:rPr>
              <a:t>$194.677.046,5 - $119.741.962,5 = $74.935.084</a:t>
            </a:r>
          </a:p>
        </p:txBody>
      </p:sp>
    </p:spTree>
    <p:extLst>
      <p:ext uri="{BB962C8B-B14F-4D97-AF65-F5344CB8AC3E}">
        <p14:creationId xmlns:p14="http://schemas.microsoft.com/office/powerpoint/2010/main" val="6142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57403"/>
          </a:xfrm>
        </p:spPr>
        <p:txBody>
          <a:bodyPr>
            <a:noAutofit/>
          </a:bodyPr>
          <a:lstStyle/>
          <a:p>
            <a:pPr algn="just"/>
            <a:r>
              <a:rPr lang="es-ES" sz="1600" dirty="0"/>
              <a:t>Hace un tiempo usted ha estado analizando la posibilidad de poder realizar un intercambio para poder ganar experiencia y aprender idioma. Usted ha determinado que necesita tener fondos para la compra de pasajes, estadía y alimentación por los meses que durará el intercambio, lo cual ha estimado hoy en un valor presente de $6.000.000 en total. </a:t>
            </a:r>
            <a:endParaRPr lang="es-CL" sz="1600" dirty="0"/>
          </a:p>
          <a:p>
            <a:pPr algn="just"/>
            <a:r>
              <a:rPr lang="es-ES" sz="1600" dirty="0"/>
              <a:t>Para financiar su viaje, usted se ha acercado a un buen amigo que conoce de productos crediticios, y éste le ha mencionado que resulta conveniente un nuevo tipo de crédito en el mercado, destinado a estudiantes en el cual las primera cuotas son de menor valor, pagando un valor mayor en la segunda etapa del crédito</a:t>
            </a:r>
            <a:r>
              <a:rPr lang="es-ES" sz="1600" dirty="0" smtClean="0"/>
              <a:t>.</a:t>
            </a:r>
            <a:r>
              <a:rPr lang="es-ES" sz="1600" dirty="0"/>
              <a:t> </a:t>
            </a:r>
            <a:endParaRPr lang="es-CL" sz="1600" dirty="0"/>
          </a:p>
          <a:p>
            <a:pPr algn="just"/>
            <a:r>
              <a:rPr lang="es-ES" sz="1600" dirty="0"/>
              <a:t>Hechas las consultas en una institución financiera, las condiciones consideran un crédito en 24 cuotas mensuales con interés vencido de 6% semestral capitalizable trimestralmente hasta el sexto mes y 4% trimestral capitalizable mensualmente por el resto del período del crédito, siendo las primeras cuotas equivalente a un valor de $A y las cuotas de mayor valor equivalentes a $B. Y la cuota B equivale a 2 cuotas A</a:t>
            </a:r>
            <a:r>
              <a:rPr lang="es-ES" sz="1600" dirty="0" smtClean="0"/>
              <a:t>.</a:t>
            </a:r>
          </a:p>
          <a:p>
            <a:pPr algn="just"/>
            <a:endParaRPr lang="es-CL" sz="1600" dirty="0"/>
          </a:p>
          <a:p>
            <a:pPr lvl="0" algn="just"/>
            <a:r>
              <a:rPr lang="es-ES" sz="1600" dirty="0"/>
              <a:t>¿Cuál es el valor de las cuotas que se deben pagar?  (3,0 puntos)</a:t>
            </a:r>
            <a:endParaRPr lang="es-CL" sz="1600" dirty="0"/>
          </a:p>
          <a:p>
            <a:pPr algn="just"/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551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</a:t>
            </a:r>
            <a:endParaRPr lang="es-C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4580"/>
          <a:ext cx="7499176" cy="2171700"/>
        </p:xfrm>
        <a:graphic>
          <a:graphicData uri="http://schemas.openxmlformats.org/drawingml/2006/table">
            <a:tbl>
              <a:tblPr/>
              <a:tblGrid>
                <a:gridCol w="1022615">
                  <a:extLst>
                    <a:ext uri="{9D8B030D-6E8A-4147-A177-3AD203B41FA5}">
                      <a16:colId xmlns:a16="http://schemas.microsoft.com/office/drawing/2014/main" val="878779804"/>
                    </a:ext>
                  </a:extLst>
                </a:gridCol>
                <a:gridCol w="1576531">
                  <a:extLst>
                    <a:ext uri="{9D8B030D-6E8A-4147-A177-3AD203B41FA5}">
                      <a16:colId xmlns:a16="http://schemas.microsoft.com/office/drawing/2014/main" val="3746643798"/>
                    </a:ext>
                  </a:extLst>
                </a:gridCol>
                <a:gridCol w="2428711">
                  <a:extLst>
                    <a:ext uri="{9D8B030D-6E8A-4147-A177-3AD203B41FA5}">
                      <a16:colId xmlns:a16="http://schemas.microsoft.com/office/drawing/2014/main" val="567882930"/>
                    </a:ext>
                  </a:extLst>
                </a:gridCol>
                <a:gridCol w="1448704">
                  <a:extLst>
                    <a:ext uri="{9D8B030D-6E8A-4147-A177-3AD203B41FA5}">
                      <a16:colId xmlns:a16="http://schemas.microsoft.com/office/drawing/2014/main" val="1312645260"/>
                    </a:ext>
                  </a:extLst>
                </a:gridCol>
                <a:gridCol w="1022615">
                  <a:extLst>
                    <a:ext uri="{9D8B030D-6E8A-4147-A177-3AD203B41FA5}">
                      <a16:colId xmlns:a16="http://schemas.microsoft.com/office/drawing/2014/main" val="117788153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83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4589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Semestral </a:t>
                      </a:r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capitalizable trimestralmente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8759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Semestral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775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0,0099016               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(is+1)^2=(im+1)^12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075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102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 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Trimestral capitalizable mensualmente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11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0,0405357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Trimestral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3354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0,0133333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(it+1)^4=(im+1)^12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34435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3528" y="3645024"/>
          <a:ext cx="8409731" cy="101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4356000" imgH="507960" progId="Equation.3">
                  <p:embed/>
                </p:oleObj>
              </mc:Choice>
              <mc:Fallback>
                <p:oleObj name="Equation" r:id="rId3" imgW="4356000" imgH="507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8409731" cy="101852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619672" y="5282044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A= 167.250,65</a:t>
            </a:r>
            <a:r>
              <a:rPr lang="es-CL" sz="2400" dirty="0"/>
              <a:t> </a:t>
            </a:r>
            <a:r>
              <a:rPr lang="es-CL" sz="2400" dirty="0" smtClean="0"/>
              <a:t>               </a:t>
            </a:r>
            <a:r>
              <a:rPr lang="es-CL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B=334.501,3</a:t>
            </a:r>
            <a:r>
              <a:rPr lang="es-CL" sz="2000" dirty="0" smtClean="0"/>
              <a:t> 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979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1</a:t>
            </a:r>
            <a:endParaRPr lang="es-CL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9719" y="1443363"/>
            <a:ext cx="741682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Encuentre el valor de la anualidad A de ingresos recibidos durante 5 a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como se muestra en la gr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 siguiente, para que su valor presente equivalente sea de $60, con una tasa de inter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anual del 9%.</a:t>
            </a:r>
            <a:endParaRPr kumimoji="0" lang="es-CL" altLang="es-CL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35456" y="3002656"/>
            <a:ext cx="8159513" cy="21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Palatino-Roman" charset="0"/>
              </a:rPr>
              <a:t>Convierta el patr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alatino-Roman" charset="0"/>
              </a:rPr>
              <a:t>ó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Palatino-Roman" charset="0"/>
              </a:rPr>
              <a:t>n de flujo de efectivo que se muestra en la figura en una serie uniforme de costos al final del a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alatino-Roman" charset="0"/>
              </a:rPr>
              <a:t>ñ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Palatino-Roman" charset="0"/>
              </a:rPr>
              <a:t>o, durante un periodo de siete a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alatino-Roman" charset="0"/>
              </a:rPr>
              <a:t>ñ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Palatino-Roman" charset="0"/>
              </a:rPr>
              <a:t>os, con </a:t>
            </a:r>
            <a:r>
              <a:rPr kumimoji="0" lang="es-CL" altLang="es-C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Palatino-Italic" charset="0"/>
              </a:rPr>
              <a:t>i 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MTSY" charset="-128"/>
                <a:cs typeface="MTSY" charset="-128"/>
              </a:rPr>
              <a:t>= 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Palatino-Roman" charset="0"/>
              </a:rPr>
              <a:t>10% anual. </a:t>
            </a:r>
            <a:endParaRPr kumimoji="0" lang="es-CL" altLang="es-CL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23729" y="2742045"/>
            <a:ext cx="3919440" cy="1133388"/>
            <a:chOff x="-82255" y="0"/>
            <a:chExt cx="3331491" cy="1335933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59488" y="818707"/>
              <a:ext cx="2847975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44279" y="361507"/>
              <a:ext cx="9525" cy="581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212111" y="350874"/>
              <a:ext cx="9525" cy="58102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V="1">
              <a:off x="2254102" y="372140"/>
              <a:ext cx="9525" cy="58102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>
            <a:xfrm flipV="1">
              <a:off x="2732567" y="340242"/>
              <a:ext cx="9525" cy="58102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170121" y="892925"/>
              <a:ext cx="3079115" cy="4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CL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0              </a:t>
              </a:r>
              <a:r>
                <a:rPr lang="es-C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  </a:t>
              </a:r>
              <a:r>
                <a:rPr lang="es-CL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s-C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 </a:t>
              </a:r>
              <a:r>
                <a:rPr lang="es-CL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</a:t>
              </a:r>
              <a:r>
                <a:rPr lang="es-C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     </a:t>
              </a:r>
              <a:r>
                <a:rPr lang="es-CL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</a:t>
              </a:r>
              <a:r>
                <a:rPr lang="es-C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4             5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679944" y="712381"/>
              <a:ext cx="9525" cy="161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-82255" y="0"/>
              <a:ext cx="653755" cy="413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CL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Po=60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297711" y="361507"/>
              <a:ext cx="9525" cy="58102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679612" y="2812639"/>
            <a:ext cx="3079115" cy="43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        </a:t>
            </a:r>
            <a:r>
              <a:rPr lang="es-CL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s-C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s-CL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s-C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s-C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4720276"/>
            <a:ext cx="3614449" cy="1559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2408135" y="4943403"/>
            <a:ext cx="33505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0        1         2        3         4         5          6 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4054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Solución Ejercicio 1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a</a:t>
            </a:r>
            <a:r>
              <a:rPr lang="es-CL" dirty="0" smtClean="0"/>
              <a:t>)  60= A(P/A,9%,2)+ A(P/A,9%,2)(P/F,9%,3)</a:t>
            </a:r>
          </a:p>
          <a:p>
            <a:endParaRPr lang="es-CL" dirty="0" smtClean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b</a:t>
            </a:r>
            <a:r>
              <a:rPr lang="es-CL" dirty="0" smtClean="0"/>
              <a:t>)P</a:t>
            </a:r>
            <a:r>
              <a:rPr lang="es-CL" baseline="-25000" dirty="0" smtClean="0"/>
              <a:t>1</a:t>
            </a:r>
            <a:r>
              <a:rPr lang="es-CL" dirty="0" smtClean="0"/>
              <a:t>=100+100(P/A,10%,6)+100(P/F,10%,3)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 smtClean="0"/>
              <a:t>   A=P</a:t>
            </a:r>
            <a:r>
              <a:rPr lang="es-CL" baseline="-25000" dirty="0" smtClean="0"/>
              <a:t>1</a:t>
            </a:r>
            <a:r>
              <a:rPr lang="es-CL" dirty="0" smtClean="0"/>
              <a:t>(A/P,10%,6)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28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2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+mn-lt"/>
              </a:rPr>
              <a:t> En el siguiente diagrama encuentre el valor de </a:t>
            </a:r>
            <a:r>
              <a:rPr lang="es-CL" i="1" dirty="0">
                <a:latin typeface="+mn-lt"/>
              </a:rPr>
              <a:t>X</a:t>
            </a:r>
            <a:r>
              <a:rPr lang="es-CL" dirty="0">
                <a:latin typeface="+mn-lt"/>
              </a:rPr>
              <a:t>, con el mínimo número de factores de interés, de manera que los dos diagramas de flujo de efectivo sean equivalentes con una </a:t>
            </a:r>
            <a:r>
              <a:rPr lang="es-CL" dirty="0" smtClean="0">
                <a:latin typeface="+mn-lt"/>
              </a:rPr>
              <a:t>tasa de </a:t>
            </a:r>
            <a:r>
              <a:rPr lang="es-CL" dirty="0">
                <a:latin typeface="+mn-lt"/>
              </a:rPr>
              <a:t>interés de 10% anual:</a:t>
            </a:r>
          </a:p>
          <a:p>
            <a:pPr algn="just"/>
            <a:endParaRPr lang="es-CL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8064"/>
          <a:stretch/>
        </p:blipFill>
        <p:spPr bwMode="auto">
          <a:xfrm>
            <a:off x="1306592" y="3083290"/>
            <a:ext cx="2520280" cy="2304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33"/>
          <a:stretch/>
        </p:blipFill>
        <p:spPr bwMode="auto">
          <a:xfrm>
            <a:off x="4788024" y="3084455"/>
            <a:ext cx="2521818" cy="1820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00" y="506633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P</a:t>
            </a:r>
            <a:r>
              <a:rPr lang="es-CL" sz="1600" baseline="-25000" dirty="0" smtClean="0"/>
              <a:t>1</a:t>
            </a:r>
            <a:r>
              <a:rPr lang="es-CL" sz="1600" dirty="0" smtClean="0"/>
              <a:t>=1000/(1,1)</a:t>
            </a:r>
            <a:r>
              <a:rPr lang="es-CL" sz="1600" baseline="30000" dirty="0" smtClean="0"/>
              <a:t>1</a:t>
            </a:r>
            <a:r>
              <a:rPr lang="es-CL" sz="1600" dirty="0" smtClean="0"/>
              <a:t>+800/(1,1)</a:t>
            </a:r>
            <a:r>
              <a:rPr lang="es-CL" sz="1600" baseline="30000" dirty="0" smtClean="0"/>
              <a:t>2</a:t>
            </a:r>
            <a:r>
              <a:rPr lang="es-CL" sz="1600" dirty="0" smtClean="0"/>
              <a:t>+600/(1,1)</a:t>
            </a:r>
            <a:r>
              <a:rPr lang="es-CL" sz="1600" baseline="30000" dirty="0" smtClean="0"/>
              <a:t>3</a:t>
            </a:r>
            <a:r>
              <a:rPr lang="es-CL" sz="1600" dirty="0" smtClean="0"/>
              <a:t>+400/(1,1)</a:t>
            </a:r>
            <a:r>
              <a:rPr lang="es-CL" sz="1600" baseline="30000" dirty="0" smtClean="0"/>
              <a:t>4</a:t>
            </a:r>
            <a:r>
              <a:rPr lang="es-CL" sz="1600" dirty="0" smtClean="0"/>
              <a:t>+200/(1,1)</a:t>
            </a:r>
            <a:r>
              <a:rPr lang="es-CL" sz="1600" baseline="30000" dirty="0" smtClean="0"/>
              <a:t>5</a:t>
            </a:r>
            <a:endParaRPr lang="es-CL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91997" y="51037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P</a:t>
            </a:r>
            <a:r>
              <a:rPr lang="es-CL" sz="1600" baseline="-25000" dirty="0" smtClean="0"/>
              <a:t>2</a:t>
            </a:r>
            <a:r>
              <a:rPr lang="es-CL" sz="1600" dirty="0" smtClean="0"/>
              <a:t>=100/(1,1)</a:t>
            </a:r>
            <a:r>
              <a:rPr lang="es-CL" sz="1600" baseline="30000" dirty="0" smtClean="0"/>
              <a:t>1</a:t>
            </a:r>
            <a:r>
              <a:rPr lang="es-CL" sz="1600" dirty="0" smtClean="0"/>
              <a:t> + [X[(1,1)</a:t>
            </a:r>
            <a:r>
              <a:rPr lang="es-CL" sz="1600" baseline="30000" dirty="0" smtClean="0"/>
              <a:t>4</a:t>
            </a:r>
            <a:r>
              <a:rPr lang="es-CL" sz="1600" dirty="0" smtClean="0"/>
              <a:t>-1/(0,1(1.1)</a:t>
            </a:r>
            <a:r>
              <a:rPr lang="es-CL" sz="1600" baseline="30000" dirty="0" smtClean="0"/>
              <a:t>4</a:t>
            </a:r>
            <a:r>
              <a:rPr lang="es-CL" sz="1600" dirty="0" smtClean="0"/>
              <a:t>]*1/(1.1)</a:t>
            </a:r>
            <a:endParaRPr lang="es-CL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9036" y="5479714"/>
            <a:ext cx="7945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</a:t>
            </a:r>
            <a:r>
              <a:rPr lang="es-CL" baseline="-25000" dirty="0" smtClean="0"/>
              <a:t>1</a:t>
            </a:r>
            <a:r>
              <a:rPr lang="es-CL" dirty="0" smtClean="0"/>
              <a:t>=2418.4264                                                                P</a:t>
            </a:r>
            <a:r>
              <a:rPr lang="es-CL" baseline="-25000" dirty="0" smtClean="0"/>
              <a:t>2</a:t>
            </a:r>
            <a:r>
              <a:rPr lang="es-CL" dirty="0" smtClean="0"/>
              <a:t>=90.90+2.88169X</a:t>
            </a:r>
          </a:p>
          <a:p>
            <a:endParaRPr lang="es-CL" dirty="0" smtClean="0"/>
          </a:p>
          <a:p>
            <a:r>
              <a:rPr lang="es-CL" dirty="0" smtClean="0"/>
              <a:t>P</a:t>
            </a:r>
            <a:r>
              <a:rPr lang="es-CL" baseline="-25000" dirty="0" smtClean="0"/>
              <a:t>1</a:t>
            </a:r>
            <a:r>
              <a:rPr lang="es-CL" dirty="0" smtClean="0"/>
              <a:t>=P</a:t>
            </a:r>
            <a:r>
              <a:rPr lang="es-CL" baseline="-25000" dirty="0" smtClean="0"/>
              <a:t>2</a:t>
            </a:r>
            <a:r>
              <a:rPr lang="es-CL" dirty="0" smtClean="0"/>
              <a:t>                      2418.4264=90.90+2.88169X       X=807.69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00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3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+mn-lt"/>
              </a:rPr>
              <a:t>¿Cuánto deberá depositarse hoy en una entidad financiera que paga un interés trimestral del 8.5%, </a:t>
            </a:r>
            <a:r>
              <a:rPr lang="es-CL" dirty="0" smtClean="0">
                <a:latin typeface="+mn-lt"/>
              </a:rPr>
              <a:t>para tener </a:t>
            </a:r>
            <a:r>
              <a:rPr lang="es-CL" dirty="0">
                <a:latin typeface="+mn-lt"/>
              </a:rPr>
              <a:t>$</a:t>
            </a:r>
            <a:r>
              <a:rPr lang="es-CL" dirty="0" smtClean="0">
                <a:latin typeface="+mn-lt"/>
              </a:rPr>
              <a:t>4,000,000 </a:t>
            </a:r>
            <a:r>
              <a:rPr lang="es-CL" dirty="0">
                <a:latin typeface="+mn-lt"/>
              </a:rPr>
              <a:t>dentro de 2 años</a:t>
            </a:r>
            <a:r>
              <a:rPr lang="es-CL" dirty="0" smtClean="0">
                <a:latin typeface="+mn-lt"/>
              </a:rPr>
              <a:t>?</a:t>
            </a:r>
          </a:p>
          <a:p>
            <a:pPr algn="just"/>
            <a:endParaRPr lang="es-CL" dirty="0">
              <a:latin typeface="+mn-lt"/>
            </a:endParaRPr>
          </a:p>
          <a:p>
            <a:pPr marL="0" indent="0">
              <a:buNone/>
            </a:pPr>
            <a:r>
              <a:rPr lang="es-CL" dirty="0"/>
              <a:t>F</a:t>
            </a:r>
            <a:r>
              <a:rPr lang="es-CL" dirty="0">
                <a:latin typeface="+mn-lt"/>
              </a:rPr>
              <a:t>= $</a:t>
            </a:r>
            <a:r>
              <a:rPr lang="es-CL" dirty="0" smtClean="0">
                <a:latin typeface="+mn-lt"/>
              </a:rPr>
              <a:t>4,000,000</a:t>
            </a:r>
            <a:endParaRPr lang="es-CL" dirty="0">
              <a:latin typeface="+mn-lt"/>
            </a:endParaRPr>
          </a:p>
          <a:p>
            <a:pPr marL="0" indent="0">
              <a:buNone/>
            </a:pPr>
            <a:r>
              <a:rPr lang="es-CL" dirty="0">
                <a:latin typeface="+mn-lt"/>
              </a:rPr>
              <a:t>i= 8.5% trimestral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n= 8 trimestres (2 años)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P</a:t>
            </a:r>
            <a:r>
              <a:rPr lang="es-CL" dirty="0" smtClean="0">
                <a:latin typeface="+mn-lt"/>
              </a:rPr>
              <a:t>=?</a:t>
            </a:r>
            <a:endParaRPr lang="es-CL" dirty="0">
              <a:latin typeface="+mn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115616" y="4869160"/>
          <a:ext cx="5186976" cy="8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4869160"/>
                        <a:ext cx="5186976" cy="87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7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4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smtClean="0">
                <a:latin typeface="+mn-lt"/>
              </a:rPr>
              <a:t>a) Una </a:t>
            </a:r>
            <a:r>
              <a:rPr lang="es-CL" dirty="0">
                <a:latin typeface="+mn-lt"/>
              </a:rPr>
              <a:t>entidad financiera ofrece que, por cualquier monto que se le entregue, devolverá el doble al cabo </a:t>
            </a:r>
            <a:r>
              <a:rPr lang="es-CL" dirty="0" smtClean="0">
                <a:latin typeface="+mn-lt"/>
              </a:rPr>
              <a:t>de 30 meses</a:t>
            </a:r>
            <a:r>
              <a:rPr lang="es-CL" dirty="0">
                <a:latin typeface="+mn-lt"/>
              </a:rPr>
              <a:t>. ¿Qué interés está </a:t>
            </a:r>
            <a:r>
              <a:rPr lang="es-CL" dirty="0" smtClean="0">
                <a:latin typeface="+mn-lt"/>
              </a:rPr>
              <a:t>pagando?</a:t>
            </a:r>
          </a:p>
          <a:p>
            <a:pPr marL="0" indent="0">
              <a:buNone/>
            </a:pPr>
            <a:endParaRPr lang="es-CL" dirty="0">
              <a:latin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+mn-lt"/>
                <a:cs typeface="Calibri" panose="020F0502020204030204" pitchFamily="34" charset="0"/>
              </a:rPr>
              <a:t>b</a:t>
            </a:r>
            <a:r>
              <a:rPr lang="es-CL" dirty="0" smtClean="0">
                <a:latin typeface="+mn-lt"/>
                <a:cs typeface="Calibri" panose="020F0502020204030204" pitchFamily="34" charset="0"/>
              </a:rPr>
              <a:t>)</a:t>
            </a:r>
            <a:r>
              <a:rPr lang="es-CL" dirty="0" smtClean="0">
                <a:latin typeface="+mn-lt"/>
              </a:rPr>
              <a:t> </a:t>
            </a:r>
            <a:r>
              <a:rPr lang="es-CL" dirty="0">
                <a:latin typeface="+mn-lt"/>
              </a:rPr>
              <a:t>¿Cada cuánto se duplica el dinero invertido al 2%?</a:t>
            </a:r>
            <a:endParaRPr lang="es-CL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Solución Ejercicio 4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4330824" cy="4857403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>
                <a:latin typeface="+mn-lt"/>
              </a:rPr>
              <a:t>a) DATOS </a:t>
            </a:r>
            <a:r>
              <a:rPr lang="es-CL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P = Cantidad inicial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F = 2P (Cantidad final)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n = 30 meses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i = ?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Utilizando la </a:t>
            </a:r>
            <a:r>
              <a:rPr lang="es-CL" dirty="0" smtClean="0">
                <a:latin typeface="+mn-lt"/>
              </a:rPr>
              <a:t>fórmula</a:t>
            </a:r>
          </a:p>
          <a:p>
            <a:pPr marL="0" indent="0">
              <a:buNone/>
            </a:pPr>
            <a:r>
              <a:rPr lang="es-CL" dirty="0" smtClean="0">
                <a:latin typeface="+mn-lt"/>
              </a:rPr>
              <a:t> </a:t>
            </a:r>
            <a:r>
              <a:rPr lang="es-CL" dirty="0">
                <a:latin typeface="+mn-lt"/>
              </a:rPr>
              <a:t>i = (F/P)^(1/n) - 1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2P = P (1+i)^30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2 = (1+i)^30</a:t>
            </a:r>
          </a:p>
          <a:p>
            <a:pPr marL="0" indent="0">
              <a:buNone/>
            </a:pPr>
            <a:r>
              <a:rPr lang="es-CL" dirty="0">
                <a:latin typeface="+mn-lt"/>
              </a:rPr>
              <a:t>i= 0.023 (2.3% mensual)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26876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2400" dirty="0" smtClean="0">
                <a:solidFill>
                  <a:srgbClr val="000000"/>
                </a:solidFill>
              </a:rPr>
              <a:t>b) DATOS </a:t>
            </a:r>
            <a:r>
              <a:rPr lang="es-CL" sz="2400" dirty="0">
                <a:solidFill>
                  <a:srgbClr val="000000"/>
                </a:solidFill>
              </a:rPr>
              <a:t>:</a:t>
            </a:r>
          </a:p>
          <a:p>
            <a:r>
              <a:rPr lang="es-CL" sz="2400" dirty="0">
                <a:solidFill>
                  <a:srgbClr val="000000"/>
                </a:solidFill>
              </a:rPr>
              <a:t>P= Cantidad inicial</a:t>
            </a:r>
          </a:p>
          <a:p>
            <a:r>
              <a:rPr lang="es-CL" sz="2400" dirty="0">
                <a:solidFill>
                  <a:srgbClr val="000000"/>
                </a:solidFill>
              </a:rPr>
              <a:t>F= 2P (cantidad duplicada)</a:t>
            </a:r>
          </a:p>
          <a:p>
            <a:r>
              <a:rPr lang="es-CL" sz="2400" dirty="0">
                <a:solidFill>
                  <a:srgbClr val="000000"/>
                </a:solidFill>
              </a:rPr>
              <a:t>n=?</a:t>
            </a:r>
          </a:p>
          <a:p>
            <a:r>
              <a:rPr lang="es-CL" sz="2400" dirty="0">
                <a:solidFill>
                  <a:srgbClr val="008100"/>
                </a:solidFill>
              </a:rPr>
              <a:t>n = [ log(F/P) ] / ( log(1+i) )</a:t>
            </a:r>
          </a:p>
          <a:p>
            <a:r>
              <a:rPr lang="es-CL" sz="2400" dirty="0">
                <a:solidFill>
                  <a:srgbClr val="000000"/>
                </a:solidFill>
              </a:rPr>
              <a:t>2P = P * (1+0.02)^n</a:t>
            </a:r>
          </a:p>
          <a:p>
            <a:r>
              <a:rPr lang="es-CL" sz="2400" dirty="0">
                <a:solidFill>
                  <a:srgbClr val="000000"/>
                </a:solidFill>
              </a:rPr>
              <a:t>Log 2 = n*Log(1.02)</a:t>
            </a:r>
          </a:p>
          <a:p>
            <a:r>
              <a:rPr lang="es-CL" sz="2400" dirty="0">
                <a:solidFill>
                  <a:srgbClr val="000000"/>
                </a:solidFill>
              </a:rPr>
              <a:t>n = 35 periodos de tiempo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936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5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+mn-lt"/>
              </a:rPr>
              <a:t>Usted asume una hipoteca a 25 años por $</a:t>
            </a:r>
            <a:r>
              <a:rPr lang="es-CL" dirty="0" smtClean="0">
                <a:latin typeface="+mn-lt"/>
              </a:rPr>
              <a:t>75,250,000</a:t>
            </a:r>
            <a:r>
              <a:rPr lang="es-CL" dirty="0">
                <a:latin typeface="+mn-lt"/>
              </a:rPr>
              <a:t>, con una tasa de interés mensual del 2%. </a:t>
            </a:r>
            <a:r>
              <a:rPr lang="es-CL" dirty="0" smtClean="0">
                <a:latin typeface="+mn-lt"/>
              </a:rPr>
              <a:t>Piensa ser </a:t>
            </a:r>
            <a:r>
              <a:rPr lang="es-CL" dirty="0">
                <a:latin typeface="+mn-lt"/>
              </a:rPr>
              <a:t>propietario de la casa durante 4 años y luego venderla, liquidando </a:t>
            </a:r>
            <a:r>
              <a:rPr lang="es-CL" dirty="0" smtClean="0">
                <a:latin typeface="+mn-lt"/>
              </a:rPr>
              <a:t>el préstamo </a:t>
            </a:r>
            <a:r>
              <a:rPr lang="es-CL" dirty="0">
                <a:latin typeface="+mn-lt"/>
              </a:rPr>
              <a:t>con un pago final. </a:t>
            </a:r>
            <a:endParaRPr lang="es-CL" dirty="0" smtClean="0">
              <a:latin typeface="+mn-lt"/>
            </a:endParaRPr>
          </a:p>
          <a:p>
            <a:pPr algn="just"/>
            <a:endParaRPr lang="es-CL" dirty="0">
              <a:latin typeface="+mn-lt"/>
            </a:endParaRPr>
          </a:p>
          <a:p>
            <a:pPr algn="just"/>
            <a:r>
              <a:rPr lang="es-CL" dirty="0" smtClean="0">
                <a:latin typeface="+mn-lt"/>
              </a:rPr>
              <a:t>¿</a:t>
            </a:r>
            <a:r>
              <a:rPr lang="es-CL" dirty="0">
                <a:latin typeface="+mn-lt"/>
              </a:rPr>
              <a:t>Cuál será el </a:t>
            </a:r>
            <a:r>
              <a:rPr lang="es-CL" dirty="0" smtClean="0">
                <a:latin typeface="+mn-lt"/>
              </a:rPr>
              <a:t>monto de </a:t>
            </a:r>
            <a:r>
              <a:rPr lang="es-CL" dirty="0">
                <a:latin typeface="+mn-lt"/>
              </a:rPr>
              <a:t>este pago al final de 4 años?. Las cuotas son fijas y deberán ser pagadas mensualmente.</a:t>
            </a:r>
          </a:p>
        </p:txBody>
      </p:sp>
    </p:spTree>
    <p:extLst>
      <p:ext uri="{BB962C8B-B14F-4D97-AF65-F5344CB8AC3E}">
        <p14:creationId xmlns:p14="http://schemas.microsoft.com/office/powerpoint/2010/main" val="33503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Solución Ejercicio 5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/>
          <a:lstStyle/>
          <a:p>
            <a:endParaRPr lang="es-CL" dirty="0"/>
          </a:p>
          <a:p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41313"/>
            <a:ext cx="4968552" cy="198213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59184" y="4009071"/>
          <a:ext cx="5479824" cy="81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3174840" imgH="469800" progId="Equation.3">
                  <p:embed/>
                </p:oleObj>
              </mc:Choice>
              <mc:Fallback>
                <p:oleObj name="Equation" r:id="rId4" imgW="3174840" imgH="469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184" y="4009071"/>
                        <a:ext cx="5479824" cy="811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9184" y="341807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Primero hay que hallar el valor de la Anualidad:</a:t>
            </a:r>
            <a:endParaRPr lang="es-CL" dirty="0"/>
          </a:p>
        </p:txBody>
      </p:sp>
      <p:sp>
        <p:nvSpPr>
          <p:cNvPr id="8" name="TextBox 7"/>
          <p:cNvSpPr txBox="1"/>
          <p:nvPr/>
        </p:nvSpPr>
        <p:spPr>
          <a:xfrm>
            <a:off x="759184" y="4853713"/>
            <a:ext cx="73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Luego hay que hallar cuánto se ha pagado durante los 4 primeros años</a:t>
            </a:r>
            <a:endParaRPr lang="es-CL" dirty="0"/>
          </a:p>
        </p:txBody>
      </p:sp>
      <p:sp>
        <p:nvSpPr>
          <p:cNvPr id="9" name="Rectangle 8"/>
          <p:cNvSpPr/>
          <p:nvPr/>
        </p:nvSpPr>
        <p:spPr>
          <a:xfrm>
            <a:off x="671134" y="52663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F = A [ ( 1 + i </a:t>
            </a:r>
            <a:r>
              <a:rPr lang="pt-BR" dirty="0" smtClean="0"/>
              <a:t>)</a:t>
            </a:r>
            <a:r>
              <a:rPr lang="pt-BR" baseline="30000" dirty="0"/>
              <a:t>n</a:t>
            </a:r>
            <a:r>
              <a:rPr lang="pt-BR" sz="1100" baseline="30000" dirty="0" smtClean="0"/>
              <a:t> </a:t>
            </a:r>
            <a:r>
              <a:rPr lang="pt-BR" dirty="0" smtClean="0"/>
              <a:t>-1 </a:t>
            </a:r>
            <a:r>
              <a:rPr lang="pt-BR" dirty="0"/>
              <a:t>] / </a:t>
            </a:r>
            <a:r>
              <a:rPr lang="pt-BR" dirty="0" smtClean="0"/>
              <a:t>i</a:t>
            </a:r>
            <a:endParaRPr lang="pt-BR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722714" y="5691835"/>
          <a:ext cx="4520420" cy="6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3149280" imgH="431640" progId="Equation.3">
                  <p:embed/>
                </p:oleObj>
              </mc:Choice>
              <mc:Fallback>
                <p:oleObj name="Equation" r:id="rId6" imgW="3149280" imgH="431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714" y="5691835"/>
                        <a:ext cx="4520420" cy="6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382344" y="34003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A </a:t>
            </a:r>
            <a:r>
              <a:rPr lang="pt-BR" dirty="0"/>
              <a:t>= </a:t>
            </a:r>
            <a:r>
              <a:rPr lang="pt-BR" dirty="0" smtClean="0"/>
              <a:t>F </a:t>
            </a:r>
            <a:r>
              <a:rPr lang="pt-BR" dirty="0"/>
              <a:t>[ ( 1 + i </a:t>
            </a:r>
            <a:r>
              <a:rPr lang="pt-BR" dirty="0" smtClean="0"/>
              <a:t>)</a:t>
            </a:r>
            <a:r>
              <a:rPr lang="pt-BR" baseline="30000" dirty="0"/>
              <a:t>n</a:t>
            </a:r>
            <a:r>
              <a:rPr lang="pt-BR" sz="1100" baseline="30000" dirty="0" smtClean="0"/>
              <a:t> </a:t>
            </a:r>
            <a:r>
              <a:rPr lang="pt-BR" dirty="0" smtClean="0"/>
              <a:t>*i </a:t>
            </a:r>
            <a:r>
              <a:rPr lang="pt-BR" dirty="0"/>
              <a:t>] / [</a:t>
            </a:r>
            <a:r>
              <a:rPr lang="pt-BR" dirty="0" smtClean="0"/>
              <a:t>(1+i)</a:t>
            </a:r>
            <a:r>
              <a:rPr lang="pt-BR" baseline="30000" dirty="0" smtClean="0"/>
              <a:t>n</a:t>
            </a:r>
            <a:r>
              <a:rPr lang="pt-BR" dirty="0" smtClean="0"/>
              <a:t>-1]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39033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739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Century Gothic</vt:lpstr>
      <vt:lpstr>MTSY</vt:lpstr>
      <vt:lpstr>Palatino-Italic</vt:lpstr>
      <vt:lpstr>Palatino-Roman</vt:lpstr>
      <vt:lpstr>Times New Roman</vt:lpstr>
      <vt:lpstr>1_Tema de Office</vt:lpstr>
      <vt:lpstr>Equation</vt:lpstr>
      <vt:lpstr>AYUDANTÍA N°1</vt:lpstr>
      <vt:lpstr>Ejercicio 1</vt:lpstr>
      <vt:lpstr>Solución Ejercicio 1</vt:lpstr>
      <vt:lpstr>Ejercicio 2</vt:lpstr>
      <vt:lpstr>Ejercicio 3</vt:lpstr>
      <vt:lpstr>Ejercicio 4</vt:lpstr>
      <vt:lpstr>Solución Ejercicio 4</vt:lpstr>
      <vt:lpstr>Ejercicio 5</vt:lpstr>
      <vt:lpstr>Solución Ejercicio 5</vt:lpstr>
      <vt:lpstr>Solución Ejercicio 6</vt:lpstr>
      <vt:lpstr>Ejercicio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Financiera de Proyectos</dc:title>
  <dc:creator>Miguel Mercado</dc:creator>
  <cp:lastModifiedBy>Miguel Mercado</cp:lastModifiedBy>
  <cp:revision>237</cp:revision>
  <cp:lastPrinted>2016-09-06T14:36:01Z</cp:lastPrinted>
  <dcterms:created xsi:type="dcterms:W3CDTF">2014-08-13T22:36:38Z</dcterms:created>
  <dcterms:modified xsi:type="dcterms:W3CDTF">2018-04-09T06:17:00Z</dcterms:modified>
</cp:coreProperties>
</file>