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407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96" autoAdjust="0"/>
  </p:normalViewPr>
  <p:slideViewPr>
    <p:cSldViewPr>
      <p:cViewPr varScale="1">
        <p:scale>
          <a:sx n="56" d="100"/>
          <a:sy n="56" d="100"/>
        </p:scale>
        <p:origin x="10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09743-46F7-4534-AFB7-E7E315652E31}" type="datetimeFigureOut">
              <a:rPr lang="es-CL" smtClean="0"/>
              <a:t>12-04-2018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E715C-7B0D-40F2-A4A3-8EC1F1ED085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5541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709E3D3-41AB-4A03-B2E8-74CF61815849}" type="datetimeFigureOut">
              <a:rPr lang="es-CL" smtClean="0"/>
              <a:t>12-04-2018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2DB99F5-D87D-4BF2-A902-5F901EE9F8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008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B5E5A7-8202-433C-85A6-29649179600B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316767"/>
            <a:ext cx="5111750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10" y="2180862"/>
            <a:ext cx="3008313" cy="3840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0"/>
          </p:nvPr>
        </p:nvSpPr>
        <p:spPr>
          <a:xfrm>
            <a:off x="457200" y="1316038"/>
            <a:ext cx="3008313" cy="66675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62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060848"/>
            <a:ext cx="4040188" cy="40653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4041775" cy="40653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B5E5A7-8202-433C-85A6-29649179600B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4"/>
          </p:nvPr>
        </p:nvSpPr>
        <p:spPr>
          <a:xfrm>
            <a:off x="8028384" y="6381328"/>
            <a:ext cx="658416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fld id="{5CDEF4A9-3DA3-4344-9FC4-81CCDB4BB58D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L" smtClean="0"/>
              <a:t>AYUDANTÍA N°2</a:t>
            </a:r>
            <a:endParaRPr lang="es-CL" dirty="0"/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8280920" cy="1752600"/>
          </a:xfrm>
        </p:spPr>
        <p:txBody>
          <a:bodyPr>
            <a:normAutofit/>
          </a:bodyPr>
          <a:lstStyle/>
          <a:p>
            <a:r>
              <a:rPr lang="es-CL" sz="2800" b="1" dirty="0" smtClean="0">
                <a:solidFill>
                  <a:schemeClr val="tx1"/>
                </a:solidFill>
              </a:rPr>
              <a:t>Ingeniería Industrial- </a:t>
            </a:r>
            <a:r>
              <a:rPr lang="es-CL" sz="2800" b="1" dirty="0" smtClean="0">
                <a:solidFill>
                  <a:schemeClr val="tx1"/>
                </a:solidFill>
              </a:rPr>
              <a:t>IND2103</a:t>
            </a:r>
            <a:endParaRPr lang="es-CL" sz="2800" b="1" dirty="0" smtClean="0">
              <a:solidFill>
                <a:schemeClr val="tx1"/>
              </a:solidFill>
            </a:endParaRPr>
          </a:p>
          <a:p>
            <a:r>
              <a:rPr lang="es-CL" sz="2800" dirty="0" smtClean="0">
                <a:solidFill>
                  <a:schemeClr val="tx1"/>
                </a:solidFill>
              </a:rPr>
              <a:t>Profesor: Miguel Mercado Campusano</a:t>
            </a:r>
            <a:endParaRPr lang="es-C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9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 5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sz="2000" dirty="0">
                <a:latin typeface="+mn-lt"/>
              </a:rPr>
              <a:t>Al calcular el valor presente equivalente de cada una de las siguientes series de </a:t>
            </a:r>
            <a:r>
              <a:rPr lang="es-CL" sz="2000" dirty="0" smtClean="0">
                <a:latin typeface="+mn-lt"/>
              </a:rPr>
              <a:t>flujo de </a:t>
            </a:r>
            <a:r>
              <a:rPr lang="es-CL" sz="2000" dirty="0">
                <a:latin typeface="+mn-lt"/>
              </a:rPr>
              <a:t>efectivo en el periodo 0, ¿cuál de las siguientes expresiones es </a:t>
            </a:r>
            <a:r>
              <a:rPr lang="es-CL" sz="2000" i="1" dirty="0">
                <a:latin typeface="+mn-lt"/>
              </a:rPr>
              <a:t>incorrecta</a:t>
            </a:r>
            <a:r>
              <a:rPr lang="es-CL" sz="2000" dirty="0">
                <a:latin typeface="+mn-lt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92896"/>
            <a:ext cx="6751806" cy="393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8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 1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>
                <a:latin typeface="+mj-lt"/>
              </a:rPr>
              <a:t>Si usted desea retirar $</a:t>
            </a:r>
            <a:r>
              <a:rPr lang="es-CL" dirty="0" smtClean="0">
                <a:latin typeface="+mj-lt"/>
              </a:rPr>
              <a:t>10,000 </a:t>
            </a:r>
            <a:r>
              <a:rPr lang="es-CL" dirty="0">
                <a:latin typeface="+mj-lt"/>
              </a:rPr>
              <a:t>al término de dos años y $</a:t>
            </a:r>
            <a:r>
              <a:rPr lang="es-CL" dirty="0" smtClean="0">
                <a:latin typeface="+mj-lt"/>
              </a:rPr>
              <a:t>35,000 </a:t>
            </a:r>
            <a:r>
              <a:rPr lang="es-CL" dirty="0">
                <a:latin typeface="+mj-lt"/>
              </a:rPr>
              <a:t>al término </a:t>
            </a:r>
            <a:r>
              <a:rPr lang="es-CL" dirty="0" smtClean="0">
                <a:latin typeface="+mj-lt"/>
              </a:rPr>
              <a:t>de cuatro</a:t>
            </a:r>
            <a:r>
              <a:rPr lang="es-CL" dirty="0">
                <a:latin typeface="+mj-lt"/>
              </a:rPr>
              <a:t>, ¿cuánto debería depositar ahora en una cuenta que paga el 9% de </a:t>
            </a:r>
            <a:r>
              <a:rPr lang="es-CL" dirty="0" smtClean="0">
                <a:latin typeface="+mj-lt"/>
              </a:rPr>
              <a:t>interés compuesto </a:t>
            </a:r>
            <a:r>
              <a:rPr lang="es-CL" dirty="0">
                <a:latin typeface="+mj-lt"/>
              </a:rPr>
              <a:t>anual? Vea el siguiente diagrama de flujo de efectivo.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397125"/>
            <a:ext cx="5178174" cy="27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Respuesta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i="1" dirty="0">
                <a:latin typeface="+mj-lt"/>
              </a:rPr>
              <a:t>P </a:t>
            </a:r>
            <a:r>
              <a:rPr lang="es-CL" dirty="0">
                <a:latin typeface="+mj-lt"/>
              </a:rPr>
              <a:t>= $</a:t>
            </a:r>
            <a:r>
              <a:rPr lang="es-CL" dirty="0" smtClean="0">
                <a:latin typeface="+mj-lt"/>
              </a:rPr>
              <a:t>35,000(</a:t>
            </a:r>
            <a:r>
              <a:rPr lang="es-CL" i="1" dirty="0" smtClean="0">
                <a:latin typeface="+mj-lt"/>
              </a:rPr>
              <a:t>P </a:t>
            </a:r>
            <a:r>
              <a:rPr lang="es-CL" dirty="0">
                <a:latin typeface="+mj-lt"/>
              </a:rPr>
              <a:t>/ </a:t>
            </a:r>
            <a:r>
              <a:rPr lang="es-CL" i="1" dirty="0">
                <a:latin typeface="+mj-lt"/>
              </a:rPr>
              <a:t>F</a:t>
            </a:r>
            <a:r>
              <a:rPr lang="es-CL" dirty="0">
                <a:latin typeface="+mj-lt"/>
              </a:rPr>
              <a:t>,9%,4) + $</a:t>
            </a:r>
            <a:r>
              <a:rPr lang="es-CL" dirty="0" smtClean="0">
                <a:latin typeface="+mj-lt"/>
              </a:rPr>
              <a:t>10,000(</a:t>
            </a:r>
            <a:r>
              <a:rPr lang="es-CL" i="1" dirty="0" smtClean="0">
                <a:latin typeface="+mj-lt"/>
              </a:rPr>
              <a:t>P </a:t>
            </a:r>
            <a:r>
              <a:rPr lang="es-CL" dirty="0">
                <a:latin typeface="+mj-lt"/>
              </a:rPr>
              <a:t>/ </a:t>
            </a:r>
            <a:r>
              <a:rPr lang="es-CL" i="1" dirty="0">
                <a:latin typeface="+mj-lt"/>
              </a:rPr>
              <a:t>F</a:t>
            </a:r>
            <a:r>
              <a:rPr lang="es-CL" dirty="0">
                <a:latin typeface="+mj-lt"/>
              </a:rPr>
              <a:t>,9%,2)</a:t>
            </a:r>
          </a:p>
          <a:p>
            <a:pPr marL="0" indent="0">
              <a:buNone/>
            </a:pPr>
            <a:r>
              <a:rPr lang="es-CL" dirty="0" smtClean="0">
                <a:latin typeface="+mj-lt"/>
              </a:rPr>
              <a:t>    = </a:t>
            </a:r>
            <a:r>
              <a:rPr lang="es-CL" dirty="0">
                <a:latin typeface="+mj-lt"/>
              </a:rPr>
              <a:t>$</a:t>
            </a:r>
            <a:r>
              <a:rPr lang="es-CL" dirty="0" smtClean="0">
                <a:latin typeface="+mj-lt"/>
              </a:rPr>
              <a:t>35,000(0.7084</a:t>
            </a:r>
            <a:r>
              <a:rPr lang="es-CL" dirty="0">
                <a:latin typeface="+mj-lt"/>
              </a:rPr>
              <a:t>) + $</a:t>
            </a:r>
            <a:r>
              <a:rPr lang="es-CL" dirty="0" smtClean="0">
                <a:latin typeface="+mj-lt"/>
              </a:rPr>
              <a:t>10,000(0.8417</a:t>
            </a:r>
            <a:r>
              <a:rPr lang="es-CL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s-CL" dirty="0" smtClean="0">
                <a:latin typeface="+mj-lt"/>
              </a:rPr>
              <a:t>    = </a:t>
            </a:r>
            <a:r>
              <a:rPr lang="es-CL" dirty="0">
                <a:latin typeface="+mj-lt"/>
              </a:rPr>
              <a:t>$</a:t>
            </a:r>
            <a:r>
              <a:rPr lang="es-CL" dirty="0" smtClean="0">
                <a:latin typeface="+mj-lt"/>
              </a:rPr>
              <a:t>33,211</a:t>
            </a:r>
            <a:endParaRPr lang="es-CL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24944"/>
            <a:ext cx="5544616" cy="29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8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 2</a:t>
            </a:r>
            <a:endParaRPr lang="es-C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dirty="0">
                <a:latin typeface="+mj-lt"/>
              </a:rPr>
              <a:t>Los titulares de un diario local anunciaron: </a:t>
            </a:r>
            <a:r>
              <a:rPr lang="es-CL" dirty="0" smtClean="0">
                <a:latin typeface="+mj-lt"/>
              </a:rPr>
              <a:t>“Mark firma </a:t>
            </a:r>
            <a:r>
              <a:rPr lang="es-CL" dirty="0">
                <a:latin typeface="+mj-lt"/>
              </a:rPr>
              <a:t>por $30 millones”. </a:t>
            </a:r>
            <a:r>
              <a:rPr lang="es-CL" dirty="0" smtClean="0">
                <a:latin typeface="+mj-lt"/>
              </a:rPr>
              <a:t>El artículo </a:t>
            </a:r>
            <a:r>
              <a:rPr lang="es-CL" dirty="0">
                <a:latin typeface="+mj-lt"/>
              </a:rPr>
              <a:t>revelaba que el 1 de abril de </a:t>
            </a:r>
            <a:r>
              <a:rPr lang="es-CL" dirty="0" smtClean="0">
                <a:latin typeface="+mj-lt"/>
              </a:rPr>
              <a:t>2016, Mark, jugador de fútbol , </a:t>
            </a:r>
            <a:r>
              <a:rPr lang="es-CL" dirty="0">
                <a:latin typeface="+mj-lt"/>
              </a:rPr>
              <a:t>había firmado un contrato de $30 </a:t>
            </a:r>
            <a:r>
              <a:rPr lang="es-CL" dirty="0" smtClean="0">
                <a:latin typeface="+mj-lt"/>
              </a:rPr>
              <a:t>millones por publicidad. </a:t>
            </a:r>
            <a:r>
              <a:rPr lang="es-CL" dirty="0">
                <a:latin typeface="+mj-lt"/>
              </a:rPr>
              <a:t>Los términos del contrato eran $</a:t>
            </a:r>
            <a:r>
              <a:rPr lang="es-CL" dirty="0" smtClean="0">
                <a:latin typeface="+mj-lt"/>
              </a:rPr>
              <a:t>3 millones inmediatos</a:t>
            </a:r>
            <a:r>
              <a:rPr lang="es-CL" dirty="0">
                <a:latin typeface="+mj-lt"/>
              </a:rPr>
              <a:t>, $2.4 millones por año los primeros cinco años (con el </a:t>
            </a:r>
            <a:r>
              <a:rPr lang="es-CL" dirty="0" smtClean="0">
                <a:latin typeface="+mj-lt"/>
              </a:rPr>
              <a:t>primer pago </a:t>
            </a:r>
            <a:r>
              <a:rPr lang="es-CL" dirty="0">
                <a:latin typeface="+mj-lt"/>
              </a:rPr>
              <a:t>después de un año) y $3 millones por año durante los siguientes cinco </a:t>
            </a:r>
            <a:r>
              <a:rPr lang="es-CL" dirty="0" smtClean="0">
                <a:latin typeface="+mj-lt"/>
              </a:rPr>
              <a:t>años (con </a:t>
            </a:r>
            <a:r>
              <a:rPr lang="es-CL" dirty="0">
                <a:latin typeface="+mj-lt"/>
              </a:rPr>
              <a:t>el primer pago al terminar el año 6</a:t>
            </a:r>
            <a:r>
              <a:rPr lang="es-CL" dirty="0" smtClean="0">
                <a:latin typeface="+mj-lt"/>
              </a:rPr>
              <a:t>).</a:t>
            </a:r>
          </a:p>
          <a:p>
            <a:pPr marL="0" indent="0">
              <a:buNone/>
            </a:pPr>
            <a:endParaRPr lang="es-CL" dirty="0">
              <a:latin typeface="+mj-lt"/>
            </a:endParaRPr>
          </a:p>
          <a:p>
            <a:pPr marL="0" indent="0">
              <a:buNone/>
            </a:pPr>
            <a:r>
              <a:rPr lang="es-CL" dirty="0" smtClean="0">
                <a:latin typeface="+mj-lt"/>
              </a:rPr>
              <a:t> </a:t>
            </a:r>
            <a:r>
              <a:rPr lang="es-CL" dirty="0">
                <a:latin typeface="+mj-lt"/>
              </a:rPr>
              <a:t>Si la tasa de interés es del 8% </a:t>
            </a:r>
            <a:r>
              <a:rPr lang="es-CL" dirty="0" smtClean="0">
                <a:latin typeface="+mj-lt"/>
              </a:rPr>
              <a:t>compuesto anual</a:t>
            </a:r>
            <a:r>
              <a:rPr lang="es-CL" dirty="0">
                <a:latin typeface="+mj-lt"/>
              </a:rPr>
              <a:t>, ¿cuánto vale el contrato de </a:t>
            </a:r>
            <a:r>
              <a:rPr lang="es-CL" dirty="0" smtClean="0">
                <a:latin typeface="+mj-lt"/>
              </a:rPr>
              <a:t>Mark </a:t>
            </a:r>
            <a:r>
              <a:rPr lang="es-CL" dirty="0">
                <a:latin typeface="+mj-lt"/>
              </a:rPr>
              <a:t>al momento de la firma del mismo?</a:t>
            </a:r>
          </a:p>
        </p:txBody>
      </p:sp>
    </p:spTree>
    <p:extLst>
      <p:ext uri="{BB962C8B-B14F-4D97-AF65-F5344CB8AC3E}">
        <p14:creationId xmlns:p14="http://schemas.microsoft.com/office/powerpoint/2010/main" val="177454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Respuesta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800" dirty="0" smtClean="0"/>
              <a:t>P= $3,000,000+ </a:t>
            </a:r>
            <a:r>
              <a:rPr lang="es-CL" sz="1800" dirty="0"/>
              <a:t>$</a:t>
            </a:r>
            <a:r>
              <a:rPr lang="es-CL" sz="1800" dirty="0" smtClean="0"/>
              <a:t>2,400,000(P/A,8</a:t>
            </a:r>
            <a:r>
              <a:rPr lang="es-CL" sz="1800" dirty="0"/>
              <a:t>%,5</a:t>
            </a:r>
            <a:r>
              <a:rPr lang="es-CL" sz="1800" dirty="0" smtClean="0"/>
              <a:t>) +$3,000,000(P/A,8</a:t>
            </a:r>
            <a:r>
              <a:rPr lang="es-CL" sz="1800" dirty="0"/>
              <a:t>%,5</a:t>
            </a:r>
            <a:r>
              <a:rPr lang="es-CL" sz="1800" dirty="0" smtClean="0"/>
              <a:t>)(P/F,8</a:t>
            </a:r>
            <a:r>
              <a:rPr lang="es-CL" sz="1800" dirty="0"/>
              <a:t>%,5</a:t>
            </a:r>
            <a:r>
              <a:rPr lang="es-CL" sz="1800" dirty="0" smtClean="0"/>
              <a:t>) </a:t>
            </a:r>
          </a:p>
          <a:p>
            <a:pPr marL="0" indent="0">
              <a:buNone/>
            </a:pPr>
            <a:r>
              <a:rPr lang="es-CL" sz="1800" dirty="0" smtClean="0"/>
              <a:t>    </a:t>
            </a:r>
          </a:p>
          <a:p>
            <a:pPr marL="0" indent="0">
              <a:buNone/>
            </a:pPr>
            <a:r>
              <a:rPr lang="es-CL" dirty="0"/>
              <a:t>P</a:t>
            </a:r>
            <a:r>
              <a:rPr lang="es-CL" dirty="0" smtClean="0"/>
              <a:t>= $20,734,774.86</a:t>
            </a:r>
            <a:endParaRPr lang="es-CL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59632" y="4509120"/>
            <a:ext cx="6336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87624" y="486916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0       1         2          3          4           5           6          7          8         9      10</a:t>
            </a:r>
            <a:endParaRPr lang="es-C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259632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63688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39752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32040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2120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87824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00192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48264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24328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83968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35896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259632" y="3501008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763688" y="3933056"/>
            <a:ext cx="1" cy="80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339752" y="3933056"/>
            <a:ext cx="1" cy="80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987823" y="3933056"/>
            <a:ext cx="1" cy="80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635895" y="3933056"/>
            <a:ext cx="1" cy="80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83967" y="3933056"/>
            <a:ext cx="1" cy="80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932040" y="3573016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652120" y="3573016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00192" y="3573016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948264" y="3573016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524328" y="3573016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19672" y="366761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----------$2.400.000------------</a:t>
            </a:r>
            <a:endParaRPr lang="es-CL" dirty="0"/>
          </a:p>
        </p:txBody>
      </p:sp>
      <p:sp>
        <p:nvSpPr>
          <p:cNvPr id="36" name="TextBox 35"/>
          <p:cNvSpPr txBox="1"/>
          <p:nvPr/>
        </p:nvSpPr>
        <p:spPr>
          <a:xfrm>
            <a:off x="4798367" y="320281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---------$3.000.000-------------</a:t>
            </a:r>
            <a:endParaRPr lang="es-CL" dirty="0"/>
          </a:p>
        </p:txBody>
      </p:sp>
      <p:sp>
        <p:nvSpPr>
          <p:cNvPr id="37" name="TextBox 36"/>
          <p:cNvSpPr txBox="1"/>
          <p:nvPr/>
        </p:nvSpPr>
        <p:spPr>
          <a:xfrm>
            <a:off x="611561" y="3045385"/>
            <a:ext cx="30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$</a:t>
            </a:r>
            <a:r>
              <a:rPr lang="es-CL" dirty="0" smtClean="0"/>
              <a:t>3.000.000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1042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 3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sz="2000" dirty="0">
                <a:latin typeface="+mn-lt"/>
              </a:rPr>
              <a:t>Una compañía solicitó un préstamo de $</a:t>
            </a:r>
            <a:r>
              <a:rPr lang="es-CL" sz="2000" dirty="0" smtClean="0">
                <a:latin typeface="+mn-lt"/>
              </a:rPr>
              <a:t>150,000 </a:t>
            </a:r>
            <a:r>
              <a:rPr lang="es-CL" sz="2000" dirty="0">
                <a:latin typeface="+mn-lt"/>
              </a:rPr>
              <a:t>a una tasa de interés </a:t>
            </a:r>
            <a:r>
              <a:rPr lang="es-CL" sz="2000" dirty="0" smtClean="0">
                <a:latin typeface="+mn-lt"/>
              </a:rPr>
              <a:t>compuesto anual </a:t>
            </a:r>
            <a:r>
              <a:rPr lang="es-CL" sz="2000" dirty="0">
                <a:latin typeface="+mn-lt"/>
              </a:rPr>
              <a:t>del 9% durante seis años. El préstamo se liquidará en pagos realizados </a:t>
            </a:r>
            <a:r>
              <a:rPr lang="es-CL" sz="2000" dirty="0" smtClean="0">
                <a:latin typeface="+mn-lt"/>
              </a:rPr>
              <a:t>al final </a:t>
            </a:r>
            <a:r>
              <a:rPr lang="es-CL" sz="2000" dirty="0">
                <a:latin typeface="+mn-lt"/>
              </a:rPr>
              <a:t>de cada año, de acuerdo con el programa de pagos que se muestra a continuación.</a:t>
            </a:r>
          </a:p>
          <a:p>
            <a:pPr marL="0" indent="0">
              <a:buNone/>
            </a:pPr>
            <a:endParaRPr lang="es-CL" sz="2000" dirty="0" smtClean="0">
              <a:latin typeface="+mn-lt"/>
            </a:endParaRPr>
          </a:p>
          <a:p>
            <a:pPr marL="0" indent="0">
              <a:buNone/>
            </a:pPr>
            <a:r>
              <a:rPr lang="es-CL" sz="2000" dirty="0" smtClean="0">
                <a:latin typeface="+mn-lt"/>
              </a:rPr>
              <a:t>¿</a:t>
            </a:r>
            <a:r>
              <a:rPr lang="es-CL" sz="2000" dirty="0">
                <a:latin typeface="+mn-lt"/>
              </a:rPr>
              <a:t>Cuál será el monto del último pago (</a:t>
            </a:r>
            <a:r>
              <a:rPr lang="es-CL" sz="2000" i="1" dirty="0">
                <a:latin typeface="+mn-lt"/>
              </a:rPr>
              <a:t>X</a:t>
            </a:r>
            <a:r>
              <a:rPr lang="es-CL" sz="2000" dirty="0">
                <a:latin typeface="+mn-lt"/>
              </a:rPr>
              <a:t>) que terminará de pagar </a:t>
            </a:r>
            <a:r>
              <a:rPr lang="es-CL" sz="2000" dirty="0" smtClean="0">
                <a:latin typeface="+mn-lt"/>
              </a:rPr>
              <a:t>el préstamo</a:t>
            </a:r>
            <a:r>
              <a:rPr lang="es-CL" sz="2000" dirty="0">
                <a:latin typeface="+mn-lt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822697"/>
            <a:ext cx="4680520" cy="261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2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Respuesta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+mn-lt"/>
              </a:rPr>
              <a:t>$</a:t>
            </a:r>
            <a:r>
              <a:rPr lang="es-CL" dirty="0" smtClean="0">
                <a:latin typeface="+mn-lt"/>
              </a:rPr>
              <a:t>150.000 =$20,000(P/A </a:t>
            </a:r>
            <a:r>
              <a:rPr lang="es-CL" dirty="0">
                <a:latin typeface="+mn-lt"/>
              </a:rPr>
              <a:t>,9%,5</a:t>
            </a:r>
            <a:r>
              <a:rPr lang="es-CL" dirty="0" smtClean="0">
                <a:latin typeface="+mn-lt"/>
              </a:rPr>
              <a:t>)-$10,000(P/F,9</a:t>
            </a:r>
            <a:r>
              <a:rPr lang="es-CL" dirty="0">
                <a:latin typeface="+mn-lt"/>
              </a:rPr>
              <a:t>%,3</a:t>
            </a:r>
            <a:r>
              <a:rPr lang="es-CL" dirty="0" smtClean="0">
                <a:latin typeface="+mn-lt"/>
              </a:rPr>
              <a:t>)+X (P/F,9</a:t>
            </a:r>
            <a:r>
              <a:rPr lang="es-CL" dirty="0">
                <a:latin typeface="+mn-lt"/>
              </a:rPr>
              <a:t>%,6)</a:t>
            </a:r>
          </a:p>
          <a:p>
            <a:pPr marL="0" indent="0">
              <a:buNone/>
            </a:pPr>
            <a:r>
              <a:rPr lang="es-CL" dirty="0" smtClean="0">
                <a:latin typeface="+mn-lt"/>
              </a:rPr>
              <a:t> X= $134,046.98</a:t>
            </a:r>
            <a:endParaRPr lang="es-CL" dirty="0">
              <a:latin typeface="+mn-lt"/>
            </a:endParaRPr>
          </a:p>
          <a:p>
            <a:pPr marL="0" indent="0">
              <a:buNone/>
            </a:pPr>
            <a:endParaRPr lang="es-CL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12" y="2819906"/>
            <a:ext cx="5513784" cy="30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1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 4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>
                <a:latin typeface="+mn-lt"/>
              </a:rPr>
              <a:t>Determine el valor presente de los ingresos de efectivo en el siguiente </a:t>
            </a:r>
            <a:r>
              <a:rPr lang="es-CL" dirty="0" smtClean="0">
                <a:latin typeface="+mn-lt"/>
              </a:rPr>
              <a:t>diagrama si </a:t>
            </a:r>
            <a:r>
              <a:rPr lang="es-CL" dirty="0">
                <a:latin typeface="+mn-lt"/>
              </a:rPr>
              <a:t>i  10% compuesto anual, con sólo cuatro factores de interés.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140968"/>
            <a:ext cx="5328592" cy="27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4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Respuesta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4857403"/>
          </a:xfrm>
        </p:spPr>
        <p:txBody>
          <a:bodyPr/>
          <a:lstStyle/>
          <a:p>
            <a:pPr marL="0" indent="0">
              <a:buNone/>
            </a:pPr>
            <a:r>
              <a:rPr lang="es-CL" sz="2000" i="1" dirty="0"/>
              <a:t>P </a:t>
            </a:r>
            <a:r>
              <a:rPr lang="es-CL" sz="2000" dirty="0"/>
              <a:t>= </a:t>
            </a:r>
            <a:r>
              <a:rPr lang="es-CL" sz="2800" dirty="0"/>
              <a:t>[</a:t>
            </a:r>
            <a:r>
              <a:rPr lang="es-CL" sz="2000" dirty="0"/>
              <a:t>$</a:t>
            </a:r>
            <a:r>
              <a:rPr lang="es-CL" sz="2000" dirty="0" smtClean="0"/>
              <a:t>100(</a:t>
            </a:r>
            <a:r>
              <a:rPr lang="es-CL" sz="2000" i="1" dirty="0" smtClean="0"/>
              <a:t>F</a:t>
            </a:r>
            <a:r>
              <a:rPr lang="es-CL" sz="2000" dirty="0" smtClean="0"/>
              <a:t>/</a:t>
            </a:r>
            <a:r>
              <a:rPr lang="es-CL" sz="2000" i="1" dirty="0" smtClean="0"/>
              <a:t>A</a:t>
            </a:r>
            <a:r>
              <a:rPr lang="es-CL" sz="2000" dirty="0" smtClean="0"/>
              <a:t>,10</a:t>
            </a:r>
            <a:r>
              <a:rPr lang="es-CL" sz="2000" dirty="0"/>
              <a:t>%,8) + $</a:t>
            </a:r>
            <a:r>
              <a:rPr lang="es-CL" sz="2000" dirty="0" smtClean="0"/>
              <a:t>50(</a:t>
            </a:r>
            <a:r>
              <a:rPr lang="es-CL" sz="2000" i="1" dirty="0" smtClean="0"/>
              <a:t>F</a:t>
            </a:r>
            <a:r>
              <a:rPr lang="es-CL" sz="2000" dirty="0" smtClean="0"/>
              <a:t>/</a:t>
            </a:r>
            <a:r>
              <a:rPr lang="es-CL" sz="2000" i="1" dirty="0" smtClean="0"/>
              <a:t>A</a:t>
            </a:r>
            <a:r>
              <a:rPr lang="es-CL" sz="2000" dirty="0" smtClean="0"/>
              <a:t>,10</a:t>
            </a:r>
            <a:r>
              <a:rPr lang="es-CL" sz="2000" dirty="0"/>
              <a:t>%,6</a:t>
            </a:r>
            <a:r>
              <a:rPr lang="es-CL" sz="2000" dirty="0" smtClean="0"/>
              <a:t>) </a:t>
            </a:r>
            <a:r>
              <a:rPr lang="en-US" sz="2000" dirty="0" smtClean="0"/>
              <a:t>+$50(</a:t>
            </a:r>
            <a:r>
              <a:rPr lang="en-US" sz="2000" i="1" dirty="0" smtClean="0"/>
              <a:t>F</a:t>
            </a:r>
            <a:r>
              <a:rPr lang="en-US" sz="2000" dirty="0" smtClean="0"/>
              <a:t>/</a:t>
            </a:r>
            <a:r>
              <a:rPr lang="en-US" sz="2000" i="1" dirty="0" smtClean="0"/>
              <a:t>A</a:t>
            </a:r>
            <a:r>
              <a:rPr lang="en-US" sz="2000" dirty="0" smtClean="0"/>
              <a:t>,10</a:t>
            </a:r>
            <a:r>
              <a:rPr lang="en-US" sz="2000" dirty="0"/>
              <a:t>%,4</a:t>
            </a:r>
            <a:r>
              <a:rPr lang="en-US" sz="2000" dirty="0" smtClean="0"/>
              <a:t>)</a:t>
            </a:r>
            <a:r>
              <a:rPr lang="en-US" sz="2800" dirty="0" smtClean="0"/>
              <a:t>]</a:t>
            </a:r>
            <a:r>
              <a:rPr lang="en-US" sz="2000" dirty="0" smtClean="0"/>
              <a:t>*(</a:t>
            </a:r>
            <a:r>
              <a:rPr lang="en-US" sz="2000" i="1" dirty="0" smtClean="0"/>
              <a:t>P</a:t>
            </a:r>
            <a:r>
              <a:rPr lang="en-US" sz="2000" dirty="0" smtClean="0"/>
              <a:t>/</a:t>
            </a:r>
            <a:r>
              <a:rPr lang="en-US" sz="2000" i="1" dirty="0" smtClean="0"/>
              <a:t>F</a:t>
            </a:r>
            <a:r>
              <a:rPr lang="en-US" sz="2000" dirty="0" smtClean="0"/>
              <a:t>,10</a:t>
            </a:r>
            <a:r>
              <a:rPr lang="en-US" sz="2000" dirty="0"/>
              <a:t>%,8)</a:t>
            </a:r>
          </a:p>
          <a:p>
            <a:pPr marL="0" indent="0">
              <a:buNone/>
            </a:pPr>
            <a:r>
              <a:rPr lang="es-CL" dirty="0" smtClean="0"/>
              <a:t>   </a:t>
            </a:r>
          </a:p>
          <a:p>
            <a:pPr marL="0" indent="0">
              <a:buNone/>
            </a:pPr>
            <a:r>
              <a:rPr lang="es-CL" sz="2000" dirty="0" smtClean="0"/>
              <a:t>= </a:t>
            </a:r>
            <a:r>
              <a:rPr lang="es-CL" sz="2000" dirty="0"/>
              <a:t>[$</a:t>
            </a:r>
            <a:r>
              <a:rPr lang="es-CL" sz="2000" dirty="0" smtClean="0"/>
              <a:t>100(11.4359</a:t>
            </a:r>
            <a:r>
              <a:rPr lang="es-CL" sz="2000" dirty="0"/>
              <a:t>) + $</a:t>
            </a:r>
            <a:r>
              <a:rPr lang="es-CL" sz="2000" dirty="0" smtClean="0"/>
              <a:t>50(7.7156) +$50(4.6410</a:t>
            </a:r>
            <a:r>
              <a:rPr lang="es-CL" sz="2000" dirty="0"/>
              <a:t>)](</a:t>
            </a:r>
            <a:r>
              <a:rPr lang="es-CL" sz="2000" dirty="0" smtClean="0"/>
              <a:t>0.4665)</a:t>
            </a:r>
          </a:p>
          <a:p>
            <a:pPr marL="0" indent="0">
              <a:buNone/>
            </a:pPr>
            <a:endParaRPr lang="es-CL" sz="2000" dirty="0"/>
          </a:p>
          <a:p>
            <a:pPr marL="0" indent="0">
              <a:buNone/>
            </a:pPr>
            <a:r>
              <a:rPr lang="es-CL" sz="2000" dirty="0" smtClean="0"/>
              <a:t>   = </a:t>
            </a:r>
            <a:r>
              <a:rPr lang="es-CL" sz="2000" dirty="0"/>
              <a:t>$</a:t>
            </a:r>
            <a:r>
              <a:rPr lang="es-CL" sz="2000" dirty="0" smtClean="0"/>
              <a:t>821.70</a:t>
            </a:r>
            <a:endParaRPr lang="es-CL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68" y="3352657"/>
            <a:ext cx="5328592" cy="27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11337</TotalTime>
  <Words>454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1_Tema de Office</vt:lpstr>
      <vt:lpstr>AYUDANTÍA N°2</vt:lpstr>
      <vt:lpstr>Ejercicio 1</vt:lpstr>
      <vt:lpstr>Respuesta</vt:lpstr>
      <vt:lpstr>Ejercicio 2</vt:lpstr>
      <vt:lpstr>Respuesta</vt:lpstr>
      <vt:lpstr>Ejercicio 3</vt:lpstr>
      <vt:lpstr>Respuesta</vt:lpstr>
      <vt:lpstr>Ejercicio 4</vt:lpstr>
      <vt:lpstr>Respuesta</vt:lpstr>
      <vt:lpstr>Ejercicio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Financiera de Proyectos</dc:title>
  <dc:creator>Miguel Mercado</dc:creator>
  <cp:lastModifiedBy>Miguel Mercado</cp:lastModifiedBy>
  <cp:revision>238</cp:revision>
  <cp:lastPrinted>2016-09-06T14:36:01Z</cp:lastPrinted>
  <dcterms:created xsi:type="dcterms:W3CDTF">2014-08-13T22:36:38Z</dcterms:created>
  <dcterms:modified xsi:type="dcterms:W3CDTF">2018-04-12T20:43:44Z</dcterms:modified>
</cp:coreProperties>
</file>