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obster"/>
      <p:regular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font" Target="fonts/Lobster-regular.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95cef42a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95cef42a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5cef42a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5cef42a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95cef42a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5cef42a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95cef42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95cef42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95cef42a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95cef42a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95cef42a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95cef42a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5cef42a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5cef42a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95cef42a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95cef42a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95cef42a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95cef42a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SENKU en C++</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Integrantes:</a:t>
            </a:r>
            <a:endParaRPr/>
          </a:p>
          <a:p>
            <a:pPr indent="0" lvl="0" marL="0" rtl="0" algn="l">
              <a:spcBef>
                <a:spcPts val="0"/>
              </a:spcBef>
              <a:spcAft>
                <a:spcPts val="0"/>
              </a:spcAft>
              <a:buNone/>
            </a:pPr>
            <a:r>
              <a:rPr lang="es"/>
              <a:t>Machon, Anibal</a:t>
            </a:r>
            <a:endParaRPr/>
          </a:p>
          <a:p>
            <a:pPr indent="0" lvl="0" marL="0" rtl="0" algn="l">
              <a:spcBef>
                <a:spcPts val="0"/>
              </a:spcBef>
              <a:spcAft>
                <a:spcPts val="0"/>
              </a:spcAft>
              <a:buNone/>
            </a:pPr>
            <a:r>
              <a:rPr lang="es"/>
              <a:t>Argüelles, Felipe</a:t>
            </a:r>
            <a:endParaRPr/>
          </a:p>
          <a:p>
            <a:pPr indent="0" lvl="0" marL="0" rtl="0" algn="l">
              <a:spcBef>
                <a:spcPts val="0"/>
              </a:spcBef>
              <a:spcAft>
                <a:spcPts val="0"/>
              </a:spcAft>
              <a:buNone/>
            </a:pPr>
            <a:r>
              <a:rPr lang="es"/>
              <a:t>Burmester, Hans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979600" y="1936375"/>
            <a:ext cx="4521000" cy="1092300"/>
          </a:xfrm>
          <a:prstGeom prst="rect">
            <a:avLst/>
          </a:prstGeom>
          <a:ln cap="flat" cmpd="sng" w="7620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4800">
                <a:latin typeface="Lobster"/>
                <a:ea typeface="Lobster"/>
                <a:cs typeface="Lobster"/>
                <a:sym typeface="Lobster"/>
              </a:rPr>
              <a:t>Gracias</a:t>
            </a:r>
            <a:endParaRPr sz="48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obster"/>
                <a:ea typeface="Lobster"/>
                <a:cs typeface="Lobster"/>
                <a:sym typeface="Lobster"/>
              </a:rPr>
              <a:t>Desarrollo del proyecto:</a:t>
            </a:r>
            <a:endParaRPr>
              <a:latin typeface="Lobster"/>
              <a:ea typeface="Lobster"/>
              <a:cs typeface="Lobster"/>
              <a:sym typeface="Lobste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latin typeface="Courier New"/>
                <a:ea typeface="Courier New"/>
                <a:cs typeface="Courier New"/>
                <a:sym typeface="Courier New"/>
              </a:rPr>
              <a:t>El </a:t>
            </a:r>
            <a:r>
              <a:rPr lang="es">
                <a:latin typeface="Courier New"/>
                <a:ea typeface="Courier New"/>
                <a:cs typeface="Courier New"/>
                <a:sym typeface="Courier New"/>
              </a:rPr>
              <a:t>código</a:t>
            </a:r>
            <a:r>
              <a:rPr lang="es">
                <a:latin typeface="Courier New"/>
                <a:ea typeface="Courier New"/>
                <a:cs typeface="Courier New"/>
                <a:sym typeface="Courier New"/>
              </a:rPr>
              <a:t> del proyecto fue desarrollado en la plataforma </a:t>
            </a:r>
            <a:r>
              <a:rPr b="1" lang="es">
                <a:latin typeface="Courier New"/>
                <a:ea typeface="Courier New"/>
                <a:cs typeface="Courier New"/>
                <a:sym typeface="Courier New"/>
              </a:rPr>
              <a:t>repl.it</a:t>
            </a:r>
            <a:r>
              <a:rPr lang="es">
                <a:latin typeface="Courier New"/>
                <a:ea typeface="Courier New"/>
                <a:cs typeface="Courier New"/>
                <a:sym typeface="Courier New"/>
              </a:rPr>
              <a:t>. Se </a:t>
            </a:r>
            <a:r>
              <a:rPr lang="es">
                <a:latin typeface="Courier New"/>
                <a:ea typeface="Courier New"/>
                <a:cs typeface="Courier New"/>
                <a:sym typeface="Courier New"/>
              </a:rPr>
              <a:t>usó</a:t>
            </a:r>
            <a:r>
              <a:rPr lang="es">
                <a:latin typeface="Courier New"/>
                <a:ea typeface="Courier New"/>
                <a:cs typeface="Courier New"/>
                <a:sym typeface="Courier New"/>
              </a:rPr>
              <a:t> la </a:t>
            </a:r>
            <a:r>
              <a:rPr lang="es">
                <a:latin typeface="Courier New"/>
                <a:ea typeface="Courier New"/>
                <a:cs typeface="Courier New"/>
                <a:sym typeface="Courier New"/>
              </a:rPr>
              <a:t>opción de</a:t>
            </a:r>
            <a:r>
              <a:rPr lang="es">
                <a:latin typeface="Courier New"/>
                <a:ea typeface="Courier New"/>
                <a:cs typeface="Courier New"/>
                <a:sym typeface="Courier New"/>
              </a:rPr>
              <a:t> </a:t>
            </a:r>
            <a:r>
              <a:rPr b="1" lang="es">
                <a:latin typeface="Courier New"/>
                <a:ea typeface="Courier New"/>
                <a:cs typeface="Courier New"/>
                <a:sym typeface="Courier New"/>
              </a:rPr>
              <a:t>Multiplayer</a:t>
            </a:r>
            <a:r>
              <a:rPr lang="es">
                <a:latin typeface="Courier New"/>
                <a:ea typeface="Courier New"/>
                <a:cs typeface="Courier New"/>
                <a:sym typeface="Courier New"/>
              </a:rPr>
              <a:t> que posee esta plataforma para que el </a:t>
            </a:r>
            <a:r>
              <a:rPr lang="es">
                <a:latin typeface="Courier New"/>
                <a:ea typeface="Courier New"/>
                <a:cs typeface="Courier New"/>
                <a:sym typeface="Courier New"/>
              </a:rPr>
              <a:t>código</a:t>
            </a:r>
            <a:r>
              <a:rPr lang="es">
                <a:latin typeface="Courier New"/>
                <a:ea typeface="Courier New"/>
                <a:cs typeface="Courier New"/>
                <a:sym typeface="Courier New"/>
              </a:rPr>
              <a:t> pueda ser desarrollado de manera </a:t>
            </a:r>
            <a:r>
              <a:rPr lang="es">
                <a:latin typeface="Courier New"/>
                <a:ea typeface="Courier New"/>
                <a:cs typeface="Courier New"/>
                <a:sym typeface="Courier New"/>
              </a:rPr>
              <a:t>simultánea por todos los miembros del equipo.</a:t>
            </a:r>
            <a:endParaRPr>
              <a:latin typeface="Courier New"/>
              <a:ea typeface="Courier New"/>
              <a:cs typeface="Courier New"/>
              <a:sym typeface="Courier New"/>
            </a:endParaRPr>
          </a:p>
        </p:txBody>
      </p:sp>
      <p:pic>
        <p:nvPicPr>
          <p:cNvPr id="142" name="Google Shape;142;p14"/>
          <p:cNvPicPr preferRelativeResize="0"/>
          <p:nvPr/>
        </p:nvPicPr>
        <p:blipFill rotWithShape="1">
          <a:blip r:embed="rId3">
            <a:alphaModFix/>
          </a:blip>
          <a:srcRect b="29874" l="3864" r="82410" t="16834"/>
          <a:stretch/>
        </p:blipFill>
        <p:spPr>
          <a:xfrm>
            <a:off x="6453125" y="2511075"/>
            <a:ext cx="1272374" cy="2541550"/>
          </a:xfrm>
          <a:prstGeom prst="rect">
            <a:avLst/>
          </a:prstGeom>
          <a:noFill/>
          <a:ln>
            <a:noFill/>
          </a:ln>
        </p:spPr>
      </p:pic>
      <p:pic>
        <p:nvPicPr>
          <p:cNvPr id="143" name="Google Shape;143;p14"/>
          <p:cNvPicPr preferRelativeResize="0"/>
          <p:nvPr/>
        </p:nvPicPr>
        <p:blipFill>
          <a:blip r:embed="rId4">
            <a:alphaModFix/>
          </a:blip>
          <a:stretch>
            <a:fillRect/>
          </a:stretch>
        </p:blipFill>
        <p:spPr>
          <a:xfrm>
            <a:off x="1673325" y="3065375"/>
            <a:ext cx="3948575" cy="1432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obster"/>
                <a:ea typeface="Lobster"/>
                <a:cs typeface="Lobster"/>
                <a:sym typeface="Lobster"/>
              </a:rPr>
              <a:t>Instrucciones del juego</a:t>
            </a:r>
            <a:r>
              <a:rPr lang="es">
                <a:latin typeface="Lobster"/>
                <a:ea typeface="Lobster"/>
                <a:cs typeface="Lobster"/>
                <a:sym typeface="Lobster"/>
              </a:rPr>
              <a:t>:</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Primero se selecciona uno de los 5 mapas posibles.</a:t>
            </a:r>
            <a:endParaRPr/>
          </a:p>
          <a:p>
            <a:pPr indent="-311150" lvl="0" marL="457200" rtl="0" algn="l">
              <a:spcBef>
                <a:spcPts val="1000"/>
              </a:spcBef>
              <a:spcAft>
                <a:spcPts val="0"/>
              </a:spcAft>
              <a:buSzPts val="1300"/>
              <a:buChar char="●"/>
            </a:pPr>
            <a:r>
              <a:rPr lang="es"/>
              <a:t>Al inicio del juego </a:t>
            </a:r>
            <a:r>
              <a:rPr lang="es"/>
              <a:t>están</a:t>
            </a:r>
            <a:r>
              <a:rPr lang="es"/>
              <a:t> todos los espacios ocupados menos uno.</a:t>
            </a:r>
            <a:endParaRPr/>
          </a:p>
          <a:p>
            <a:pPr indent="-311150" lvl="0" marL="457200" rtl="0" algn="l">
              <a:spcBef>
                <a:spcPts val="1000"/>
              </a:spcBef>
              <a:spcAft>
                <a:spcPts val="0"/>
              </a:spcAft>
              <a:buSzPts val="1300"/>
              <a:buChar char="●"/>
            </a:pPr>
            <a:r>
              <a:rPr lang="es"/>
              <a:t>El jugador solo puede </a:t>
            </a:r>
            <a:r>
              <a:rPr lang="es"/>
              <a:t>mover</a:t>
            </a:r>
            <a:r>
              <a:rPr lang="es"/>
              <a:t> una pieza a la vez.</a:t>
            </a:r>
            <a:endParaRPr/>
          </a:p>
          <a:p>
            <a:pPr indent="-311150" lvl="0" marL="457200" rtl="0" algn="l">
              <a:spcBef>
                <a:spcPts val="1000"/>
              </a:spcBef>
              <a:spcAft>
                <a:spcPts val="0"/>
              </a:spcAft>
              <a:buSzPts val="1300"/>
              <a:buChar char="●"/>
            </a:pPr>
            <a:r>
              <a:rPr lang="es"/>
              <a:t>Las piezas solo se pueden mover cuando es posible saltar encima de otra pieza y tienen como destino un espacio </a:t>
            </a:r>
            <a:r>
              <a:rPr lang="es"/>
              <a:t>vacío</a:t>
            </a:r>
            <a:r>
              <a:rPr lang="es"/>
              <a:t>.</a:t>
            </a:r>
            <a:endParaRPr/>
          </a:p>
          <a:p>
            <a:pPr indent="-311150" lvl="0" marL="457200" rtl="0" algn="l">
              <a:spcBef>
                <a:spcPts val="1000"/>
              </a:spcBef>
              <a:spcAft>
                <a:spcPts val="0"/>
              </a:spcAft>
              <a:buSzPts val="1300"/>
              <a:buChar char="●"/>
            </a:pPr>
            <a:r>
              <a:rPr lang="es"/>
              <a:t>El juego se gana cuando solo queda una pieza </a:t>
            </a:r>
            <a:endParaRPr/>
          </a:p>
          <a:p>
            <a:pPr indent="-311150" lvl="0" marL="457200" rtl="0" algn="l">
              <a:spcBef>
                <a:spcPts val="1000"/>
              </a:spcBef>
              <a:spcAft>
                <a:spcPts val="0"/>
              </a:spcAft>
              <a:buSzPts val="1300"/>
              <a:buChar char="●"/>
            </a:pPr>
            <a:r>
              <a:rPr lang="es"/>
              <a:t>El juego se </a:t>
            </a:r>
            <a:r>
              <a:rPr lang="es"/>
              <a:t>pierde cuando ya no es posible realizar más movimientos posibles y no se ha logrado quedar con 1 pieza.</a:t>
            </a:r>
            <a:endParaRPr/>
          </a:p>
          <a:p>
            <a:pPr indent="0" lvl="0" marL="0" rtl="0" algn="l">
              <a:spcBef>
                <a:spcPts val="1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obster"/>
                <a:ea typeface="Lobster"/>
                <a:cs typeface="Lobster"/>
                <a:sym typeface="Lobster"/>
              </a:rPr>
              <a:t>Mapas</a:t>
            </a:r>
            <a:endParaRPr>
              <a:latin typeface="Lobster"/>
              <a:ea typeface="Lobster"/>
              <a:cs typeface="Lobster"/>
              <a:sym typeface="Lobster"/>
            </a:endParaRPr>
          </a:p>
        </p:txBody>
      </p:sp>
      <p:sp>
        <p:nvSpPr>
          <p:cNvPr id="155" name="Google Shape;155;p16"/>
          <p:cNvSpPr txBox="1"/>
          <p:nvPr>
            <p:ph idx="1" type="body"/>
          </p:nvPr>
        </p:nvSpPr>
        <p:spPr>
          <a:xfrm>
            <a:off x="1297500" y="10806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latin typeface="Courier New"/>
                <a:ea typeface="Courier New"/>
                <a:cs typeface="Courier New"/>
                <a:sym typeface="Courier New"/>
              </a:rPr>
              <a:t>El juego ofrece los siguientes mapas:</a:t>
            </a:r>
            <a:endParaRPr>
              <a:latin typeface="Courier New"/>
              <a:ea typeface="Courier New"/>
              <a:cs typeface="Courier New"/>
              <a:sym typeface="Courier New"/>
            </a:endParaRPr>
          </a:p>
        </p:txBody>
      </p:sp>
      <p:pic>
        <p:nvPicPr>
          <p:cNvPr id="156" name="Google Shape;156;p16"/>
          <p:cNvPicPr preferRelativeResize="0"/>
          <p:nvPr/>
        </p:nvPicPr>
        <p:blipFill rotWithShape="1">
          <a:blip r:embed="rId3">
            <a:alphaModFix/>
          </a:blip>
          <a:srcRect b="44563" l="28177" r="32999" t="35978"/>
          <a:stretch/>
        </p:blipFill>
        <p:spPr>
          <a:xfrm>
            <a:off x="1691087" y="1690888"/>
            <a:ext cx="6251724" cy="1761725"/>
          </a:xfrm>
          <a:prstGeom prst="rect">
            <a:avLst/>
          </a:prstGeom>
          <a:noFill/>
          <a:ln>
            <a:noFill/>
          </a:ln>
        </p:spPr>
      </p:pic>
      <p:sp>
        <p:nvSpPr>
          <p:cNvPr id="157" name="Google Shape;157;p16"/>
          <p:cNvSpPr txBox="1"/>
          <p:nvPr/>
        </p:nvSpPr>
        <p:spPr>
          <a:xfrm>
            <a:off x="1593650" y="3612600"/>
            <a:ext cx="4116600" cy="13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2CC"/>
                </a:solidFill>
                <a:latin typeface="Courier New"/>
                <a:ea typeface="Courier New"/>
                <a:cs typeface="Courier New"/>
                <a:sym typeface="Courier New"/>
              </a:rPr>
              <a:t>1.Estilo frances</a:t>
            </a:r>
            <a:endParaRPr>
              <a:solidFill>
                <a:srgbClr val="FFF2CC"/>
              </a:solidFill>
              <a:latin typeface="Courier New"/>
              <a:ea typeface="Courier New"/>
              <a:cs typeface="Courier New"/>
              <a:sym typeface="Courier New"/>
            </a:endParaRPr>
          </a:p>
          <a:p>
            <a:pPr indent="0" lvl="0" marL="0" rtl="0" algn="l">
              <a:spcBef>
                <a:spcPts val="0"/>
              </a:spcBef>
              <a:spcAft>
                <a:spcPts val="0"/>
              </a:spcAft>
              <a:buNone/>
            </a:pPr>
            <a:r>
              <a:rPr lang="es">
                <a:solidFill>
                  <a:srgbClr val="FFF2CC"/>
                </a:solidFill>
                <a:latin typeface="Courier New"/>
                <a:ea typeface="Courier New"/>
                <a:cs typeface="Courier New"/>
                <a:sym typeface="Courier New"/>
              </a:rPr>
              <a:t>2.Estilo </a:t>
            </a:r>
            <a:r>
              <a:rPr lang="es">
                <a:solidFill>
                  <a:srgbClr val="FFF2CC"/>
                </a:solidFill>
                <a:latin typeface="Courier New"/>
                <a:ea typeface="Courier New"/>
                <a:cs typeface="Courier New"/>
                <a:sym typeface="Courier New"/>
              </a:rPr>
              <a:t>alemán</a:t>
            </a:r>
            <a:endParaRPr>
              <a:solidFill>
                <a:srgbClr val="FFF2CC"/>
              </a:solidFill>
              <a:latin typeface="Courier New"/>
              <a:ea typeface="Courier New"/>
              <a:cs typeface="Courier New"/>
              <a:sym typeface="Courier New"/>
            </a:endParaRPr>
          </a:p>
          <a:p>
            <a:pPr indent="0" lvl="0" marL="0" rtl="0" algn="l">
              <a:spcBef>
                <a:spcPts val="0"/>
              </a:spcBef>
              <a:spcAft>
                <a:spcPts val="0"/>
              </a:spcAft>
              <a:buNone/>
            </a:pPr>
            <a:r>
              <a:rPr lang="es">
                <a:solidFill>
                  <a:srgbClr val="FFF2CC"/>
                </a:solidFill>
                <a:latin typeface="Courier New"/>
                <a:ea typeface="Courier New"/>
                <a:cs typeface="Courier New"/>
                <a:sym typeface="Courier New"/>
              </a:rPr>
              <a:t>3.Estilo </a:t>
            </a:r>
            <a:r>
              <a:rPr lang="es">
                <a:solidFill>
                  <a:srgbClr val="FFF2CC"/>
                </a:solidFill>
                <a:latin typeface="Courier New"/>
                <a:ea typeface="Courier New"/>
                <a:cs typeface="Courier New"/>
                <a:sym typeface="Courier New"/>
              </a:rPr>
              <a:t>asimétrico</a:t>
            </a:r>
            <a:endParaRPr>
              <a:solidFill>
                <a:srgbClr val="FFF2CC"/>
              </a:solidFill>
              <a:latin typeface="Courier New"/>
              <a:ea typeface="Courier New"/>
              <a:cs typeface="Courier New"/>
              <a:sym typeface="Courier New"/>
            </a:endParaRPr>
          </a:p>
          <a:p>
            <a:pPr indent="0" lvl="0" marL="0" rtl="0" algn="l">
              <a:spcBef>
                <a:spcPts val="0"/>
              </a:spcBef>
              <a:spcAft>
                <a:spcPts val="0"/>
              </a:spcAft>
              <a:buNone/>
            </a:pPr>
            <a:r>
              <a:rPr lang="es">
                <a:solidFill>
                  <a:srgbClr val="FFF2CC"/>
                </a:solidFill>
                <a:latin typeface="Courier New"/>
                <a:ea typeface="Courier New"/>
                <a:cs typeface="Courier New"/>
                <a:sym typeface="Courier New"/>
              </a:rPr>
              <a:t>4.Estilo ingles</a:t>
            </a:r>
            <a:endParaRPr>
              <a:solidFill>
                <a:srgbClr val="FFF2CC"/>
              </a:solidFill>
              <a:latin typeface="Courier New"/>
              <a:ea typeface="Courier New"/>
              <a:cs typeface="Courier New"/>
              <a:sym typeface="Courier New"/>
            </a:endParaRPr>
          </a:p>
          <a:p>
            <a:pPr indent="0" lvl="0" marL="0" rtl="0" algn="l">
              <a:spcBef>
                <a:spcPts val="0"/>
              </a:spcBef>
              <a:spcAft>
                <a:spcPts val="0"/>
              </a:spcAft>
              <a:buNone/>
            </a:pPr>
            <a:r>
              <a:rPr lang="es">
                <a:solidFill>
                  <a:srgbClr val="FFF2CC"/>
                </a:solidFill>
                <a:latin typeface="Courier New"/>
                <a:ea typeface="Courier New"/>
                <a:cs typeface="Courier New"/>
                <a:sym typeface="Courier New"/>
              </a:rPr>
              <a:t>5.Estilo diamante</a:t>
            </a:r>
            <a:endParaRPr>
              <a:solidFill>
                <a:srgbClr val="FFF2CC"/>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obster"/>
                <a:ea typeface="Lobster"/>
                <a:cs typeface="Lobster"/>
                <a:sym typeface="Lobster"/>
              </a:rPr>
              <a:t>Matrices</a:t>
            </a:r>
            <a:endParaRPr>
              <a:latin typeface="Lobster"/>
              <a:ea typeface="Lobster"/>
              <a:cs typeface="Lobster"/>
              <a:sym typeface="Lobster"/>
            </a:endParaRPr>
          </a:p>
        </p:txBody>
      </p:sp>
      <p:sp>
        <p:nvSpPr>
          <p:cNvPr id="163" name="Google Shape;163;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ourier New"/>
                <a:ea typeface="Courier New"/>
                <a:cs typeface="Courier New"/>
                <a:sym typeface="Courier New"/>
              </a:rPr>
              <a:t>La aplicación </a:t>
            </a:r>
            <a:r>
              <a:rPr lang="es">
                <a:latin typeface="Courier New"/>
                <a:ea typeface="Courier New"/>
                <a:cs typeface="Courier New"/>
                <a:sym typeface="Courier New"/>
              </a:rPr>
              <a:t>está</a:t>
            </a:r>
            <a:r>
              <a:rPr lang="es">
                <a:latin typeface="Courier New"/>
                <a:ea typeface="Courier New"/>
                <a:cs typeface="Courier New"/>
                <a:sym typeface="Courier New"/>
              </a:rPr>
              <a:t> predeterminada a 9 filas y 9 columnas, las cuales son utilizadas para plotear el juego dependiendo del mapa elegido.</a:t>
            </a:r>
            <a:endParaRPr>
              <a:latin typeface="Courier New"/>
              <a:ea typeface="Courier New"/>
              <a:cs typeface="Courier New"/>
              <a:sym typeface="Courier New"/>
            </a:endParaRPr>
          </a:p>
          <a:p>
            <a:pPr indent="0" lvl="0" marL="0" rtl="0" algn="l">
              <a:spcBef>
                <a:spcPts val="1600"/>
              </a:spcBef>
              <a:spcAft>
                <a:spcPts val="0"/>
              </a:spcAft>
              <a:buNone/>
            </a:pPr>
            <a:r>
              <a:rPr lang="es">
                <a:latin typeface="Courier New"/>
                <a:ea typeface="Courier New"/>
                <a:cs typeface="Courier New"/>
                <a:sym typeface="Courier New"/>
              </a:rPr>
              <a:t>Las fichas se mueven indicando la </a:t>
            </a:r>
            <a:r>
              <a:rPr lang="es">
                <a:latin typeface="Courier New"/>
                <a:ea typeface="Courier New"/>
                <a:cs typeface="Courier New"/>
                <a:sym typeface="Courier New"/>
              </a:rPr>
              <a:t>posición</a:t>
            </a:r>
            <a:r>
              <a:rPr lang="es">
                <a:latin typeface="Courier New"/>
                <a:ea typeface="Courier New"/>
                <a:cs typeface="Courier New"/>
                <a:sym typeface="Courier New"/>
              </a:rPr>
              <a:t> de la ficha que se desea mover y la posición a la cual se va a mover. Estas posiciones son determinadas por fila y columna dentro de la matriz.</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pic>
        <p:nvPicPr>
          <p:cNvPr id="164" name="Google Shape;164;p17"/>
          <p:cNvPicPr preferRelativeResize="0"/>
          <p:nvPr/>
        </p:nvPicPr>
        <p:blipFill>
          <a:blip r:embed="rId3">
            <a:alphaModFix/>
          </a:blip>
          <a:stretch>
            <a:fillRect/>
          </a:stretch>
        </p:blipFill>
        <p:spPr>
          <a:xfrm>
            <a:off x="2304412" y="3070054"/>
            <a:ext cx="4760626" cy="183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obster"/>
                <a:ea typeface="Lobster"/>
                <a:cs typeface="Lobster"/>
                <a:sym typeface="Lobster"/>
              </a:rPr>
              <a:t>Diseño</a:t>
            </a:r>
            <a:endParaRPr>
              <a:latin typeface="Lobster"/>
              <a:ea typeface="Lobster"/>
              <a:cs typeface="Lobster"/>
              <a:sym typeface="Lobste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Courier New"/>
                <a:ea typeface="Courier New"/>
                <a:cs typeface="Courier New"/>
                <a:sym typeface="Courier New"/>
              </a:rPr>
              <a:t>Una herramienta útil para separar los espacios fue setw(), en la cual el parámetro dentro de dicha utilidad incrementa el espacio entre la siguiente impresión.</a:t>
            </a:r>
            <a:endParaRPr>
              <a:latin typeface="Courier New"/>
              <a:ea typeface="Courier New"/>
              <a:cs typeface="Courier New"/>
              <a:sym typeface="Courier New"/>
            </a:endParaRPr>
          </a:p>
          <a:p>
            <a:pPr indent="0" lvl="0" marL="0" rtl="0" algn="l">
              <a:spcBef>
                <a:spcPts val="1600"/>
              </a:spcBef>
              <a:spcAft>
                <a:spcPts val="0"/>
              </a:spcAft>
              <a:buNone/>
            </a:pPr>
            <a:r>
              <a:rPr lang="es">
                <a:latin typeface="Courier New"/>
                <a:ea typeface="Courier New"/>
                <a:cs typeface="Courier New"/>
                <a:sym typeface="Courier New"/>
              </a:rPr>
              <a:t>Los mapas fueron predeterminados para una mejor estructuración de las matrices y su visualización, y como un instrumento o guía complementaria del código al realizarse.</a:t>
            </a:r>
            <a:endParaRPr>
              <a:latin typeface="Courier New"/>
              <a:ea typeface="Courier New"/>
              <a:cs typeface="Courier New"/>
              <a:sym typeface="Courier New"/>
            </a:endParaRPr>
          </a:p>
          <a:p>
            <a:pPr indent="0" lvl="0" marL="0" rtl="0" algn="l">
              <a:spcBef>
                <a:spcPts val="1600"/>
              </a:spcBef>
              <a:spcAft>
                <a:spcPts val="0"/>
              </a:spcAft>
              <a:buNone/>
            </a:pPr>
            <a:r>
              <a:rPr lang="es">
                <a:latin typeface="Courier New"/>
                <a:ea typeface="Courier New"/>
                <a:cs typeface="Courier New"/>
                <a:sym typeface="Courier New"/>
              </a:rPr>
              <a:t>El mapa se visualiza nuevamente una vez se haya movido una ficha, lo que permite al jugador continuar con uno nuevo provisto. De </a:t>
            </a:r>
            <a:r>
              <a:rPr lang="es">
                <a:latin typeface="Courier New"/>
                <a:ea typeface="Courier New"/>
                <a:cs typeface="Courier New"/>
                <a:sym typeface="Courier New"/>
              </a:rPr>
              <a:t>esta</a:t>
            </a:r>
            <a:r>
              <a:rPr lang="es">
                <a:latin typeface="Courier New"/>
                <a:ea typeface="Courier New"/>
                <a:cs typeface="Courier New"/>
                <a:sym typeface="Courier New"/>
              </a:rPr>
              <a:t> función, se puede extraer que el jugador pueda retroceder a ver en qué movimiento, cometió un error en el juego como método de aprendizaje.</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Lobster"/>
                <a:ea typeface="Lobster"/>
                <a:cs typeface="Lobster"/>
                <a:sym typeface="Lobster"/>
              </a:rPr>
              <a:t>Funciones Utilizadas </a:t>
            </a:r>
            <a:endParaRPr>
              <a:latin typeface="Lobster"/>
              <a:ea typeface="Lobster"/>
              <a:cs typeface="Lobster"/>
              <a:sym typeface="Lobster"/>
            </a:endParaRPr>
          </a:p>
        </p:txBody>
      </p:sp>
      <p:sp>
        <p:nvSpPr>
          <p:cNvPr id="176" name="Google Shape;176;p19"/>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Courier New"/>
                <a:ea typeface="Courier New"/>
                <a:cs typeface="Courier New"/>
                <a:sym typeface="Courier New"/>
              </a:rPr>
              <a:t>Para el desarrollo de este programa fue necesario el uso de 7 funciones que se complementan entre </a:t>
            </a:r>
            <a:r>
              <a:rPr lang="es">
                <a:latin typeface="Courier New"/>
                <a:ea typeface="Courier New"/>
                <a:cs typeface="Courier New"/>
                <a:sym typeface="Courier New"/>
              </a:rPr>
              <a:t>sí</a:t>
            </a:r>
            <a:r>
              <a:rPr lang="es">
                <a:latin typeface="Courier New"/>
                <a:ea typeface="Courier New"/>
                <a:cs typeface="Courier New"/>
                <a:sym typeface="Courier New"/>
              </a:rPr>
              <a:t>, en general se pueden dividir en 2 partes. La primera es la parte gráfica del juego, la cual se encarga de recibir los datos y </a:t>
            </a:r>
            <a:r>
              <a:rPr lang="es">
                <a:latin typeface="Courier New"/>
                <a:ea typeface="Courier New"/>
                <a:cs typeface="Courier New"/>
                <a:sym typeface="Courier New"/>
              </a:rPr>
              <a:t>según</a:t>
            </a:r>
            <a:r>
              <a:rPr lang="es">
                <a:latin typeface="Courier New"/>
                <a:ea typeface="Courier New"/>
                <a:cs typeface="Courier New"/>
                <a:sym typeface="Courier New"/>
              </a:rPr>
              <a:t> eso graficar el mapa en el que se jugará. La segunda recolecta los datos ingresados y los reconoce como movimientos de las fichas en el juego.</a:t>
            </a:r>
            <a:endParaRPr>
              <a:latin typeface="Courier New"/>
              <a:ea typeface="Courier New"/>
              <a:cs typeface="Courier New"/>
              <a:sym typeface="Courier New"/>
            </a:endParaRPr>
          </a:p>
          <a:p>
            <a:pPr indent="0" lvl="0" marL="0" rtl="0" algn="just">
              <a:spcBef>
                <a:spcPts val="1600"/>
              </a:spcBef>
              <a:spcAft>
                <a:spcPts val="0"/>
              </a:spcAft>
              <a:buNone/>
            </a:pPr>
            <a:r>
              <a:t/>
            </a:r>
            <a:endParaRPr sz="1800">
              <a:latin typeface="Lobster"/>
              <a:ea typeface="Lobster"/>
              <a:cs typeface="Lobster"/>
              <a:sym typeface="Lobster"/>
            </a:endParaRPr>
          </a:p>
          <a:p>
            <a:pPr indent="0" lvl="0" marL="0" rtl="0" algn="l">
              <a:lnSpc>
                <a:spcPct val="135714"/>
              </a:lnSpc>
              <a:spcBef>
                <a:spcPts val="160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p>
          <a:p>
            <a:pPr indent="0" lvl="0" marL="0" rtl="0" algn="l">
              <a:lnSpc>
                <a:spcPct val="135714"/>
              </a:lnSpc>
              <a:spcBef>
                <a:spcPts val="0"/>
              </a:spcBef>
              <a:spcAft>
                <a:spcPts val="0"/>
              </a:spcAft>
              <a:buNone/>
            </a:pPr>
            <a:r>
              <a:t/>
            </a:r>
            <a:endParaRPr sz="1200"/>
          </a:p>
          <a:p>
            <a:pPr indent="0" lvl="0" marL="0" rtl="0" algn="just">
              <a:spcBef>
                <a:spcPts val="0"/>
              </a:spcBef>
              <a:spcAft>
                <a:spcPts val="0"/>
              </a:spcAft>
              <a:buNone/>
            </a:pPr>
            <a:r>
              <a:t/>
            </a:r>
            <a:endParaRPr sz="1200"/>
          </a:p>
          <a:p>
            <a:pPr indent="0" lvl="0" marL="0" rtl="0" algn="just">
              <a:spcBef>
                <a:spcPts val="1600"/>
              </a:spcBef>
              <a:spcAft>
                <a:spcPts val="0"/>
              </a:spcAft>
              <a:buNone/>
            </a:pPr>
            <a:r>
              <a:t/>
            </a:r>
            <a:endParaRPr sz="1800">
              <a:latin typeface="Lobster"/>
              <a:ea typeface="Lobster"/>
              <a:cs typeface="Lobster"/>
              <a:sym typeface="Lobste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nvSpPr>
        <p:spPr>
          <a:xfrm>
            <a:off x="1697100" y="690000"/>
            <a:ext cx="6626700" cy="378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2400">
                <a:solidFill>
                  <a:schemeClr val="lt1"/>
                </a:solidFill>
                <a:latin typeface="Lobster"/>
                <a:ea typeface="Lobster"/>
                <a:cs typeface="Lobster"/>
                <a:sym typeface="Lobster"/>
              </a:rPr>
              <a:t>Primera parte</a:t>
            </a:r>
            <a:endParaRPr sz="2400">
              <a:solidFill>
                <a:schemeClr val="lt1"/>
              </a:solidFill>
              <a:latin typeface="Lobster"/>
              <a:ea typeface="Lobster"/>
              <a:cs typeface="Lobster"/>
              <a:sym typeface="Lobster"/>
            </a:endParaRPr>
          </a:p>
          <a:p>
            <a:pPr indent="0" lvl="0" marL="0" rtl="0" algn="l">
              <a:lnSpc>
                <a:spcPct val="135714"/>
              </a:lnSpc>
              <a:spcBef>
                <a:spcPts val="1600"/>
              </a:spcBef>
              <a:spcAft>
                <a:spcPts val="0"/>
              </a:spcAft>
              <a:buNone/>
            </a:pPr>
            <a:r>
              <a:rPr b="1" i="1" lang="es">
                <a:solidFill>
                  <a:schemeClr val="lt1"/>
                </a:solidFill>
                <a:latin typeface="Courier New"/>
                <a:ea typeface="Courier New"/>
                <a:cs typeface="Courier New"/>
                <a:sym typeface="Courier New"/>
              </a:rPr>
              <a:t>menu_principal:</a:t>
            </a:r>
            <a:r>
              <a:rPr lang="es" sz="1200">
                <a:solidFill>
                  <a:schemeClr val="lt1"/>
                </a:solidFill>
                <a:latin typeface="Courier New"/>
                <a:ea typeface="Courier New"/>
                <a:cs typeface="Courier New"/>
                <a:sym typeface="Courier New"/>
              </a:rPr>
              <a:t>Esta es la función encargada de ofrecer al usuario las opciones de mapa que tiene, desde acá se manda información tanto a la función print como a la función mapas.</a:t>
            </a:r>
            <a:endParaRPr sz="12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i="1" lang="es">
                <a:solidFill>
                  <a:schemeClr val="lt1"/>
                </a:solidFill>
                <a:latin typeface="Courier New"/>
                <a:ea typeface="Courier New"/>
                <a:cs typeface="Courier New"/>
                <a:sym typeface="Courier New"/>
              </a:rPr>
              <a:t>mapas:</a:t>
            </a:r>
            <a:r>
              <a:rPr lang="es" sz="1200">
                <a:solidFill>
                  <a:schemeClr val="lt1"/>
                </a:solidFill>
                <a:latin typeface="Courier New"/>
                <a:ea typeface="Courier New"/>
                <a:cs typeface="Courier New"/>
                <a:sym typeface="Courier New"/>
              </a:rPr>
              <a:t> Esta función tiene almacenada los distintos tipos de mapas existentes en el juego,de acá se mandará información a la función print acerca del tipo de tablero que finalmente se imprimirá.</a:t>
            </a:r>
            <a:endParaRPr sz="12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s" sz="1200">
                <a:solidFill>
                  <a:schemeClr val="lt1"/>
                </a:solidFill>
                <a:latin typeface="Courier New"/>
                <a:ea typeface="Courier New"/>
                <a:cs typeface="Courier New"/>
                <a:sym typeface="Courier New"/>
              </a:rPr>
              <a:t>print:</a:t>
            </a:r>
            <a:r>
              <a:rPr lang="es" sz="1200">
                <a:solidFill>
                  <a:schemeClr val="lt1"/>
                </a:solidFill>
                <a:latin typeface="Courier New"/>
                <a:ea typeface="Courier New"/>
                <a:cs typeface="Courier New"/>
                <a:sym typeface="Courier New"/>
              </a:rPr>
              <a:t> Esta función cumplirá dos roles importantes, el primero será el de imprimir el mapa seleccionado en la función anterior, el segundo rol que tomará será el de imprimir constantemente los cambios realizados en el tablero debido al movimiento de las fichas presentes en el.</a:t>
            </a:r>
            <a:endParaRPr sz="12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i="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1"/>
              </a:solidFill>
              <a:latin typeface="Lobster"/>
              <a:ea typeface="Lobster"/>
              <a:cs typeface="Lobster"/>
              <a:sym typeface="Lobs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nvSpPr>
        <p:spPr>
          <a:xfrm>
            <a:off x="1697100" y="690000"/>
            <a:ext cx="6626700" cy="3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lt1"/>
                </a:solidFill>
                <a:latin typeface="Lobster"/>
                <a:ea typeface="Lobster"/>
                <a:cs typeface="Lobster"/>
                <a:sym typeface="Lobster"/>
              </a:rPr>
              <a:t>Segunda Parte</a:t>
            </a:r>
            <a:endParaRPr sz="2400">
              <a:solidFill>
                <a:schemeClr val="lt1"/>
              </a:solidFill>
              <a:latin typeface="Lobster"/>
              <a:ea typeface="Lobster"/>
              <a:cs typeface="Lobster"/>
              <a:sym typeface="Lobster"/>
            </a:endParaRPr>
          </a:p>
          <a:p>
            <a:pPr indent="0" lvl="0" marL="0" rtl="0" algn="l">
              <a:spcBef>
                <a:spcPts val="0"/>
              </a:spcBef>
              <a:spcAft>
                <a:spcPts val="0"/>
              </a:spcAft>
              <a:buNone/>
            </a:pPr>
            <a:r>
              <a:t/>
            </a:r>
            <a:endParaRPr sz="1800">
              <a:solidFill>
                <a:schemeClr val="lt1"/>
              </a:solidFill>
              <a:latin typeface="Lobster"/>
              <a:ea typeface="Lobster"/>
              <a:cs typeface="Lobster"/>
              <a:sym typeface="Lobster"/>
            </a:endParaRPr>
          </a:p>
          <a:p>
            <a:pPr indent="0" lvl="0" marL="0" rtl="0" algn="l">
              <a:lnSpc>
                <a:spcPct val="135714"/>
              </a:lnSpc>
              <a:spcBef>
                <a:spcPts val="0"/>
              </a:spcBef>
              <a:spcAft>
                <a:spcPts val="0"/>
              </a:spcAft>
              <a:buNone/>
            </a:pPr>
            <a:r>
              <a:rPr b="1" i="1" lang="es">
                <a:solidFill>
                  <a:schemeClr val="lt1"/>
                </a:solidFill>
                <a:latin typeface="Courier New"/>
                <a:ea typeface="Courier New"/>
                <a:cs typeface="Courier New"/>
                <a:sym typeface="Courier New"/>
              </a:rPr>
              <a:t>obtener datos</a:t>
            </a:r>
            <a:r>
              <a:rPr lang="es">
                <a:solidFill>
                  <a:schemeClr val="lt1"/>
                </a:solidFill>
                <a:latin typeface="Courier New"/>
                <a:ea typeface="Courier New"/>
                <a:cs typeface="Courier New"/>
                <a:sym typeface="Courier New"/>
              </a:rPr>
              <a:t>:</a:t>
            </a:r>
            <a:r>
              <a:rPr lang="es" sz="1200">
                <a:solidFill>
                  <a:schemeClr val="lt1"/>
                </a:solidFill>
                <a:latin typeface="Courier New"/>
                <a:ea typeface="Courier New"/>
                <a:cs typeface="Courier New"/>
                <a:sym typeface="Courier New"/>
              </a:rPr>
              <a:t> Esta función recibe la posición de la ficha que se desea mover y el destino de esta.Una vez que tiene estos datos lo que hace es mandarlos a la función “Check” la cual verificará si el movimiento es válido o no.</a:t>
            </a:r>
            <a:endParaRPr sz="12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i="1" lang="es">
                <a:solidFill>
                  <a:schemeClr val="lt1"/>
                </a:solidFill>
                <a:latin typeface="Courier New"/>
                <a:ea typeface="Courier New"/>
                <a:cs typeface="Courier New"/>
                <a:sym typeface="Courier New"/>
              </a:rPr>
              <a:t>check:</a:t>
            </a:r>
            <a:r>
              <a:rPr lang="es" sz="1200">
                <a:solidFill>
                  <a:schemeClr val="lt1"/>
                </a:solidFill>
                <a:latin typeface="Courier New"/>
                <a:ea typeface="Courier New"/>
                <a:cs typeface="Courier New"/>
                <a:sym typeface="Courier New"/>
              </a:rPr>
              <a:t> mediante ifs and else se comprueban los movimientos de fichas válidos en el juego. De ser erróneos, imprime un mensaje de error, y vuelve a solicitar los datos.</a:t>
            </a:r>
            <a:endParaRPr sz="12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i="1" lang="es">
                <a:solidFill>
                  <a:schemeClr val="lt1"/>
                </a:solidFill>
                <a:latin typeface="Courier New"/>
                <a:ea typeface="Courier New"/>
                <a:cs typeface="Courier New"/>
                <a:sym typeface="Courier New"/>
              </a:rPr>
              <a:t>change:</a:t>
            </a:r>
            <a:r>
              <a:rPr lang="es" sz="1200">
                <a:solidFill>
                  <a:schemeClr val="lt1"/>
                </a:solidFill>
                <a:latin typeface="Courier New"/>
                <a:ea typeface="Courier New"/>
                <a:cs typeface="Courier New"/>
                <a:sym typeface="Courier New"/>
              </a:rPr>
              <a:t> asigna la ficha obtenida en check, a la nueva posición y elimina la posición anterior como ocupada.</a:t>
            </a:r>
            <a:endParaRPr sz="1200">
              <a:solidFill>
                <a:schemeClr val="lt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i="1" lang="es">
                <a:solidFill>
                  <a:schemeClr val="lt1"/>
                </a:solidFill>
                <a:latin typeface="Courier New"/>
                <a:ea typeface="Courier New"/>
                <a:cs typeface="Courier New"/>
                <a:sym typeface="Courier New"/>
              </a:rPr>
              <a:t>end:</a:t>
            </a:r>
            <a:r>
              <a:rPr lang="es" sz="1200">
                <a:solidFill>
                  <a:schemeClr val="lt1"/>
                </a:solidFill>
                <a:latin typeface="Courier New"/>
                <a:ea typeface="Courier New"/>
                <a:cs typeface="Courier New"/>
                <a:sym typeface="Courier New"/>
              </a:rPr>
              <a:t> serie de condiciones que finalizan el juego a partir de los movimientos restantes no válidos, o de haber terminado satisfactoriamente.</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1"/>
              </a:solidFill>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