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1" r:id="rId10"/>
    <p:sldId id="266" r:id="rId11"/>
    <p:sldId id="267" r:id="rId12"/>
    <p:sldId id="268" r:id="rId13"/>
    <p:sldId id="262" r:id="rId14"/>
    <p:sldId id="269" r:id="rId15"/>
    <p:sldId id="270" r:id="rId16"/>
    <p:sldId id="271" r:id="rId17"/>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E4CE63-90EB-18C8-A1D0-01969DEAAD4E}"/>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FF7336C3-F5CC-889B-9092-27E8F2518B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5B895DF0-2C1E-D93E-37B2-39E6964AC1A5}"/>
              </a:ext>
            </a:extLst>
          </p:cNvPr>
          <p:cNvSpPr>
            <a:spLocks noGrp="1"/>
          </p:cNvSpPr>
          <p:nvPr>
            <p:ph type="dt" sz="half" idx="10"/>
          </p:nvPr>
        </p:nvSpPr>
        <p:spPr/>
        <p:txBody>
          <a:bodyPr/>
          <a:lstStyle/>
          <a:p>
            <a:fld id="{E6C3C8E2-19A2-4AFC-A3E9-A5910B2F5818}" type="datetimeFigureOut">
              <a:rPr lang="es-AR" smtClean="0"/>
              <a:t>8/5/2025</a:t>
            </a:fld>
            <a:endParaRPr lang="es-AR"/>
          </a:p>
        </p:txBody>
      </p:sp>
      <p:sp>
        <p:nvSpPr>
          <p:cNvPr id="5" name="Marcador de pie de página 4">
            <a:extLst>
              <a:ext uri="{FF2B5EF4-FFF2-40B4-BE49-F238E27FC236}">
                <a16:creationId xmlns:a16="http://schemas.microsoft.com/office/drawing/2014/main" id="{A65324D3-5425-90A3-65AA-171C6BD67343}"/>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788F0C6C-AFC5-3D7B-8505-AFBC8C10FC19}"/>
              </a:ext>
            </a:extLst>
          </p:cNvPr>
          <p:cNvSpPr>
            <a:spLocks noGrp="1"/>
          </p:cNvSpPr>
          <p:nvPr>
            <p:ph type="sldNum" sz="quarter" idx="12"/>
          </p:nvPr>
        </p:nvSpPr>
        <p:spPr/>
        <p:txBody>
          <a:bodyPr/>
          <a:lstStyle/>
          <a:p>
            <a:fld id="{1BA4DDFE-C1FC-4C74-BEC8-D8FFC13AFAA2}" type="slidenum">
              <a:rPr lang="es-AR" smtClean="0"/>
              <a:t>‹Nº›</a:t>
            </a:fld>
            <a:endParaRPr lang="es-AR"/>
          </a:p>
        </p:txBody>
      </p:sp>
    </p:spTree>
    <p:extLst>
      <p:ext uri="{BB962C8B-B14F-4D97-AF65-F5344CB8AC3E}">
        <p14:creationId xmlns:p14="http://schemas.microsoft.com/office/powerpoint/2010/main" val="318481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62DBEC-8CB2-2F8E-9806-DEC3C1297539}"/>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199558BE-0C30-6E3F-9DD2-8EF7D90936FB}"/>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26DC5347-F954-EBDD-7A13-2DE19A25F2E3}"/>
              </a:ext>
            </a:extLst>
          </p:cNvPr>
          <p:cNvSpPr>
            <a:spLocks noGrp="1"/>
          </p:cNvSpPr>
          <p:nvPr>
            <p:ph type="dt" sz="half" idx="10"/>
          </p:nvPr>
        </p:nvSpPr>
        <p:spPr/>
        <p:txBody>
          <a:bodyPr/>
          <a:lstStyle/>
          <a:p>
            <a:fld id="{E6C3C8E2-19A2-4AFC-A3E9-A5910B2F5818}" type="datetimeFigureOut">
              <a:rPr lang="es-AR" smtClean="0"/>
              <a:t>8/5/2025</a:t>
            </a:fld>
            <a:endParaRPr lang="es-AR"/>
          </a:p>
        </p:txBody>
      </p:sp>
      <p:sp>
        <p:nvSpPr>
          <p:cNvPr id="5" name="Marcador de pie de página 4">
            <a:extLst>
              <a:ext uri="{FF2B5EF4-FFF2-40B4-BE49-F238E27FC236}">
                <a16:creationId xmlns:a16="http://schemas.microsoft.com/office/drawing/2014/main" id="{DC50DBC7-1D62-4418-7598-2C176112198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CD80A7DC-083A-581C-62FF-41CCCD57F4D4}"/>
              </a:ext>
            </a:extLst>
          </p:cNvPr>
          <p:cNvSpPr>
            <a:spLocks noGrp="1"/>
          </p:cNvSpPr>
          <p:nvPr>
            <p:ph type="sldNum" sz="quarter" idx="12"/>
          </p:nvPr>
        </p:nvSpPr>
        <p:spPr/>
        <p:txBody>
          <a:bodyPr/>
          <a:lstStyle/>
          <a:p>
            <a:fld id="{1BA4DDFE-C1FC-4C74-BEC8-D8FFC13AFAA2}" type="slidenum">
              <a:rPr lang="es-AR" smtClean="0"/>
              <a:t>‹Nº›</a:t>
            </a:fld>
            <a:endParaRPr lang="es-AR"/>
          </a:p>
        </p:txBody>
      </p:sp>
    </p:spTree>
    <p:extLst>
      <p:ext uri="{BB962C8B-B14F-4D97-AF65-F5344CB8AC3E}">
        <p14:creationId xmlns:p14="http://schemas.microsoft.com/office/powerpoint/2010/main" val="233495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F1134DA-C841-C3AD-0262-37ECBAD7F80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132082BF-BEA7-44A7-E9EB-818B87AD89A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2A32EBA-D057-E924-1001-236266523939}"/>
              </a:ext>
            </a:extLst>
          </p:cNvPr>
          <p:cNvSpPr>
            <a:spLocks noGrp="1"/>
          </p:cNvSpPr>
          <p:nvPr>
            <p:ph type="dt" sz="half" idx="10"/>
          </p:nvPr>
        </p:nvSpPr>
        <p:spPr/>
        <p:txBody>
          <a:bodyPr/>
          <a:lstStyle/>
          <a:p>
            <a:fld id="{E6C3C8E2-19A2-4AFC-A3E9-A5910B2F5818}" type="datetimeFigureOut">
              <a:rPr lang="es-AR" smtClean="0"/>
              <a:t>8/5/2025</a:t>
            </a:fld>
            <a:endParaRPr lang="es-AR"/>
          </a:p>
        </p:txBody>
      </p:sp>
      <p:sp>
        <p:nvSpPr>
          <p:cNvPr id="5" name="Marcador de pie de página 4">
            <a:extLst>
              <a:ext uri="{FF2B5EF4-FFF2-40B4-BE49-F238E27FC236}">
                <a16:creationId xmlns:a16="http://schemas.microsoft.com/office/drawing/2014/main" id="{795D44A6-D8E6-6AE0-E797-414C50D8FCE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047AC7E5-DC0B-527F-6A4B-258B41BCFC75}"/>
              </a:ext>
            </a:extLst>
          </p:cNvPr>
          <p:cNvSpPr>
            <a:spLocks noGrp="1"/>
          </p:cNvSpPr>
          <p:nvPr>
            <p:ph type="sldNum" sz="quarter" idx="12"/>
          </p:nvPr>
        </p:nvSpPr>
        <p:spPr/>
        <p:txBody>
          <a:bodyPr/>
          <a:lstStyle/>
          <a:p>
            <a:fld id="{1BA4DDFE-C1FC-4C74-BEC8-D8FFC13AFAA2}" type="slidenum">
              <a:rPr lang="es-AR" smtClean="0"/>
              <a:t>‹Nº›</a:t>
            </a:fld>
            <a:endParaRPr lang="es-AR"/>
          </a:p>
        </p:txBody>
      </p:sp>
    </p:spTree>
    <p:extLst>
      <p:ext uri="{BB962C8B-B14F-4D97-AF65-F5344CB8AC3E}">
        <p14:creationId xmlns:p14="http://schemas.microsoft.com/office/powerpoint/2010/main" val="35354148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58A471-830E-61A0-7F38-2CA7CB8231F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88704C4F-C365-6972-EF0A-74A579E1425D}"/>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A3CDE023-F15F-B1DF-B77E-003E2AD45D04}"/>
              </a:ext>
            </a:extLst>
          </p:cNvPr>
          <p:cNvSpPr>
            <a:spLocks noGrp="1"/>
          </p:cNvSpPr>
          <p:nvPr>
            <p:ph type="dt" sz="half" idx="10"/>
          </p:nvPr>
        </p:nvSpPr>
        <p:spPr/>
        <p:txBody>
          <a:bodyPr/>
          <a:lstStyle/>
          <a:p>
            <a:fld id="{E6C3C8E2-19A2-4AFC-A3E9-A5910B2F5818}" type="datetimeFigureOut">
              <a:rPr lang="es-AR" smtClean="0"/>
              <a:t>8/5/2025</a:t>
            </a:fld>
            <a:endParaRPr lang="es-AR"/>
          </a:p>
        </p:txBody>
      </p:sp>
      <p:sp>
        <p:nvSpPr>
          <p:cNvPr id="5" name="Marcador de pie de página 4">
            <a:extLst>
              <a:ext uri="{FF2B5EF4-FFF2-40B4-BE49-F238E27FC236}">
                <a16:creationId xmlns:a16="http://schemas.microsoft.com/office/drawing/2014/main" id="{DC3098E6-CAA9-AA51-9E32-B394E1289D41}"/>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DA8418C4-47B6-0AFB-1157-08CAAC210CE2}"/>
              </a:ext>
            </a:extLst>
          </p:cNvPr>
          <p:cNvSpPr>
            <a:spLocks noGrp="1"/>
          </p:cNvSpPr>
          <p:nvPr>
            <p:ph type="sldNum" sz="quarter" idx="12"/>
          </p:nvPr>
        </p:nvSpPr>
        <p:spPr/>
        <p:txBody>
          <a:bodyPr/>
          <a:lstStyle/>
          <a:p>
            <a:fld id="{1BA4DDFE-C1FC-4C74-BEC8-D8FFC13AFAA2}" type="slidenum">
              <a:rPr lang="es-AR" smtClean="0"/>
              <a:t>‹Nº›</a:t>
            </a:fld>
            <a:endParaRPr lang="es-AR"/>
          </a:p>
        </p:txBody>
      </p:sp>
    </p:spTree>
    <p:extLst>
      <p:ext uri="{BB962C8B-B14F-4D97-AF65-F5344CB8AC3E}">
        <p14:creationId xmlns:p14="http://schemas.microsoft.com/office/powerpoint/2010/main" val="2652096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B047AD-7BFB-D94F-018C-1702E44681C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95C389E9-AE54-BC02-9AF4-A33939C42C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1DE7924-0869-0BFE-64E8-092C0A4204E7}"/>
              </a:ext>
            </a:extLst>
          </p:cNvPr>
          <p:cNvSpPr>
            <a:spLocks noGrp="1"/>
          </p:cNvSpPr>
          <p:nvPr>
            <p:ph type="dt" sz="half" idx="10"/>
          </p:nvPr>
        </p:nvSpPr>
        <p:spPr/>
        <p:txBody>
          <a:bodyPr/>
          <a:lstStyle/>
          <a:p>
            <a:fld id="{E6C3C8E2-19A2-4AFC-A3E9-A5910B2F5818}" type="datetimeFigureOut">
              <a:rPr lang="es-AR" smtClean="0"/>
              <a:t>8/5/2025</a:t>
            </a:fld>
            <a:endParaRPr lang="es-AR"/>
          </a:p>
        </p:txBody>
      </p:sp>
      <p:sp>
        <p:nvSpPr>
          <p:cNvPr id="5" name="Marcador de pie de página 4">
            <a:extLst>
              <a:ext uri="{FF2B5EF4-FFF2-40B4-BE49-F238E27FC236}">
                <a16:creationId xmlns:a16="http://schemas.microsoft.com/office/drawing/2014/main" id="{31322595-099D-1EF3-6D42-B43C66C0123D}"/>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9FADAEB4-00CC-DB4E-6E66-FD936B625210}"/>
              </a:ext>
            </a:extLst>
          </p:cNvPr>
          <p:cNvSpPr>
            <a:spLocks noGrp="1"/>
          </p:cNvSpPr>
          <p:nvPr>
            <p:ph type="sldNum" sz="quarter" idx="12"/>
          </p:nvPr>
        </p:nvSpPr>
        <p:spPr/>
        <p:txBody>
          <a:bodyPr/>
          <a:lstStyle/>
          <a:p>
            <a:fld id="{1BA4DDFE-C1FC-4C74-BEC8-D8FFC13AFAA2}" type="slidenum">
              <a:rPr lang="es-AR" smtClean="0"/>
              <a:t>‹Nº›</a:t>
            </a:fld>
            <a:endParaRPr lang="es-AR"/>
          </a:p>
        </p:txBody>
      </p:sp>
    </p:spTree>
    <p:extLst>
      <p:ext uri="{BB962C8B-B14F-4D97-AF65-F5344CB8AC3E}">
        <p14:creationId xmlns:p14="http://schemas.microsoft.com/office/powerpoint/2010/main" val="3841979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DC08A7-8928-0C55-1C04-7FD52D83636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DAEB73F6-ECF1-3F58-5EC9-39CF9F629E57}"/>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2FDD54D5-E486-7337-BDD6-8E9691B942C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97C1919D-1910-F88B-4EE1-E34CEDD3CC44}"/>
              </a:ext>
            </a:extLst>
          </p:cNvPr>
          <p:cNvSpPr>
            <a:spLocks noGrp="1"/>
          </p:cNvSpPr>
          <p:nvPr>
            <p:ph type="dt" sz="half" idx="10"/>
          </p:nvPr>
        </p:nvSpPr>
        <p:spPr/>
        <p:txBody>
          <a:bodyPr/>
          <a:lstStyle/>
          <a:p>
            <a:fld id="{E6C3C8E2-19A2-4AFC-A3E9-A5910B2F5818}" type="datetimeFigureOut">
              <a:rPr lang="es-AR" smtClean="0"/>
              <a:t>8/5/2025</a:t>
            </a:fld>
            <a:endParaRPr lang="es-AR"/>
          </a:p>
        </p:txBody>
      </p:sp>
      <p:sp>
        <p:nvSpPr>
          <p:cNvPr id="6" name="Marcador de pie de página 5">
            <a:extLst>
              <a:ext uri="{FF2B5EF4-FFF2-40B4-BE49-F238E27FC236}">
                <a16:creationId xmlns:a16="http://schemas.microsoft.com/office/drawing/2014/main" id="{F96C08A8-B605-2CC8-F1DA-480DA0BD44E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5B01F2BC-72CA-CA75-DB41-AE3CB89A3E4C}"/>
              </a:ext>
            </a:extLst>
          </p:cNvPr>
          <p:cNvSpPr>
            <a:spLocks noGrp="1"/>
          </p:cNvSpPr>
          <p:nvPr>
            <p:ph type="sldNum" sz="quarter" idx="12"/>
          </p:nvPr>
        </p:nvSpPr>
        <p:spPr/>
        <p:txBody>
          <a:bodyPr/>
          <a:lstStyle/>
          <a:p>
            <a:fld id="{1BA4DDFE-C1FC-4C74-BEC8-D8FFC13AFAA2}" type="slidenum">
              <a:rPr lang="es-AR" smtClean="0"/>
              <a:t>‹Nº›</a:t>
            </a:fld>
            <a:endParaRPr lang="es-AR"/>
          </a:p>
        </p:txBody>
      </p:sp>
    </p:spTree>
    <p:extLst>
      <p:ext uri="{BB962C8B-B14F-4D97-AF65-F5344CB8AC3E}">
        <p14:creationId xmlns:p14="http://schemas.microsoft.com/office/powerpoint/2010/main" val="3556870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5AC5EC-3157-EE83-E7FD-B2E01607819A}"/>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337177C2-0DBD-AC01-A7B1-903B571BEB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E21004A4-28B1-5E83-E09F-A3831BCC7D5E}"/>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276798BD-5D6A-B87D-BAD9-D57A3F306C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AE1D8691-906D-B1B2-103D-89EF16FE9D8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B2E324D9-CA24-7D5E-5AFC-11296FD49205}"/>
              </a:ext>
            </a:extLst>
          </p:cNvPr>
          <p:cNvSpPr>
            <a:spLocks noGrp="1"/>
          </p:cNvSpPr>
          <p:nvPr>
            <p:ph type="dt" sz="half" idx="10"/>
          </p:nvPr>
        </p:nvSpPr>
        <p:spPr/>
        <p:txBody>
          <a:bodyPr/>
          <a:lstStyle/>
          <a:p>
            <a:fld id="{E6C3C8E2-19A2-4AFC-A3E9-A5910B2F5818}" type="datetimeFigureOut">
              <a:rPr lang="es-AR" smtClean="0"/>
              <a:t>8/5/2025</a:t>
            </a:fld>
            <a:endParaRPr lang="es-AR"/>
          </a:p>
        </p:txBody>
      </p:sp>
      <p:sp>
        <p:nvSpPr>
          <p:cNvPr id="8" name="Marcador de pie de página 7">
            <a:extLst>
              <a:ext uri="{FF2B5EF4-FFF2-40B4-BE49-F238E27FC236}">
                <a16:creationId xmlns:a16="http://schemas.microsoft.com/office/drawing/2014/main" id="{575B2E1B-EF30-835A-2669-9EC82D26C16D}"/>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0E2B66DA-6D27-6B0E-719C-9508873E04B5}"/>
              </a:ext>
            </a:extLst>
          </p:cNvPr>
          <p:cNvSpPr>
            <a:spLocks noGrp="1"/>
          </p:cNvSpPr>
          <p:nvPr>
            <p:ph type="sldNum" sz="quarter" idx="12"/>
          </p:nvPr>
        </p:nvSpPr>
        <p:spPr/>
        <p:txBody>
          <a:bodyPr/>
          <a:lstStyle/>
          <a:p>
            <a:fld id="{1BA4DDFE-C1FC-4C74-BEC8-D8FFC13AFAA2}" type="slidenum">
              <a:rPr lang="es-AR" smtClean="0"/>
              <a:t>‹Nº›</a:t>
            </a:fld>
            <a:endParaRPr lang="es-AR"/>
          </a:p>
        </p:txBody>
      </p:sp>
    </p:spTree>
    <p:extLst>
      <p:ext uri="{BB962C8B-B14F-4D97-AF65-F5344CB8AC3E}">
        <p14:creationId xmlns:p14="http://schemas.microsoft.com/office/powerpoint/2010/main" val="3330113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20AA39-7932-7B97-B50E-D2B7BC273F75}"/>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0C46C46E-63E7-57DF-8C5C-F30B5CC15F2D}"/>
              </a:ext>
            </a:extLst>
          </p:cNvPr>
          <p:cNvSpPr>
            <a:spLocks noGrp="1"/>
          </p:cNvSpPr>
          <p:nvPr>
            <p:ph type="dt" sz="half" idx="10"/>
          </p:nvPr>
        </p:nvSpPr>
        <p:spPr/>
        <p:txBody>
          <a:bodyPr/>
          <a:lstStyle/>
          <a:p>
            <a:fld id="{E6C3C8E2-19A2-4AFC-A3E9-A5910B2F5818}" type="datetimeFigureOut">
              <a:rPr lang="es-AR" smtClean="0"/>
              <a:t>8/5/2025</a:t>
            </a:fld>
            <a:endParaRPr lang="es-AR"/>
          </a:p>
        </p:txBody>
      </p:sp>
      <p:sp>
        <p:nvSpPr>
          <p:cNvPr id="4" name="Marcador de pie de página 3">
            <a:extLst>
              <a:ext uri="{FF2B5EF4-FFF2-40B4-BE49-F238E27FC236}">
                <a16:creationId xmlns:a16="http://schemas.microsoft.com/office/drawing/2014/main" id="{289C039C-FD67-7CAC-DAAC-2C3193086F89}"/>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BAB9DA26-97D9-0371-3E80-A358A964378D}"/>
              </a:ext>
            </a:extLst>
          </p:cNvPr>
          <p:cNvSpPr>
            <a:spLocks noGrp="1"/>
          </p:cNvSpPr>
          <p:nvPr>
            <p:ph type="sldNum" sz="quarter" idx="12"/>
          </p:nvPr>
        </p:nvSpPr>
        <p:spPr/>
        <p:txBody>
          <a:bodyPr/>
          <a:lstStyle/>
          <a:p>
            <a:fld id="{1BA4DDFE-C1FC-4C74-BEC8-D8FFC13AFAA2}" type="slidenum">
              <a:rPr lang="es-AR" smtClean="0"/>
              <a:t>‹Nº›</a:t>
            </a:fld>
            <a:endParaRPr lang="es-AR"/>
          </a:p>
        </p:txBody>
      </p:sp>
    </p:spTree>
    <p:extLst>
      <p:ext uri="{BB962C8B-B14F-4D97-AF65-F5344CB8AC3E}">
        <p14:creationId xmlns:p14="http://schemas.microsoft.com/office/powerpoint/2010/main" val="4024856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C9EAD4B0-018E-D267-A6D5-CFFEEE5CC4DE}"/>
              </a:ext>
            </a:extLst>
          </p:cNvPr>
          <p:cNvSpPr>
            <a:spLocks noGrp="1"/>
          </p:cNvSpPr>
          <p:nvPr>
            <p:ph type="dt" sz="half" idx="10"/>
          </p:nvPr>
        </p:nvSpPr>
        <p:spPr/>
        <p:txBody>
          <a:bodyPr/>
          <a:lstStyle/>
          <a:p>
            <a:fld id="{E6C3C8E2-19A2-4AFC-A3E9-A5910B2F5818}" type="datetimeFigureOut">
              <a:rPr lang="es-AR" smtClean="0"/>
              <a:t>8/5/2025</a:t>
            </a:fld>
            <a:endParaRPr lang="es-AR"/>
          </a:p>
        </p:txBody>
      </p:sp>
      <p:sp>
        <p:nvSpPr>
          <p:cNvPr id="3" name="Marcador de pie de página 2">
            <a:extLst>
              <a:ext uri="{FF2B5EF4-FFF2-40B4-BE49-F238E27FC236}">
                <a16:creationId xmlns:a16="http://schemas.microsoft.com/office/drawing/2014/main" id="{989CF349-13D2-A14B-154C-EFA04309045D}"/>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49DA193E-9A8C-2D6B-C8D9-A8FC60D85FCE}"/>
              </a:ext>
            </a:extLst>
          </p:cNvPr>
          <p:cNvSpPr>
            <a:spLocks noGrp="1"/>
          </p:cNvSpPr>
          <p:nvPr>
            <p:ph type="sldNum" sz="quarter" idx="12"/>
          </p:nvPr>
        </p:nvSpPr>
        <p:spPr/>
        <p:txBody>
          <a:bodyPr/>
          <a:lstStyle/>
          <a:p>
            <a:fld id="{1BA4DDFE-C1FC-4C74-BEC8-D8FFC13AFAA2}" type="slidenum">
              <a:rPr lang="es-AR" smtClean="0"/>
              <a:t>‹Nº›</a:t>
            </a:fld>
            <a:endParaRPr lang="es-AR"/>
          </a:p>
        </p:txBody>
      </p:sp>
    </p:spTree>
    <p:extLst>
      <p:ext uri="{BB962C8B-B14F-4D97-AF65-F5344CB8AC3E}">
        <p14:creationId xmlns:p14="http://schemas.microsoft.com/office/powerpoint/2010/main" val="2362859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F90A92-9389-6B04-B93A-504E9E9E713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2A4EB05D-E946-54E4-812A-3C6BE8F0A4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5564465E-A71B-DC4B-BC31-D3497DB04C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5E4132F-6696-0D65-A71F-E42459CC01D5}"/>
              </a:ext>
            </a:extLst>
          </p:cNvPr>
          <p:cNvSpPr>
            <a:spLocks noGrp="1"/>
          </p:cNvSpPr>
          <p:nvPr>
            <p:ph type="dt" sz="half" idx="10"/>
          </p:nvPr>
        </p:nvSpPr>
        <p:spPr/>
        <p:txBody>
          <a:bodyPr/>
          <a:lstStyle/>
          <a:p>
            <a:fld id="{E6C3C8E2-19A2-4AFC-A3E9-A5910B2F5818}" type="datetimeFigureOut">
              <a:rPr lang="es-AR" smtClean="0"/>
              <a:t>8/5/2025</a:t>
            </a:fld>
            <a:endParaRPr lang="es-AR"/>
          </a:p>
        </p:txBody>
      </p:sp>
      <p:sp>
        <p:nvSpPr>
          <p:cNvPr id="6" name="Marcador de pie de página 5">
            <a:extLst>
              <a:ext uri="{FF2B5EF4-FFF2-40B4-BE49-F238E27FC236}">
                <a16:creationId xmlns:a16="http://schemas.microsoft.com/office/drawing/2014/main" id="{256D47C9-D118-BCFD-BB7E-D1D014C0EC6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99B2201-5B0B-4457-0318-5F6E3D30790E}"/>
              </a:ext>
            </a:extLst>
          </p:cNvPr>
          <p:cNvSpPr>
            <a:spLocks noGrp="1"/>
          </p:cNvSpPr>
          <p:nvPr>
            <p:ph type="sldNum" sz="quarter" idx="12"/>
          </p:nvPr>
        </p:nvSpPr>
        <p:spPr/>
        <p:txBody>
          <a:bodyPr/>
          <a:lstStyle/>
          <a:p>
            <a:fld id="{1BA4DDFE-C1FC-4C74-BEC8-D8FFC13AFAA2}" type="slidenum">
              <a:rPr lang="es-AR" smtClean="0"/>
              <a:t>‹Nº›</a:t>
            </a:fld>
            <a:endParaRPr lang="es-AR"/>
          </a:p>
        </p:txBody>
      </p:sp>
    </p:spTree>
    <p:extLst>
      <p:ext uri="{BB962C8B-B14F-4D97-AF65-F5344CB8AC3E}">
        <p14:creationId xmlns:p14="http://schemas.microsoft.com/office/powerpoint/2010/main" val="2838465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0A535-3681-425F-64E6-61545172877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276266F8-8130-610E-3EBC-0E14F45B3A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1E4C68F4-3D44-2E65-1EB3-79F1C4CD4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D12BEFE-6580-3797-279F-F3D1B5EC0258}"/>
              </a:ext>
            </a:extLst>
          </p:cNvPr>
          <p:cNvSpPr>
            <a:spLocks noGrp="1"/>
          </p:cNvSpPr>
          <p:nvPr>
            <p:ph type="dt" sz="half" idx="10"/>
          </p:nvPr>
        </p:nvSpPr>
        <p:spPr/>
        <p:txBody>
          <a:bodyPr/>
          <a:lstStyle/>
          <a:p>
            <a:fld id="{E6C3C8E2-19A2-4AFC-A3E9-A5910B2F5818}" type="datetimeFigureOut">
              <a:rPr lang="es-AR" smtClean="0"/>
              <a:t>8/5/2025</a:t>
            </a:fld>
            <a:endParaRPr lang="es-AR"/>
          </a:p>
        </p:txBody>
      </p:sp>
      <p:sp>
        <p:nvSpPr>
          <p:cNvPr id="6" name="Marcador de pie de página 5">
            <a:extLst>
              <a:ext uri="{FF2B5EF4-FFF2-40B4-BE49-F238E27FC236}">
                <a16:creationId xmlns:a16="http://schemas.microsoft.com/office/drawing/2014/main" id="{F9566494-FD47-5692-5670-A631D7D6B4EE}"/>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344C560D-D4C4-5570-1BCF-D7AB1F9EDCB7}"/>
              </a:ext>
            </a:extLst>
          </p:cNvPr>
          <p:cNvSpPr>
            <a:spLocks noGrp="1"/>
          </p:cNvSpPr>
          <p:nvPr>
            <p:ph type="sldNum" sz="quarter" idx="12"/>
          </p:nvPr>
        </p:nvSpPr>
        <p:spPr/>
        <p:txBody>
          <a:bodyPr/>
          <a:lstStyle/>
          <a:p>
            <a:fld id="{1BA4DDFE-C1FC-4C74-BEC8-D8FFC13AFAA2}" type="slidenum">
              <a:rPr lang="es-AR" smtClean="0"/>
              <a:t>‹Nº›</a:t>
            </a:fld>
            <a:endParaRPr lang="es-AR"/>
          </a:p>
        </p:txBody>
      </p:sp>
    </p:spTree>
    <p:extLst>
      <p:ext uri="{BB962C8B-B14F-4D97-AF65-F5344CB8AC3E}">
        <p14:creationId xmlns:p14="http://schemas.microsoft.com/office/powerpoint/2010/main" val="3336606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D0616F2C-0549-3C0C-FE5C-0E4704F99B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A623FF9-0B2C-5B67-7FDB-F6F45FD32B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665B4DB3-D14A-1E2C-68C5-B17203649E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6C3C8E2-19A2-4AFC-A3E9-A5910B2F5818}" type="datetimeFigureOut">
              <a:rPr lang="es-AR" smtClean="0"/>
              <a:t>8/5/2025</a:t>
            </a:fld>
            <a:endParaRPr lang="es-AR"/>
          </a:p>
        </p:txBody>
      </p:sp>
      <p:sp>
        <p:nvSpPr>
          <p:cNvPr id="5" name="Marcador de pie de página 4">
            <a:extLst>
              <a:ext uri="{FF2B5EF4-FFF2-40B4-BE49-F238E27FC236}">
                <a16:creationId xmlns:a16="http://schemas.microsoft.com/office/drawing/2014/main" id="{D97D79C6-7E51-34A6-A58F-EB6B1C652E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AR"/>
          </a:p>
        </p:txBody>
      </p:sp>
      <p:sp>
        <p:nvSpPr>
          <p:cNvPr id="6" name="Marcador de número de diapositiva 5">
            <a:extLst>
              <a:ext uri="{FF2B5EF4-FFF2-40B4-BE49-F238E27FC236}">
                <a16:creationId xmlns:a16="http://schemas.microsoft.com/office/drawing/2014/main" id="{E2C9714C-ACAA-A76D-B71B-9784BDEF07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A4DDFE-C1FC-4C74-BEC8-D8FFC13AFAA2}" type="slidenum">
              <a:rPr lang="es-AR" smtClean="0"/>
              <a:t>‹Nº›</a:t>
            </a:fld>
            <a:endParaRPr lang="es-AR"/>
          </a:p>
        </p:txBody>
      </p:sp>
    </p:spTree>
    <p:extLst>
      <p:ext uri="{BB962C8B-B14F-4D97-AF65-F5344CB8AC3E}">
        <p14:creationId xmlns:p14="http://schemas.microsoft.com/office/powerpoint/2010/main" val="2526763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4000" r="-44000"/>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774EB-30DB-6DA3-7D65-6B1A799AD203}"/>
              </a:ext>
            </a:extLst>
          </p:cNvPr>
          <p:cNvSpPr>
            <a:spLocks noGrp="1"/>
          </p:cNvSpPr>
          <p:nvPr>
            <p:ph type="ctrTitle"/>
          </p:nvPr>
        </p:nvSpPr>
        <p:spPr>
          <a:xfrm>
            <a:off x="688258" y="314632"/>
            <a:ext cx="10815484" cy="815924"/>
          </a:xfrm>
        </p:spPr>
        <p:txBody>
          <a:bodyPr>
            <a:normAutofit fontScale="90000"/>
          </a:bodyPr>
          <a:lstStyle/>
          <a:p>
            <a:r>
              <a:rPr lang="es-AR" dirty="0">
                <a:solidFill>
                  <a:schemeClr val="bg1"/>
                </a:solidFill>
                <a:latin typeface="Times New Roman" panose="02020603050405020304" pitchFamily="18" charset="0"/>
                <a:cs typeface="Times New Roman" panose="02020603050405020304" pitchFamily="18" charset="0"/>
              </a:rPr>
              <a:t>Trabajo Práctico N°1: ‘File Transfer’</a:t>
            </a:r>
          </a:p>
        </p:txBody>
      </p:sp>
      <p:sp>
        <p:nvSpPr>
          <p:cNvPr id="3" name="Subtítulo 2">
            <a:extLst>
              <a:ext uri="{FF2B5EF4-FFF2-40B4-BE49-F238E27FC236}">
                <a16:creationId xmlns:a16="http://schemas.microsoft.com/office/drawing/2014/main" id="{25B8E341-88B5-A2E6-D300-7AD3602F3DCD}"/>
              </a:ext>
            </a:extLst>
          </p:cNvPr>
          <p:cNvSpPr>
            <a:spLocks noGrp="1"/>
          </p:cNvSpPr>
          <p:nvPr>
            <p:ph type="subTitle" idx="1"/>
          </p:nvPr>
        </p:nvSpPr>
        <p:spPr>
          <a:xfrm>
            <a:off x="1524000" y="1861729"/>
            <a:ext cx="9144000" cy="3201884"/>
          </a:xfrm>
        </p:spPr>
        <p:txBody>
          <a:bodyPr/>
          <a:lstStyle/>
          <a:p>
            <a:r>
              <a:rPr lang="es-AR" sz="3200" u="sng" dirty="0">
                <a:solidFill>
                  <a:schemeClr val="bg1"/>
                </a:solidFill>
                <a:latin typeface="Times New Roman" panose="02020603050405020304" pitchFamily="18" charset="0"/>
                <a:cs typeface="Times New Roman" panose="02020603050405020304" pitchFamily="18" charset="0"/>
              </a:rPr>
              <a:t>Grupo 1</a:t>
            </a:r>
          </a:p>
          <a:p>
            <a:r>
              <a:rPr lang="es-AR" dirty="0">
                <a:solidFill>
                  <a:schemeClr val="bg1"/>
                </a:solidFill>
                <a:latin typeface="Times New Roman" panose="02020603050405020304" pitchFamily="18" charset="0"/>
                <a:cs typeface="Times New Roman" panose="02020603050405020304" pitchFamily="18" charset="0"/>
              </a:rPr>
              <a:t>Ascencio Felipe Santino – </a:t>
            </a:r>
            <a:r>
              <a:rPr lang="es-AR" b="0" i="0" dirty="0">
                <a:solidFill>
                  <a:srgbClr val="FFFFFF"/>
                </a:solidFill>
                <a:effectLst/>
                <a:latin typeface="-apple-system"/>
              </a:rPr>
              <a:t>110675</a:t>
            </a:r>
          </a:p>
          <a:p>
            <a:r>
              <a:rPr lang="es-AR" b="0" i="0" dirty="0">
                <a:solidFill>
                  <a:srgbClr val="FFFFFF"/>
                </a:solidFill>
                <a:effectLst/>
                <a:latin typeface="-apple-system"/>
              </a:rPr>
              <a:t>Burgos Moreno Daniel – 110486</a:t>
            </a:r>
          </a:p>
          <a:p>
            <a:r>
              <a:rPr lang="es-AR" b="0" i="0" dirty="0">
                <a:solidFill>
                  <a:srgbClr val="FFFFFF"/>
                </a:solidFill>
                <a:effectLst/>
                <a:latin typeface="-apple-system"/>
              </a:rPr>
              <a:t>García </a:t>
            </a:r>
            <a:r>
              <a:rPr lang="es-AR" b="0" i="0" dirty="0" err="1">
                <a:solidFill>
                  <a:srgbClr val="FFFFFF"/>
                </a:solidFill>
                <a:effectLst/>
                <a:latin typeface="-apple-system"/>
              </a:rPr>
              <a:t>Pizales</a:t>
            </a:r>
            <a:r>
              <a:rPr lang="es-AR" b="0" i="0" dirty="0">
                <a:solidFill>
                  <a:srgbClr val="FFFFFF"/>
                </a:solidFill>
                <a:effectLst/>
                <a:latin typeface="-apple-system"/>
              </a:rPr>
              <a:t> Ignacio</a:t>
            </a:r>
            <a:r>
              <a:rPr lang="es-AR" dirty="0">
                <a:solidFill>
                  <a:srgbClr val="FFFFFF"/>
                </a:solidFill>
                <a:latin typeface="-apple-system"/>
              </a:rPr>
              <a:t> – </a:t>
            </a:r>
            <a:r>
              <a:rPr lang="es-AR" b="0" i="0" dirty="0">
                <a:solidFill>
                  <a:srgbClr val="FFFFFF"/>
                </a:solidFill>
                <a:effectLst/>
                <a:latin typeface="-apple-system"/>
              </a:rPr>
              <a:t>105043</a:t>
            </a:r>
            <a:endParaRPr lang="es-AR" dirty="0">
              <a:solidFill>
                <a:srgbClr val="FFFFFF"/>
              </a:solidFill>
              <a:latin typeface="-apple-system"/>
            </a:endParaRPr>
          </a:p>
          <a:p>
            <a:r>
              <a:rPr lang="es-AR" b="0" i="0" dirty="0">
                <a:solidFill>
                  <a:srgbClr val="FFFFFF"/>
                </a:solidFill>
                <a:effectLst/>
                <a:latin typeface="-apple-system"/>
              </a:rPr>
              <a:t>Levi Dolores – 105993</a:t>
            </a:r>
          </a:p>
          <a:p>
            <a:r>
              <a:rPr lang="es-AR" b="0" i="0" dirty="0">
                <a:solidFill>
                  <a:srgbClr val="FFFFFF"/>
                </a:solidFill>
                <a:effectLst/>
                <a:latin typeface="-apple-system"/>
              </a:rPr>
              <a:t>Orive María Sol</a:t>
            </a:r>
            <a:r>
              <a:rPr lang="es-AR" dirty="0">
                <a:solidFill>
                  <a:srgbClr val="FFFFFF"/>
                </a:solidFill>
                <a:latin typeface="-apple-system"/>
              </a:rPr>
              <a:t> - </a:t>
            </a:r>
            <a:r>
              <a:rPr lang="es-AR" b="0" i="0" dirty="0">
                <a:solidFill>
                  <a:srgbClr val="FFFFFF"/>
                </a:solidFill>
                <a:effectLst/>
                <a:latin typeface="-apple-system"/>
              </a:rPr>
              <a:t>91351</a:t>
            </a:r>
            <a:endParaRPr lang="es-A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3029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4000" r="-44000"/>
          </a:stretch>
        </a:blipFill>
        <a:effectLst/>
      </p:bgPr>
    </p:bg>
    <p:spTree>
      <p:nvGrpSpPr>
        <p:cNvPr id="1" name="">
          <a:extLst>
            <a:ext uri="{FF2B5EF4-FFF2-40B4-BE49-F238E27FC236}">
              <a16:creationId xmlns:a16="http://schemas.microsoft.com/office/drawing/2014/main" id="{C5E270C1-B72E-FFC7-D785-15DE24DB26C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4B74870-A3A3-D475-5F16-C30FADE2E559}"/>
              </a:ext>
            </a:extLst>
          </p:cNvPr>
          <p:cNvSpPr>
            <a:spLocks noGrp="1"/>
          </p:cNvSpPr>
          <p:nvPr>
            <p:ph type="ctrTitle"/>
          </p:nvPr>
        </p:nvSpPr>
        <p:spPr>
          <a:xfrm>
            <a:off x="688258" y="314632"/>
            <a:ext cx="10815484" cy="815924"/>
          </a:xfrm>
        </p:spPr>
        <p:txBody>
          <a:bodyPr>
            <a:normAutofit fontScale="90000"/>
          </a:bodyPr>
          <a:lstStyle/>
          <a:p>
            <a:r>
              <a:rPr lang="es-AR" dirty="0">
                <a:solidFill>
                  <a:schemeClr val="bg1"/>
                </a:solidFill>
                <a:latin typeface="Times New Roman" panose="02020603050405020304" pitchFamily="18" charset="0"/>
                <a:cs typeface="Times New Roman" panose="02020603050405020304" pitchFamily="18" charset="0"/>
              </a:rPr>
              <a:t>Ejemplos de Ejecución</a:t>
            </a:r>
          </a:p>
        </p:txBody>
      </p:sp>
      <p:sp>
        <p:nvSpPr>
          <p:cNvPr id="3" name="Subtítulo 2">
            <a:extLst>
              <a:ext uri="{FF2B5EF4-FFF2-40B4-BE49-F238E27FC236}">
                <a16:creationId xmlns:a16="http://schemas.microsoft.com/office/drawing/2014/main" id="{399F9B35-6A9D-B96B-1098-575413594F88}"/>
              </a:ext>
            </a:extLst>
          </p:cNvPr>
          <p:cNvSpPr>
            <a:spLocks noGrp="1"/>
          </p:cNvSpPr>
          <p:nvPr>
            <p:ph type="subTitle" idx="1"/>
          </p:nvPr>
        </p:nvSpPr>
        <p:spPr>
          <a:xfrm>
            <a:off x="1524000" y="1861729"/>
            <a:ext cx="9144000" cy="3201884"/>
          </a:xfrm>
        </p:spPr>
        <p:txBody>
          <a:bodyPr/>
          <a:lstStyle/>
          <a:p>
            <a:r>
              <a:rPr lang="es-AR" sz="3200" b="1" u="sng" dirty="0">
                <a:solidFill>
                  <a:schemeClr val="bg1"/>
                </a:solidFill>
                <a:latin typeface="Times New Roman" panose="02020603050405020304" pitchFamily="18" charset="0"/>
                <a:cs typeface="Times New Roman" panose="02020603050405020304" pitchFamily="18" charset="0"/>
              </a:rPr>
              <a:t>Sol</a:t>
            </a:r>
          </a:p>
          <a:p>
            <a:endParaRPr lang="es-AR" dirty="0">
              <a:solidFill>
                <a:schemeClr val="bg1"/>
              </a:solidFill>
              <a:latin typeface="Times New Roman" panose="02020603050405020304" pitchFamily="18" charset="0"/>
              <a:cs typeface="Times New Roman" panose="02020603050405020304" pitchFamily="18" charset="0"/>
            </a:endParaRPr>
          </a:p>
          <a:p>
            <a:r>
              <a:rPr lang="es-AR" dirty="0">
                <a:solidFill>
                  <a:schemeClr val="bg1"/>
                </a:solidFill>
                <a:latin typeface="Times New Roman" panose="02020603050405020304" pitchFamily="18" charset="0"/>
                <a:cs typeface="Times New Roman" panose="02020603050405020304" pitchFamily="18" charset="0"/>
              </a:rPr>
              <a:t>(Basado en el informe)</a:t>
            </a:r>
          </a:p>
          <a:p>
            <a:r>
              <a:rPr lang="es-AR" dirty="0">
                <a:solidFill>
                  <a:schemeClr val="bg1"/>
                </a:solidFill>
                <a:latin typeface="Times New Roman" panose="02020603050405020304" pitchFamily="18" charset="0"/>
                <a:cs typeface="Times New Roman" panose="02020603050405020304" pitchFamily="18" charset="0"/>
              </a:rPr>
              <a:t>Veamos algunos casos de funcionamiento del TP.</a:t>
            </a:r>
          </a:p>
          <a:p>
            <a:r>
              <a:rPr lang="es-AR" dirty="0">
                <a:solidFill>
                  <a:schemeClr val="bg1"/>
                </a:solidFill>
                <a:latin typeface="Times New Roman" panose="02020603050405020304" pitchFamily="18" charset="0"/>
                <a:cs typeface="Times New Roman" panose="02020603050405020304" pitchFamily="18" charset="0"/>
              </a:rPr>
              <a:t>¿Cómo se comporta este en entornos con muchos clientes?</a:t>
            </a:r>
          </a:p>
          <a:p>
            <a:endParaRPr lang="es-A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94117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4000" r="-44000"/>
          </a:stretch>
        </a:blipFill>
        <a:effectLst/>
      </p:bgPr>
    </p:bg>
    <p:spTree>
      <p:nvGrpSpPr>
        <p:cNvPr id="1" name="">
          <a:extLst>
            <a:ext uri="{FF2B5EF4-FFF2-40B4-BE49-F238E27FC236}">
              <a16:creationId xmlns:a16="http://schemas.microsoft.com/office/drawing/2014/main" id="{E89C80C6-E46C-DD03-FFF2-1F82A55F0AF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955E4A8-6D56-B7D3-146F-02081D39B190}"/>
              </a:ext>
            </a:extLst>
          </p:cNvPr>
          <p:cNvSpPr>
            <a:spLocks noGrp="1"/>
          </p:cNvSpPr>
          <p:nvPr>
            <p:ph type="ctrTitle"/>
          </p:nvPr>
        </p:nvSpPr>
        <p:spPr>
          <a:xfrm>
            <a:off x="688258" y="314632"/>
            <a:ext cx="10815484" cy="815924"/>
          </a:xfrm>
        </p:spPr>
        <p:txBody>
          <a:bodyPr>
            <a:normAutofit fontScale="90000"/>
          </a:bodyPr>
          <a:lstStyle/>
          <a:p>
            <a:r>
              <a:rPr lang="es-AR" dirty="0">
                <a:solidFill>
                  <a:schemeClr val="bg1"/>
                </a:solidFill>
                <a:latin typeface="Times New Roman" panose="02020603050405020304" pitchFamily="18" charset="0"/>
                <a:cs typeface="Times New Roman" panose="02020603050405020304" pitchFamily="18" charset="0"/>
              </a:rPr>
              <a:t>Análisis  de Rendimiento</a:t>
            </a:r>
          </a:p>
        </p:txBody>
      </p:sp>
      <p:sp>
        <p:nvSpPr>
          <p:cNvPr id="3" name="Subtítulo 2">
            <a:extLst>
              <a:ext uri="{FF2B5EF4-FFF2-40B4-BE49-F238E27FC236}">
                <a16:creationId xmlns:a16="http://schemas.microsoft.com/office/drawing/2014/main" id="{31BA4C43-C40F-2442-837C-52E2B58FB559}"/>
              </a:ext>
            </a:extLst>
          </p:cNvPr>
          <p:cNvSpPr>
            <a:spLocks noGrp="1"/>
          </p:cNvSpPr>
          <p:nvPr>
            <p:ph type="subTitle" idx="1"/>
          </p:nvPr>
        </p:nvSpPr>
        <p:spPr>
          <a:xfrm>
            <a:off x="1524000" y="1861729"/>
            <a:ext cx="9144000" cy="3201884"/>
          </a:xfrm>
        </p:spPr>
        <p:txBody>
          <a:bodyPr/>
          <a:lstStyle/>
          <a:p>
            <a:r>
              <a:rPr lang="es-AR" sz="3200" b="1" u="sng" dirty="0">
                <a:solidFill>
                  <a:schemeClr val="bg1"/>
                </a:solidFill>
                <a:latin typeface="Times New Roman" panose="02020603050405020304" pitchFamily="18" charset="0"/>
                <a:cs typeface="Times New Roman" panose="02020603050405020304" pitchFamily="18" charset="0"/>
              </a:rPr>
              <a:t>Felipe</a:t>
            </a:r>
          </a:p>
          <a:p>
            <a:endParaRPr lang="es-AR" dirty="0">
              <a:solidFill>
                <a:schemeClr val="bg1"/>
              </a:solidFill>
              <a:latin typeface="Times New Roman" panose="02020603050405020304" pitchFamily="18" charset="0"/>
              <a:cs typeface="Times New Roman" panose="02020603050405020304" pitchFamily="18" charset="0"/>
            </a:endParaRPr>
          </a:p>
          <a:p>
            <a:r>
              <a:rPr lang="es-AR" dirty="0">
                <a:solidFill>
                  <a:schemeClr val="bg1"/>
                </a:solidFill>
                <a:latin typeface="Times New Roman" panose="02020603050405020304" pitchFamily="18" charset="0"/>
                <a:cs typeface="Times New Roman" panose="02020603050405020304" pitchFamily="18" charset="0"/>
              </a:rPr>
              <a:t>(Basado en el informe)</a:t>
            </a:r>
          </a:p>
          <a:p>
            <a:r>
              <a:rPr lang="es-AR" dirty="0">
                <a:solidFill>
                  <a:schemeClr val="bg1"/>
                </a:solidFill>
                <a:latin typeface="Times New Roman" panose="02020603050405020304" pitchFamily="18" charset="0"/>
                <a:cs typeface="Times New Roman" panose="02020603050405020304" pitchFamily="18" charset="0"/>
              </a:rPr>
              <a:t>¿Cómo se comporta, en cuanto a performance, las operaciones, con distintos protocolos?</a:t>
            </a:r>
          </a:p>
          <a:p>
            <a:r>
              <a:rPr lang="es-AR" dirty="0">
                <a:solidFill>
                  <a:schemeClr val="bg1"/>
                </a:solidFill>
                <a:latin typeface="Times New Roman" panose="02020603050405020304" pitchFamily="18" charset="0"/>
                <a:cs typeface="Times New Roman" panose="02020603050405020304" pitchFamily="18" charset="0"/>
              </a:rPr>
              <a:t>¿Qué pasa si comparamos con distintos tamaños de archivos?</a:t>
            </a:r>
          </a:p>
        </p:txBody>
      </p:sp>
    </p:spTree>
    <p:extLst>
      <p:ext uri="{BB962C8B-B14F-4D97-AF65-F5344CB8AC3E}">
        <p14:creationId xmlns:p14="http://schemas.microsoft.com/office/powerpoint/2010/main" val="32038762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4000" r="-44000"/>
          </a:stretch>
        </a:blipFill>
        <a:effectLst/>
      </p:bgPr>
    </p:bg>
    <p:spTree>
      <p:nvGrpSpPr>
        <p:cNvPr id="1" name="">
          <a:extLst>
            <a:ext uri="{FF2B5EF4-FFF2-40B4-BE49-F238E27FC236}">
              <a16:creationId xmlns:a16="http://schemas.microsoft.com/office/drawing/2014/main" id="{2EA4B4A0-802F-76F3-D57F-06726DDF7C9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674E555-DC8B-0499-ED4B-EBCB90D44C9F}"/>
              </a:ext>
            </a:extLst>
          </p:cNvPr>
          <p:cNvSpPr>
            <a:spLocks noGrp="1"/>
          </p:cNvSpPr>
          <p:nvPr>
            <p:ph type="ctrTitle"/>
          </p:nvPr>
        </p:nvSpPr>
        <p:spPr>
          <a:xfrm>
            <a:off x="688258" y="314632"/>
            <a:ext cx="10815484" cy="815924"/>
          </a:xfrm>
        </p:spPr>
        <p:txBody>
          <a:bodyPr>
            <a:normAutofit fontScale="90000"/>
          </a:bodyPr>
          <a:lstStyle/>
          <a:p>
            <a:r>
              <a:rPr lang="es-AR" dirty="0">
                <a:solidFill>
                  <a:schemeClr val="bg1"/>
                </a:solidFill>
                <a:latin typeface="Times New Roman" panose="02020603050405020304" pitchFamily="18" charset="0"/>
                <a:cs typeface="Times New Roman" panose="02020603050405020304" pitchFamily="18" charset="0"/>
              </a:rPr>
              <a:t>Cuestionario</a:t>
            </a:r>
          </a:p>
        </p:txBody>
      </p:sp>
      <p:sp>
        <p:nvSpPr>
          <p:cNvPr id="3" name="Subtítulo 2">
            <a:extLst>
              <a:ext uri="{FF2B5EF4-FFF2-40B4-BE49-F238E27FC236}">
                <a16:creationId xmlns:a16="http://schemas.microsoft.com/office/drawing/2014/main" id="{718BC948-0340-78EC-EE2F-9A357491CE12}"/>
              </a:ext>
            </a:extLst>
          </p:cNvPr>
          <p:cNvSpPr>
            <a:spLocks noGrp="1"/>
          </p:cNvSpPr>
          <p:nvPr>
            <p:ph type="subTitle" idx="1"/>
          </p:nvPr>
        </p:nvSpPr>
        <p:spPr>
          <a:xfrm>
            <a:off x="1524000" y="1861729"/>
            <a:ext cx="9144000" cy="3201884"/>
          </a:xfrm>
        </p:spPr>
        <p:txBody>
          <a:bodyPr/>
          <a:lstStyle/>
          <a:p>
            <a:r>
              <a:rPr lang="es-AR" sz="3200" b="1" u="sng" dirty="0">
                <a:solidFill>
                  <a:schemeClr val="bg1"/>
                </a:solidFill>
                <a:latin typeface="Times New Roman" panose="02020603050405020304" pitchFamily="18" charset="0"/>
                <a:cs typeface="Times New Roman" panose="02020603050405020304" pitchFamily="18" charset="0"/>
              </a:rPr>
              <a:t>Sol</a:t>
            </a:r>
          </a:p>
          <a:p>
            <a:endParaRPr lang="es-AR" dirty="0">
              <a:solidFill>
                <a:schemeClr val="bg1"/>
              </a:solidFill>
              <a:latin typeface="Times New Roman" panose="02020603050405020304" pitchFamily="18" charset="0"/>
              <a:cs typeface="Times New Roman" panose="02020603050405020304" pitchFamily="18" charset="0"/>
            </a:endParaRPr>
          </a:p>
          <a:p>
            <a:r>
              <a:rPr lang="es-AR" dirty="0">
                <a:solidFill>
                  <a:schemeClr val="bg1"/>
                </a:solidFill>
                <a:latin typeface="Times New Roman" panose="02020603050405020304" pitchFamily="18" charset="0"/>
                <a:cs typeface="Times New Roman" panose="02020603050405020304" pitchFamily="18" charset="0"/>
              </a:rPr>
              <a:t>(Basado en el informe)</a:t>
            </a:r>
          </a:p>
          <a:p>
            <a:r>
              <a:rPr lang="es-AR" dirty="0">
                <a:solidFill>
                  <a:schemeClr val="bg1"/>
                </a:solidFill>
                <a:latin typeface="Times New Roman" panose="02020603050405020304" pitchFamily="18" charset="0"/>
                <a:cs typeface="Times New Roman" panose="02020603050405020304" pitchFamily="18" charset="0"/>
              </a:rPr>
              <a:t>Explicar, de forma simple, que incógnitas nos resuelve este apartado.</a:t>
            </a:r>
          </a:p>
        </p:txBody>
      </p:sp>
    </p:spTree>
    <p:extLst>
      <p:ext uri="{BB962C8B-B14F-4D97-AF65-F5344CB8AC3E}">
        <p14:creationId xmlns:p14="http://schemas.microsoft.com/office/powerpoint/2010/main" val="2938759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4000" r="-44000"/>
          </a:stretch>
        </a:blipFill>
        <a:effectLst/>
      </p:bgPr>
    </p:bg>
    <p:spTree>
      <p:nvGrpSpPr>
        <p:cNvPr id="1" name="">
          <a:extLst>
            <a:ext uri="{FF2B5EF4-FFF2-40B4-BE49-F238E27FC236}">
              <a16:creationId xmlns:a16="http://schemas.microsoft.com/office/drawing/2014/main" id="{FE7AADFF-175A-F320-DF02-6A35945ECEF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13AB7C3-B147-4788-D515-06C1853B55E0}"/>
              </a:ext>
            </a:extLst>
          </p:cNvPr>
          <p:cNvSpPr>
            <a:spLocks noGrp="1"/>
          </p:cNvSpPr>
          <p:nvPr>
            <p:ph type="ctrTitle"/>
          </p:nvPr>
        </p:nvSpPr>
        <p:spPr>
          <a:xfrm>
            <a:off x="688258" y="314632"/>
            <a:ext cx="10815484" cy="815924"/>
          </a:xfrm>
        </p:spPr>
        <p:txBody>
          <a:bodyPr>
            <a:normAutofit fontScale="90000"/>
          </a:bodyPr>
          <a:lstStyle/>
          <a:p>
            <a:r>
              <a:rPr lang="es-AR" dirty="0">
                <a:solidFill>
                  <a:schemeClr val="bg1"/>
                </a:solidFill>
                <a:latin typeface="Times New Roman" panose="02020603050405020304" pitchFamily="18" charset="0"/>
                <a:cs typeface="Times New Roman" panose="02020603050405020304" pitchFamily="18" charset="0"/>
              </a:rPr>
              <a:t>Anexo: Fragmentación IPv4</a:t>
            </a:r>
          </a:p>
        </p:txBody>
      </p:sp>
      <p:sp>
        <p:nvSpPr>
          <p:cNvPr id="3" name="Subtítulo 2">
            <a:extLst>
              <a:ext uri="{FF2B5EF4-FFF2-40B4-BE49-F238E27FC236}">
                <a16:creationId xmlns:a16="http://schemas.microsoft.com/office/drawing/2014/main" id="{DA350CFE-B65C-69A1-78DE-4BDC7065CC59}"/>
              </a:ext>
            </a:extLst>
          </p:cNvPr>
          <p:cNvSpPr>
            <a:spLocks noGrp="1"/>
          </p:cNvSpPr>
          <p:nvPr>
            <p:ph type="subTitle" idx="1"/>
          </p:nvPr>
        </p:nvSpPr>
        <p:spPr>
          <a:xfrm>
            <a:off x="1524000" y="1861729"/>
            <a:ext cx="9144000" cy="4037626"/>
          </a:xfrm>
        </p:spPr>
        <p:txBody>
          <a:bodyPr/>
          <a:lstStyle/>
          <a:p>
            <a:r>
              <a:rPr lang="es-AR" sz="3200" b="1" u="sng" dirty="0">
                <a:solidFill>
                  <a:schemeClr val="bg1"/>
                </a:solidFill>
                <a:latin typeface="Times New Roman" panose="02020603050405020304" pitchFamily="18" charset="0"/>
                <a:cs typeface="Times New Roman" panose="02020603050405020304" pitchFamily="18" charset="0"/>
              </a:rPr>
              <a:t>Felipe</a:t>
            </a:r>
          </a:p>
          <a:p>
            <a:endParaRPr lang="es-AR" dirty="0">
              <a:solidFill>
                <a:schemeClr val="bg1"/>
              </a:solidFill>
              <a:latin typeface="Times New Roman" panose="02020603050405020304" pitchFamily="18" charset="0"/>
              <a:cs typeface="Times New Roman" panose="02020603050405020304" pitchFamily="18" charset="0"/>
            </a:endParaRPr>
          </a:p>
          <a:p>
            <a:r>
              <a:rPr lang="es-AR" dirty="0">
                <a:solidFill>
                  <a:schemeClr val="bg1"/>
                </a:solidFill>
                <a:latin typeface="Times New Roman" panose="02020603050405020304" pitchFamily="18" charset="0"/>
                <a:cs typeface="Times New Roman" panose="02020603050405020304" pitchFamily="18" charset="0"/>
              </a:rPr>
              <a:t>(Basado en el informe)</a:t>
            </a:r>
          </a:p>
          <a:p>
            <a:r>
              <a:rPr lang="es-AR" dirty="0">
                <a:solidFill>
                  <a:schemeClr val="bg1"/>
                </a:solidFill>
                <a:latin typeface="Times New Roman" panose="02020603050405020304" pitchFamily="18" charset="0"/>
                <a:cs typeface="Times New Roman" panose="02020603050405020304" pitchFamily="18" charset="0"/>
              </a:rPr>
              <a:t>¿Qué modificaciones sufrió el enunciado del trabajo práctico?</a:t>
            </a:r>
          </a:p>
          <a:p>
            <a:r>
              <a:rPr lang="es-AR" dirty="0">
                <a:solidFill>
                  <a:schemeClr val="bg1"/>
                </a:solidFill>
                <a:latin typeface="Times New Roman" panose="02020603050405020304" pitchFamily="18" charset="0"/>
                <a:cs typeface="Times New Roman" panose="02020603050405020304" pitchFamily="18" charset="0"/>
              </a:rPr>
              <a:t>¿Cómo se pudo obtener la topología solicitada?</a:t>
            </a:r>
          </a:p>
          <a:p>
            <a:r>
              <a:rPr lang="es-AR" dirty="0">
                <a:solidFill>
                  <a:schemeClr val="bg1"/>
                </a:solidFill>
                <a:latin typeface="Times New Roman" panose="02020603050405020304" pitchFamily="18" charset="0"/>
                <a:cs typeface="Times New Roman" panose="02020603050405020304" pitchFamily="18" charset="0"/>
              </a:rPr>
              <a:t>¿Cuál fue el tránsito que se captó con dicha topología?</a:t>
            </a:r>
          </a:p>
          <a:p>
            <a:r>
              <a:rPr lang="es-AR" dirty="0">
                <a:solidFill>
                  <a:schemeClr val="bg1"/>
                </a:solidFill>
                <a:latin typeface="Times New Roman" panose="02020603050405020304" pitchFamily="18" charset="0"/>
                <a:cs typeface="Times New Roman" panose="02020603050405020304" pitchFamily="18" charset="0"/>
              </a:rPr>
              <a:t>¿Qué se puede inferir de los resultados obtenidos?</a:t>
            </a:r>
          </a:p>
          <a:p>
            <a:r>
              <a:rPr lang="es-AR" dirty="0">
                <a:solidFill>
                  <a:schemeClr val="bg1"/>
                </a:solidFill>
                <a:latin typeface="Times New Roman" panose="02020603050405020304" pitchFamily="18" charset="0"/>
                <a:cs typeface="Times New Roman" panose="02020603050405020304" pitchFamily="18" charset="0"/>
              </a:rPr>
              <a:t>No dejemos a ‘UDP’ de lado, incluyámoslo un poquito.</a:t>
            </a:r>
          </a:p>
        </p:txBody>
      </p:sp>
    </p:spTree>
    <p:extLst>
      <p:ext uri="{BB962C8B-B14F-4D97-AF65-F5344CB8AC3E}">
        <p14:creationId xmlns:p14="http://schemas.microsoft.com/office/powerpoint/2010/main" val="2258497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4000" r="-44000"/>
          </a:stretch>
        </a:blipFill>
        <a:effectLst/>
      </p:bgPr>
    </p:bg>
    <p:spTree>
      <p:nvGrpSpPr>
        <p:cNvPr id="1" name="">
          <a:extLst>
            <a:ext uri="{FF2B5EF4-FFF2-40B4-BE49-F238E27FC236}">
              <a16:creationId xmlns:a16="http://schemas.microsoft.com/office/drawing/2014/main" id="{EF1630E8-81C8-BA15-957E-4AAC8E3E7E2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482C0CE-CF0D-90DA-C0CF-12331607A348}"/>
              </a:ext>
            </a:extLst>
          </p:cNvPr>
          <p:cNvSpPr>
            <a:spLocks noGrp="1"/>
          </p:cNvSpPr>
          <p:nvPr>
            <p:ph type="ctrTitle"/>
          </p:nvPr>
        </p:nvSpPr>
        <p:spPr>
          <a:xfrm>
            <a:off x="688258" y="314632"/>
            <a:ext cx="10815484" cy="815924"/>
          </a:xfrm>
        </p:spPr>
        <p:txBody>
          <a:bodyPr>
            <a:normAutofit fontScale="90000"/>
          </a:bodyPr>
          <a:lstStyle/>
          <a:p>
            <a:r>
              <a:rPr lang="es-AR" dirty="0">
                <a:solidFill>
                  <a:schemeClr val="bg1"/>
                </a:solidFill>
                <a:latin typeface="Times New Roman" panose="02020603050405020304" pitchFamily="18" charset="0"/>
                <a:cs typeface="Times New Roman" panose="02020603050405020304" pitchFamily="18" charset="0"/>
              </a:rPr>
              <a:t>¿Qué fue lo mas difícil?</a:t>
            </a:r>
          </a:p>
        </p:txBody>
      </p:sp>
      <p:sp>
        <p:nvSpPr>
          <p:cNvPr id="3" name="Subtítulo 2">
            <a:extLst>
              <a:ext uri="{FF2B5EF4-FFF2-40B4-BE49-F238E27FC236}">
                <a16:creationId xmlns:a16="http://schemas.microsoft.com/office/drawing/2014/main" id="{352D2065-CBBB-B81C-E2D0-BB284471788B}"/>
              </a:ext>
            </a:extLst>
          </p:cNvPr>
          <p:cNvSpPr>
            <a:spLocks noGrp="1"/>
          </p:cNvSpPr>
          <p:nvPr>
            <p:ph type="subTitle" idx="1"/>
          </p:nvPr>
        </p:nvSpPr>
        <p:spPr>
          <a:xfrm>
            <a:off x="1524000" y="1861729"/>
            <a:ext cx="9144000" cy="3201884"/>
          </a:xfrm>
        </p:spPr>
        <p:txBody>
          <a:bodyPr/>
          <a:lstStyle/>
          <a:p>
            <a:r>
              <a:rPr lang="es-AR" sz="3200" b="1" u="sng" dirty="0">
                <a:solidFill>
                  <a:schemeClr val="bg1"/>
                </a:solidFill>
                <a:latin typeface="Times New Roman" panose="02020603050405020304" pitchFamily="18" charset="0"/>
                <a:cs typeface="Times New Roman" panose="02020603050405020304" pitchFamily="18" charset="0"/>
              </a:rPr>
              <a:t>Todos</a:t>
            </a:r>
          </a:p>
          <a:p>
            <a:endParaRPr lang="es-AR" dirty="0">
              <a:solidFill>
                <a:schemeClr val="bg1"/>
              </a:solidFill>
              <a:latin typeface="Times New Roman" panose="02020603050405020304" pitchFamily="18" charset="0"/>
              <a:cs typeface="Times New Roman" panose="02020603050405020304" pitchFamily="18" charset="0"/>
            </a:endParaRPr>
          </a:p>
          <a:p>
            <a:r>
              <a:rPr lang="es-AR" dirty="0">
                <a:solidFill>
                  <a:schemeClr val="bg1"/>
                </a:solidFill>
                <a:latin typeface="Times New Roman" panose="02020603050405020304" pitchFamily="18" charset="0"/>
                <a:cs typeface="Times New Roman" panose="02020603050405020304" pitchFamily="18" charset="0"/>
              </a:rPr>
              <a:t>(Basado en el informe)</a:t>
            </a:r>
          </a:p>
          <a:p>
            <a:r>
              <a:rPr lang="es-AR" dirty="0">
                <a:solidFill>
                  <a:schemeClr val="bg1"/>
                </a:solidFill>
                <a:latin typeface="Times New Roman" panose="02020603050405020304" pitchFamily="18" charset="0"/>
                <a:cs typeface="Times New Roman" panose="02020603050405020304" pitchFamily="18" charset="0"/>
              </a:rPr>
              <a:t>¿Qué fue lo que mas te costó del trabajo práctico?</a:t>
            </a:r>
          </a:p>
          <a:p>
            <a:r>
              <a:rPr lang="es-AR" dirty="0">
                <a:solidFill>
                  <a:schemeClr val="bg1"/>
                </a:solidFill>
                <a:latin typeface="Times New Roman" panose="02020603050405020304" pitchFamily="18" charset="0"/>
                <a:cs typeface="Times New Roman" panose="02020603050405020304" pitchFamily="18" charset="0"/>
              </a:rPr>
              <a:t>¿Cómo pudiste solucionarlo?</a:t>
            </a:r>
          </a:p>
        </p:txBody>
      </p:sp>
    </p:spTree>
    <p:extLst>
      <p:ext uri="{BB962C8B-B14F-4D97-AF65-F5344CB8AC3E}">
        <p14:creationId xmlns:p14="http://schemas.microsoft.com/office/powerpoint/2010/main" val="2738096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4000" r="-44000"/>
          </a:stretch>
        </a:blipFill>
        <a:effectLst/>
      </p:bgPr>
    </p:bg>
    <p:spTree>
      <p:nvGrpSpPr>
        <p:cNvPr id="1" name="">
          <a:extLst>
            <a:ext uri="{FF2B5EF4-FFF2-40B4-BE49-F238E27FC236}">
              <a16:creationId xmlns:a16="http://schemas.microsoft.com/office/drawing/2014/main" id="{002CAB00-B54F-8D3F-1060-BCE3C97DCBF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06EB812-8E03-FCD8-1981-A2F9250E2F41}"/>
              </a:ext>
            </a:extLst>
          </p:cNvPr>
          <p:cNvSpPr>
            <a:spLocks noGrp="1"/>
          </p:cNvSpPr>
          <p:nvPr>
            <p:ph type="ctrTitle"/>
          </p:nvPr>
        </p:nvSpPr>
        <p:spPr>
          <a:xfrm>
            <a:off x="688258" y="314632"/>
            <a:ext cx="10815484" cy="815924"/>
          </a:xfrm>
        </p:spPr>
        <p:txBody>
          <a:bodyPr>
            <a:normAutofit fontScale="90000"/>
          </a:bodyPr>
          <a:lstStyle/>
          <a:p>
            <a:r>
              <a:rPr lang="es-AR" dirty="0">
                <a:solidFill>
                  <a:schemeClr val="bg1"/>
                </a:solidFill>
                <a:latin typeface="Times New Roman" panose="02020603050405020304" pitchFamily="18" charset="0"/>
                <a:cs typeface="Times New Roman" panose="02020603050405020304" pitchFamily="18" charset="0"/>
              </a:rPr>
              <a:t>Conclusión</a:t>
            </a:r>
          </a:p>
        </p:txBody>
      </p:sp>
      <p:sp>
        <p:nvSpPr>
          <p:cNvPr id="3" name="Subtítulo 2">
            <a:extLst>
              <a:ext uri="{FF2B5EF4-FFF2-40B4-BE49-F238E27FC236}">
                <a16:creationId xmlns:a16="http://schemas.microsoft.com/office/drawing/2014/main" id="{E4CF674A-9853-54E8-C067-22DB45C3A795}"/>
              </a:ext>
            </a:extLst>
          </p:cNvPr>
          <p:cNvSpPr>
            <a:spLocks noGrp="1"/>
          </p:cNvSpPr>
          <p:nvPr>
            <p:ph type="subTitle" idx="1"/>
          </p:nvPr>
        </p:nvSpPr>
        <p:spPr>
          <a:xfrm>
            <a:off x="1524000" y="1861729"/>
            <a:ext cx="9144000" cy="3201884"/>
          </a:xfrm>
        </p:spPr>
        <p:txBody>
          <a:bodyPr/>
          <a:lstStyle/>
          <a:p>
            <a:r>
              <a:rPr lang="es-AR" sz="3200" b="1" u="sng" dirty="0">
                <a:solidFill>
                  <a:schemeClr val="bg1"/>
                </a:solidFill>
                <a:latin typeface="Times New Roman" panose="02020603050405020304" pitchFamily="18" charset="0"/>
                <a:cs typeface="Times New Roman" panose="02020603050405020304" pitchFamily="18" charset="0"/>
              </a:rPr>
              <a:t>Todos</a:t>
            </a:r>
          </a:p>
          <a:p>
            <a:endParaRPr lang="es-AR" dirty="0">
              <a:solidFill>
                <a:schemeClr val="bg1"/>
              </a:solidFill>
              <a:latin typeface="Times New Roman" panose="02020603050405020304" pitchFamily="18" charset="0"/>
              <a:cs typeface="Times New Roman" panose="02020603050405020304" pitchFamily="18" charset="0"/>
            </a:endParaRPr>
          </a:p>
          <a:p>
            <a:r>
              <a:rPr lang="es-AR" dirty="0">
                <a:solidFill>
                  <a:schemeClr val="bg1"/>
                </a:solidFill>
                <a:latin typeface="Times New Roman" panose="02020603050405020304" pitchFamily="18" charset="0"/>
                <a:cs typeface="Times New Roman" panose="02020603050405020304" pitchFamily="18" charset="0"/>
              </a:rPr>
              <a:t>¿Se llegó a los objetivos planteados?</a:t>
            </a:r>
          </a:p>
          <a:p>
            <a:r>
              <a:rPr lang="es-AR" dirty="0">
                <a:solidFill>
                  <a:schemeClr val="bg1"/>
                </a:solidFill>
                <a:latin typeface="Times New Roman" panose="02020603050405020304" pitchFamily="18" charset="0"/>
                <a:cs typeface="Times New Roman" panose="02020603050405020304" pitchFamily="18" charset="0"/>
              </a:rPr>
              <a:t>¿Alguien desea aportar algo más?</a:t>
            </a:r>
          </a:p>
        </p:txBody>
      </p:sp>
    </p:spTree>
    <p:extLst>
      <p:ext uri="{BB962C8B-B14F-4D97-AF65-F5344CB8AC3E}">
        <p14:creationId xmlns:p14="http://schemas.microsoft.com/office/powerpoint/2010/main" val="34962891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4000" r="-44000"/>
          </a:stretch>
        </a:blipFill>
        <a:effectLst/>
      </p:bgPr>
    </p:bg>
    <p:spTree>
      <p:nvGrpSpPr>
        <p:cNvPr id="1" name="">
          <a:extLst>
            <a:ext uri="{FF2B5EF4-FFF2-40B4-BE49-F238E27FC236}">
              <a16:creationId xmlns:a16="http://schemas.microsoft.com/office/drawing/2014/main" id="{063FCDD5-2EB5-5AF7-4802-3C913334148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C593D0C-53E5-0790-E324-29409E13E7BB}"/>
              </a:ext>
            </a:extLst>
          </p:cNvPr>
          <p:cNvSpPr>
            <a:spLocks noGrp="1"/>
          </p:cNvSpPr>
          <p:nvPr>
            <p:ph type="ctrTitle"/>
          </p:nvPr>
        </p:nvSpPr>
        <p:spPr>
          <a:xfrm>
            <a:off x="688258" y="314632"/>
            <a:ext cx="10815484" cy="815924"/>
          </a:xfrm>
        </p:spPr>
        <p:txBody>
          <a:bodyPr>
            <a:normAutofit fontScale="90000"/>
          </a:bodyPr>
          <a:lstStyle/>
          <a:p>
            <a:r>
              <a:rPr lang="es-AR" dirty="0">
                <a:solidFill>
                  <a:schemeClr val="bg1"/>
                </a:solidFill>
                <a:latin typeface="Times New Roman" panose="02020603050405020304" pitchFamily="18" charset="0"/>
                <a:cs typeface="Times New Roman" panose="02020603050405020304" pitchFamily="18" charset="0"/>
              </a:rPr>
              <a:t>Final</a:t>
            </a:r>
          </a:p>
        </p:txBody>
      </p:sp>
      <p:sp>
        <p:nvSpPr>
          <p:cNvPr id="3" name="Subtítulo 2">
            <a:extLst>
              <a:ext uri="{FF2B5EF4-FFF2-40B4-BE49-F238E27FC236}">
                <a16:creationId xmlns:a16="http://schemas.microsoft.com/office/drawing/2014/main" id="{C6C0F340-E6CC-27E0-FFE2-560B06F87982}"/>
              </a:ext>
            </a:extLst>
          </p:cNvPr>
          <p:cNvSpPr>
            <a:spLocks noGrp="1"/>
          </p:cNvSpPr>
          <p:nvPr>
            <p:ph type="subTitle" idx="1"/>
          </p:nvPr>
        </p:nvSpPr>
        <p:spPr>
          <a:xfrm>
            <a:off x="1524000" y="1861729"/>
            <a:ext cx="9144000" cy="3201884"/>
          </a:xfrm>
        </p:spPr>
        <p:txBody>
          <a:bodyPr/>
          <a:lstStyle/>
          <a:p>
            <a:r>
              <a:rPr lang="es-AR" sz="3200" b="1" u="sng" dirty="0">
                <a:solidFill>
                  <a:schemeClr val="bg1"/>
                </a:solidFill>
                <a:latin typeface="Times New Roman" panose="02020603050405020304" pitchFamily="18" charset="0"/>
                <a:cs typeface="Times New Roman" panose="02020603050405020304" pitchFamily="18" charset="0"/>
              </a:rPr>
              <a:t>¡Muchísimas gracias por escuchar!</a:t>
            </a:r>
          </a:p>
          <a:p>
            <a:endParaRPr lang="es-AR" dirty="0">
              <a:solidFill>
                <a:schemeClr val="bg1"/>
              </a:solidFill>
              <a:latin typeface="Times New Roman" panose="02020603050405020304" pitchFamily="18" charset="0"/>
              <a:cs typeface="Times New Roman" panose="02020603050405020304" pitchFamily="18" charset="0"/>
            </a:endParaRPr>
          </a:p>
          <a:p>
            <a:r>
              <a:rPr lang="es-AR" dirty="0">
                <a:solidFill>
                  <a:schemeClr val="bg1"/>
                </a:solidFill>
                <a:latin typeface="Times New Roman" panose="02020603050405020304" pitchFamily="18" charset="0"/>
                <a:cs typeface="Times New Roman" panose="02020603050405020304" pitchFamily="18" charset="0"/>
              </a:rPr>
              <a:t>Ahora es tu turno, si te quedo cualquier consulta acerca de todo lo que estuvimos hablando, no dudes en hacerla ahora, el equipo estará encantado de darte la mejor respuesta posible.</a:t>
            </a:r>
          </a:p>
        </p:txBody>
      </p:sp>
    </p:spTree>
    <p:extLst>
      <p:ext uri="{BB962C8B-B14F-4D97-AF65-F5344CB8AC3E}">
        <p14:creationId xmlns:p14="http://schemas.microsoft.com/office/powerpoint/2010/main" val="2341383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4000" r="-44000"/>
          </a:stretch>
        </a:blipFill>
        <a:effectLst/>
      </p:bgPr>
    </p:bg>
    <p:spTree>
      <p:nvGrpSpPr>
        <p:cNvPr id="1" name="">
          <a:extLst>
            <a:ext uri="{FF2B5EF4-FFF2-40B4-BE49-F238E27FC236}">
              <a16:creationId xmlns:a16="http://schemas.microsoft.com/office/drawing/2014/main" id="{C381918E-C6B2-40E4-7424-3675556FF20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ACAB02F-A15F-5168-BFDD-925F7D2BA1FE}"/>
              </a:ext>
            </a:extLst>
          </p:cNvPr>
          <p:cNvSpPr>
            <a:spLocks noGrp="1"/>
          </p:cNvSpPr>
          <p:nvPr>
            <p:ph type="ctrTitle"/>
          </p:nvPr>
        </p:nvSpPr>
        <p:spPr>
          <a:xfrm>
            <a:off x="688258" y="314632"/>
            <a:ext cx="10815484" cy="815924"/>
          </a:xfrm>
        </p:spPr>
        <p:txBody>
          <a:bodyPr>
            <a:normAutofit fontScale="90000"/>
          </a:bodyPr>
          <a:lstStyle/>
          <a:p>
            <a:r>
              <a:rPr lang="es-AR" dirty="0">
                <a:solidFill>
                  <a:schemeClr val="bg1"/>
                </a:solidFill>
                <a:latin typeface="Times New Roman" panose="02020603050405020304" pitchFamily="18" charset="0"/>
                <a:cs typeface="Times New Roman" panose="02020603050405020304" pitchFamily="18" charset="0"/>
              </a:rPr>
              <a:t>Presentación inicial</a:t>
            </a:r>
          </a:p>
        </p:txBody>
      </p:sp>
      <p:sp>
        <p:nvSpPr>
          <p:cNvPr id="3" name="Subtítulo 2">
            <a:extLst>
              <a:ext uri="{FF2B5EF4-FFF2-40B4-BE49-F238E27FC236}">
                <a16:creationId xmlns:a16="http://schemas.microsoft.com/office/drawing/2014/main" id="{8C94D6C7-D3A3-4417-5C60-F432C9F1610C}"/>
              </a:ext>
            </a:extLst>
          </p:cNvPr>
          <p:cNvSpPr>
            <a:spLocks noGrp="1"/>
          </p:cNvSpPr>
          <p:nvPr>
            <p:ph type="subTitle" idx="1"/>
          </p:nvPr>
        </p:nvSpPr>
        <p:spPr>
          <a:xfrm>
            <a:off x="1524000" y="1861729"/>
            <a:ext cx="9144000" cy="3201884"/>
          </a:xfrm>
        </p:spPr>
        <p:txBody>
          <a:bodyPr/>
          <a:lstStyle/>
          <a:p>
            <a:r>
              <a:rPr lang="es-AR" sz="3200" b="1" u="sng" dirty="0">
                <a:solidFill>
                  <a:schemeClr val="bg1"/>
                </a:solidFill>
                <a:latin typeface="Times New Roman" panose="02020603050405020304" pitchFamily="18" charset="0"/>
                <a:cs typeface="Times New Roman" panose="02020603050405020304" pitchFamily="18" charset="0"/>
              </a:rPr>
              <a:t>Sol</a:t>
            </a:r>
          </a:p>
          <a:p>
            <a:endParaRPr lang="es-AR" dirty="0">
              <a:solidFill>
                <a:schemeClr val="bg1"/>
              </a:solidFill>
              <a:latin typeface="Times New Roman" panose="02020603050405020304" pitchFamily="18" charset="0"/>
              <a:cs typeface="Times New Roman" panose="02020603050405020304" pitchFamily="18" charset="0"/>
            </a:endParaRPr>
          </a:p>
          <a:p>
            <a:r>
              <a:rPr lang="es-AR" dirty="0">
                <a:solidFill>
                  <a:schemeClr val="bg1"/>
                </a:solidFill>
                <a:latin typeface="Times New Roman" panose="02020603050405020304" pitchFamily="18" charset="0"/>
                <a:cs typeface="Times New Roman" panose="02020603050405020304" pitchFamily="18" charset="0"/>
              </a:rPr>
              <a:t>¿Cómo fue la distribución de los grupos?</a:t>
            </a:r>
          </a:p>
          <a:p>
            <a:r>
              <a:rPr lang="es-AR" dirty="0">
                <a:solidFill>
                  <a:schemeClr val="bg1"/>
                </a:solidFill>
                <a:latin typeface="Times New Roman" panose="02020603050405020304" pitchFamily="18" charset="0"/>
                <a:cs typeface="Times New Roman" panose="02020603050405020304" pitchFamily="18" charset="0"/>
              </a:rPr>
              <a:t>¿Cómo fue la distribución de las tareas?</a:t>
            </a:r>
          </a:p>
          <a:p>
            <a:r>
              <a:rPr lang="es-AR" dirty="0">
                <a:solidFill>
                  <a:schemeClr val="bg1"/>
                </a:solidFill>
                <a:latin typeface="Times New Roman" panose="02020603050405020304" pitchFamily="18" charset="0"/>
                <a:cs typeface="Times New Roman" panose="02020603050405020304" pitchFamily="18" charset="0"/>
              </a:rPr>
              <a:t>¿Cómo fue la metodología de trabajo?</a:t>
            </a:r>
          </a:p>
        </p:txBody>
      </p:sp>
    </p:spTree>
    <p:extLst>
      <p:ext uri="{BB962C8B-B14F-4D97-AF65-F5344CB8AC3E}">
        <p14:creationId xmlns:p14="http://schemas.microsoft.com/office/powerpoint/2010/main" val="297427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4000" r="-44000"/>
          </a:stretch>
        </a:blipFill>
        <a:effectLst/>
      </p:bgPr>
    </p:bg>
    <p:spTree>
      <p:nvGrpSpPr>
        <p:cNvPr id="1" name="">
          <a:extLst>
            <a:ext uri="{FF2B5EF4-FFF2-40B4-BE49-F238E27FC236}">
              <a16:creationId xmlns:a16="http://schemas.microsoft.com/office/drawing/2014/main" id="{8228B550-F3B7-391F-F6E2-561E703DD5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EA542C00-8385-5CF4-4E76-64FD110B25CC}"/>
              </a:ext>
            </a:extLst>
          </p:cNvPr>
          <p:cNvSpPr>
            <a:spLocks noGrp="1"/>
          </p:cNvSpPr>
          <p:nvPr>
            <p:ph type="ctrTitle"/>
          </p:nvPr>
        </p:nvSpPr>
        <p:spPr>
          <a:xfrm>
            <a:off x="688258" y="314631"/>
            <a:ext cx="10815484" cy="1386349"/>
          </a:xfrm>
        </p:spPr>
        <p:txBody>
          <a:bodyPr>
            <a:normAutofit fontScale="90000"/>
          </a:bodyPr>
          <a:lstStyle/>
          <a:p>
            <a:r>
              <a:rPr lang="es-AR" dirty="0">
                <a:solidFill>
                  <a:schemeClr val="bg1"/>
                </a:solidFill>
                <a:latin typeface="Times New Roman" panose="02020603050405020304" pitchFamily="18" charset="0"/>
                <a:cs typeface="Times New Roman" panose="02020603050405020304" pitchFamily="18" charset="0"/>
              </a:rPr>
              <a:t>Explicación de responsabilidades individuales</a:t>
            </a:r>
          </a:p>
        </p:txBody>
      </p:sp>
      <p:sp>
        <p:nvSpPr>
          <p:cNvPr id="3" name="Subtítulo 2">
            <a:extLst>
              <a:ext uri="{FF2B5EF4-FFF2-40B4-BE49-F238E27FC236}">
                <a16:creationId xmlns:a16="http://schemas.microsoft.com/office/drawing/2014/main" id="{E6794BC0-E5F2-9A65-5C4D-60D541B57780}"/>
              </a:ext>
            </a:extLst>
          </p:cNvPr>
          <p:cNvSpPr>
            <a:spLocks noGrp="1"/>
          </p:cNvSpPr>
          <p:nvPr>
            <p:ph type="subTitle" idx="1"/>
          </p:nvPr>
        </p:nvSpPr>
        <p:spPr>
          <a:xfrm>
            <a:off x="1524000" y="2076322"/>
            <a:ext cx="9144000" cy="3201884"/>
          </a:xfrm>
        </p:spPr>
        <p:txBody>
          <a:bodyPr/>
          <a:lstStyle/>
          <a:p>
            <a:r>
              <a:rPr lang="es-AR" sz="3200" b="1" u="sng" dirty="0">
                <a:solidFill>
                  <a:schemeClr val="bg1"/>
                </a:solidFill>
                <a:latin typeface="Times New Roman" panose="02020603050405020304" pitchFamily="18" charset="0"/>
                <a:cs typeface="Times New Roman" panose="02020603050405020304" pitchFamily="18" charset="0"/>
              </a:rPr>
              <a:t>Todos</a:t>
            </a:r>
          </a:p>
          <a:p>
            <a:endParaRPr lang="es-AR" dirty="0">
              <a:solidFill>
                <a:schemeClr val="bg1"/>
              </a:solidFill>
              <a:latin typeface="Times New Roman" panose="02020603050405020304" pitchFamily="18" charset="0"/>
              <a:cs typeface="Times New Roman" panose="02020603050405020304" pitchFamily="18" charset="0"/>
            </a:endParaRPr>
          </a:p>
          <a:p>
            <a:r>
              <a:rPr lang="es-AR" dirty="0">
                <a:solidFill>
                  <a:schemeClr val="bg1"/>
                </a:solidFill>
                <a:latin typeface="Times New Roman" panose="02020603050405020304" pitchFamily="18" charset="0"/>
                <a:cs typeface="Times New Roman" panose="02020603050405020304" pitchFamily="18" charset="0"/>
              </a:rPr>
              <a:t>¿Qué tareas te tocaron realizar a vos en particular?</a:t>
            </a:r>
          </a:p>
          <a:p>
            <a:r>
              <a:rPr lang="es-AR" dirty="0">
                <a:solidFill>
                  <a:schemeClr val="bg1"/>
                </a:solidFill>
                <a:latin typeface="Times New Roman" panose="02020603050405020304" pitchFamily="18" charset="0"/>
                <a:cs typeface="Times New Roman" panose="02020603050405020304" pitchFamily="18" charset="0"/>
              </a:rPr>
              <a:t>¿Cómo fue tu modalidad de trabajo?</a:t>
            </a:r>
          </a:p>
        </p:txBody>
      </p:sp>
    </p:spTree>
    <p:extLst>
      <p:ext uri="{BB962C8B-B14F-4D97-AF65-F5344CB8AC3E}">
        <p14:creationId xmlns:p14="http://schemas.microsoft.com/office/powerpoint/2010/main" val="1484899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4000" r="-44000"/>
          </a:stretch>
        </a:blipFill>
        <a:effectLst/>
      </p:bgPr>
    </p:bg>
    <p:spTree>
      <p:nvGrpSpPr>
        <p:cNvPr id="1" name="">
          <a:extLst>
            <a:ext uri="{FF2B5EF4-FFF2-40B4-BE49-F238E27FC236}">
              <a16:creationId xmlns:a16="http://schemas.microsoft.com/office/drawing/2014/main" id="{B10F5666-4E44-E62F-15C5-A813F998F5F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A1A4DFC-D00D-AE36-7953-26E73697728E}"/>
              </a:ext>
            </a:extLst>
          </p:cNvPr>
          <p:cNvSpPr>
            <a:spLocks noGrp="1"/>
          </p:cNvSpPr>
          <p:nvPr>
            <p:ph type="ctrTitle"/>
          </p:nvPr>
        </p:nvSpPr>
        <p:spPr>
          <a:xfrm>
            <a:off x="688258" y="314632"/>
            <a:ext cx="10815484" cy="815924"/>
          </a:xfrm>
        </p:spPr>
        <p:txBody>
          <a:bodyPr>
            <a:normAutofit fontScale="90000"/>
          </a:bodyPr>
          <a:lstStyle/>
          <a:p>
            <a:r>
              <a:rPr lang="es-AR" dirty="0">
                <a:solidFill>
                  <a:schemeClr val="bg1"/>
                </a:solidFill>
                <a:latin typeface="Times New Roman" panose="02020603050405020304" pitchFamily="18" charset="0"/>
                <a:cs typeface="Times New Roman" panose="02020603050405020304" pitchFamily="18" charset="0"/>
              </a:rPr>
              <a:t>Introducción e Hipótesis</a:t>
            </a:r>
          </a:p>
        </p:txBody>
      </p:sp>
      <p:sp>
        <p:nvSpPr>
          <p:cNvPr id="3" name="Subtítulo 2">
            <a:extLst>
              <a:ext uri="{FF2B5EF4-FFF2-40B4-BE49-F238E27FC236}">
                <a16:creationId xmlns:a16="http://schemas.microsoft.com/office/drawing/2014/main" id="{9B4EA62C-81C0-8339-25BA-067086B8FCDF}"/>
              </a:ext>
            </a:extLst>
          </p:cNvPr>
          <p:cNvSpPr>
            <a:spLocks noGrp="1"/>
          </p:cNvSpPr>
          <p:nvPr>
            <p:ph type="subTitle" idx="1"/>
          </p:nvPr>
        </p:nvSpPr>
        <p:spPr>
          <a:xfrm>
            <a:off x="1524000" y="1861729"/>
            <a:ext cx="9144000" cy="3201884"/>
          </a:xfrm>
        </p:spPr>
        <p:txBody>
          <a:bodyPr/>
          <a:lstStyle/>
          <a:p>
            <a:r>
              <a:rPr lang="es-AR" sz="3200" b="1" u="sng" dirty="0">
                <a:solidFill>
                  <a:schemeClr val="bg1"/>
                </a:solidFill>
                <a:latin typeface="Times New Roman" panose="02020603050405020304" pitchFamily="18" charset="0"/>
                <a:cs typeface="Times New Roman" panose="02020603050405020304" pitchFamily="18" charset="0"/>
              </a:rPr>
              <a:t>Felipe</a:t>
            </a:r>
          </a:p>
          <a:p>
            <a:endParaRPr lang="es-AR" dirty="0">
              <a:solidFill>
                <a:schemeClr val="bg1"/>
              </a:solidFill>
              <a:latin typeface="Times New Roman" panose="02020603050405020304" pitchFamily="18" charset="0"/>
              <a:cs typeface="Times New Roman" panose="02020603050405020304" pitchFamily="18" charset="0"/>
            </a:endParaRPr>
          </a:p>
          <a:p>
            <a:r>
              <a:rPr lang="es-AR" dirty="0">
                <a:solidFill>
                  <a:schemeClr val="bg1"/>
                </a:solidFill>
                <a:latin typeface="Times New Roman" panose="02020603050405020304" pitchFamily="18" charset="0"/>
                <a:cs typeface="Times New Roman" panose="02020603050405020304" pitchFamily="18" charset="0"/>
              </a:rPr>
              <a:t>(Basado en los apartados del informe)</a:t>
            </a:r>
          </a:p>
          <a:p>
            <a:r>
              <a:rPr lang="es-AR" dirty="0">
                <a:solidFill>
                  <a:schemeClr val="bg1"/>
                </a:solidFill>
                <a:latin typeface="Times New Roman" panose="02020603050405020304" pitchFamily="18" charset="0"/>
                <a:cs typeface="Times New Roman" panose="02020603050405020304" pitchFamily="18" charset="0"/>
              </a:rPr>
              <a:t>¿Se hizo un análisis inicial del trabajo práctico?</a:t>
            </a:r>
          </a:p>
          <a:p>
            <a:r>
              <a:rPr lang="es-AR" dirty="0">
                <a:solidFill>
                  <a:schemeClr val="bg1"/>
                </a:solidFill>
                <a:latin typeface="Times New Roman" panose="02020603050405020304" pitchFamily="18" charset="0"/>
                <a:cs typeface="Times New Roman" panose="02020603050405020304" pitchFamily="18" charset="0"/>
              </a:rPr>
              <a:t>¿Cuáles fueron las hipótesis y suposiciones iniciales?</a:t>
            </a:r>
          </a:p>
        </p:txBody>
      </p:sp>
    </p:spTree>
    <p:extLst>
      <p:ext uri="{BB962C8B-B14F-4D97-AF65-F5344CB8AC3E}">
        <p14:creationId xmlns:p14="http://schemas.microsoft.com/office/powerpoint/2010/main" val="259641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4000" r="-44000"/>
          </a:stretch>
        </a:blipFill>
        <a:effectLst/>
      </p:bgPr>
    </p:bg>
    <p:spTree>
      <p:nvGrpSpPr>
        <p:cNvPr id="1" name="">
          <a:extLst>
            <a:ext uri="{FF2B5EF4-FFF2-40B4-BE49-F238E27FC236}">
              <a16:creationId xmlns:a16="http://schemas.microsoft.com/office/drawing/2014/main" id="{6B65008D-54BC-3A9D-8152-67B7106657D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246E8DA-9CEE-C15D-229F-AA2F526FBE22}"/>
              </a:ext>
            </a:extLst>
          </p:cNvPr>
          <p:cNvSpPr>
            <a:spLocks noGrp="1"/>
          </p:cNvSpPr>
          <p:nvPr>
            <p:ph type="ctrTitle"/>
          </p:nvPr>
        </p:nvSpPr>
        <p:spPr>
          <a:xfrm>
            <a:off x="688258" y="314632"/>
            <a:ext cx="10815484" cy="815924"/>
          </a:xfrm>
        </p:spPr>
        <p:txBody>
          <a:bodyPr>
            <a:normAutofit fontScale="90000"/>
          </a:bodyPr>
          <a:lstStyle/>
          <a:p>
            <a:r>
              <a:rPr lang="es-AR" dirty="0">
                <a:solidFill>
                  <a:schemeClr val="bg1"/>
                </a:solidFill>
                <a:latin typeface="Times New Roman" panose="02020603050405020304" pitchFamily="18" charset="0"/>
                <a:cs typeface="Times New Roman" panose="02020603050405020304" pitchFamily="18" charset="0"/>
              </a:rPr>
              <a:t>Arquitectura del Trabajo Práctico</a:t>
            </a:r>
          </a:p>
        </p:txBody>
      </p:sp>
      <p:sp>
        <p:nvSpPr>
          <p:cNvPr id="3" name="Subtítulo 2">
            <a:extLst>
              <a:ext uri="{FF2B5EF4-FFF2-40B4-BE49-F238E27FC236}">
                <a16:creationId xmlns:a16="http://schemas.microsoft.com/office/drawing/2014/main" id="{C7053715-C252-7977-4E30-9CB0F3F77BC0}"/>
              </a:ext>
            </a:extLst>
          </p:cNvPr>
          <p:cNvSpPr>
            <a:spLocks noGrp="1"/>
          </p:cNvSpPr>
          <p:nvPr>
            <p:ph type="subTitle" idx="1"/>
          </p:nvPr>
        </p:nvSpPr>
        <p:spPr>
          <a:xfrm>
            <a:off x="1524000" y="1861729"/>
            <a:ext cx="9144000" cy="3201884"/>
          </a:xfrm>
        </p:spPr>
        <p:txBody>
          <a:bodyPr/>
          <a:lstStyle/>
          <a:p>
            <a:r>
              <a:rPr lang="es-AR" sz="3200" b="1" u="sng" dirty="0">
                <a:solidFill>
                  <a:schemeClr val="bg1"/>
                </a:solidFill>
                <a:latin typeface="Times New Roman" panose="02020603050405020304" pitchFamily="18" charset="0"/>
                <a:cs typeface="Times New Roman" panose="02020603050405020304" pitchFamily="18" charset="0"/>
              </a:rPr>
              <a:t>Dolores</a:t>
            </a:r>
          </a:p>
          <a:p>
            <a:endParaRPr lang="es-AR" dirty="0">
              <a:solidFill>
                <a:schemeClr val="bg1"/>
              </a:solidFill>
              <a:latin typeface="Times New Roman" panose="02020603050405020304" pitchFamily="18" charset="0"/>
              <a:cs typeface="Times New Roman" panose="02020603050405020304" pitchFamily="18" charset="0"/>
            </a:endParaRPr>
          </a:p>
          <a:p>
            <a:r>
              <a:rPr lang="es-AR" dirty="0">
                <a:solidFill>
                  <a:schemeClr val="bg1"/>
                </a:solidFill>
                <a:latin typeface="Times New Roman" panose="02020603050405020304" pitchFamily="18" charset="0"/>
                <a:cs typeface="Times New Roman" panose="02020603050405020304" pitchFamily="18" charset="0"/>
              </a:rPr>
              <a:t>(Basado en el código desarrollado)</a:t>
            </a:r>
          </a:p>
          <a:p>
            <a:r>
              <a:rPr lang="es-AR" dirty="0">
                <a:solidFill>
                  <a:schemeClr val="bg1"/>
                </a:solidFill>
                <a:latin typeface="Times New Roman" panose="02020603050405020304" pitchFamily="18" charset="0"/>
                <a:cs typeface="Times New Roman" panose="02020603050405020304" pitchFamily="18" charset="0"/>
              </a:rPr>
              <a:t>¿Cómo es la arquitectura de la aplicación?</a:t>
            </a:r>
          </a:p>
          <a:p>
            <a:r>
              <a:rPr lang="es-AR" dirty="0">
                <a:solidFill>
                  <a:schemeClr val="bg1"/>
                </a:solidFill>
                <a:latin typeface="Times New Roman" panose="02020603050405020304" pitchFamily="18" charset="0"/>
                <a:cs typeface="Times New Roman" panose="02020603050405020304" pitchFamily="18" charset="0"/>
              </a:rPr>
              <a:t>¿Cómo se conectan los clientes con el servidor?</a:t>
            </a:r>
          </a:p>
          <a:p>
            <a:endParaRPr lang="es-A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6333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4000" r="-44000"/>
          </a:stretch>
        </a:blipFill>
        <a:effectLst/>
      </p:bgPr>
    </p:bg>
    <p:spTree>
      <p:nvGrpSpPr>
        <p:cNvPr id="1" name="">
          <a:extLst>
            <a:ext uri="{FF2B5EF4-FFF2-40B4-BE49-F238E27FC236}">
              <a16:creationId xmlns:a16="http://schemas.microsoft.com/office/drawing/2014/main" id="{0809B8D7-C655-F3CB-9A37-230E3391DAE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74CB6C9-148D-2EB1-64BB-7B0B23097567}"/>
              </a:ext>
            </a:extLst>
          </p:cNvPr>
          <p:cNvSpPr>
            <a:spLocks noGrp="1"/>
          </p:cNvSpPr>
          <p:nvPr>
            <p:ph type="ctrTitle"/>
          </p:nvPr>
        </p:nvSpPr>
        <p:spPr>
          <a:xfrm>
            <a:off x="688258" y="314632"/>
            <a:ext cx="10815484" cy="815924"/>
          </a:xfrm>
        </p:spPr>
        <p:txBody>
          <a:bodyPr>
            <a:normAutofit fontScale="90000"/>
          </a:bodyPr>
          <a:lstStyle/>
          <a:p>
            <a:r>
              <a:rPr lang="es-AR" dirty="0">
                <a:solidFill>
                  <a:schemeClr val="bg1"/>
                </a:solidFill>
                <a:latin typeface="Times New Roman" panose="02020603050405020304" pitchFamily="18" charset="0"/>
                <a:cs typeface="Times New Roman" panose="02020603050405020304" pitchFamily="18" charset="0"/>
              </a:rPr>
              <a:t>Protocolo RDT</a:t>
            </a:r>
          </a:p>
        </p:txBody>
      </p:sp>
      <p:sp>
        <p:nvSpPr>
          <p:cNvPr id="3" name="Subtítulo 2">
            <a:extLst>
              <a:ext uri="{FF2B5EF4-FFF2-40B4-BE49-F238E27FC236}">
                <a16:creationId xmlns:a16="http://schemas.microsoft.com/office/drawing/2014/main" id="{7F5F6D37-D44C-18D8-024E-7D541DB46544}"/>
              </a:ext>
            </a:extLst>
          </p:cNvPr>
          <p:cNvSpPr>
            <a:spLocks noGrp="1"/>
          </p:cNvSpPr>
          <p:nvPr>
            <p:ph type="subTitle" idx="1"/>
          </p:nvPr>
        </p:nvSpPr>
        <p:spPr>
          <a:xfrm>
            <a:off x="1524000" y="1861729"/>
            <a:ext cx="9144000" cy="3201884"/>
          </a:xfrm>
        </p:spPr>
        <p:txBody>
          <a:bodyPr/>
          <a:lstStyle/>
          <a:p>
            <a:r>
              <a:rPr lang="es-AR" sz="3200" b="1" u="sng" dirty="0">
                <a:solidFill>
                  <a:schemeClr val="bg1"/>
                </a:solidFill>
                <a:latin typeface="Times New Roman" panose="02020603050405020304" pitchFamily="18" charset="0"/>
                <a:cs typeface="Times New Roman" panose="02020603050405020304" pitchFamily="18" charset="0"/>
              </a:rPr>
              <a:t>Dolores</a:t>
            </a:r>
          </a:p>
          <a:p>
            <a:endParaRPr lang="es-AR" dirty="0">
              <a:solidFill>
                <a:schemeClr val="bg1"/>
              </a:solidFill>
              <a:latin typeface="Times New Roman" panose="02020603050405020304" pitchFamily="18" charset="0"/>
              <a:cs typeface="Times New Roman" panose="02020603050405020304" pitchFamily="18" charset="0"/>
            </a:endParaRPr>
          </a:p>
          <a:p>
            <a:r>
              <a:rPr lang="es-AR" dirty="0">
                <a:solidFill>
                  <a:schemeClr val="bg1"/>
                </a:solidFill>
                <a:latin typeface="Times New Roman" panose="02020603050405020304" pitchFamily="18" charset="0"/>
                <a:cs typeface="Times New Roman" panose="02020603050405020304" pitchFamily="18" charset="0"/>
              </a:rPr>
              <a:t>(Basado en el código desarrollado y el apartado del informe)</a:t>
            </a:r>
          </a:p>
          <a:p>
            <a:r>
              <a:rPr lang="es-AR" dirty="0">
                <a:solidFill>
                  <a:schemeClr val="bg1"/>
                </a:solidFill>
                <a:latin typeface="Times New Roman" panose="02020603050405020304" pitchFamily="18" charset="0"/>
                <a:cs typeface="Times New Roman" panose="02020603050405020304" pitchFamily="18" charset="0"/>
              </a:rPr>
              <a:t>¿Cómo fue la implementación, a grandes rasgos, del protocolo RDT?</a:t>
            </a:r>
          </a:p>
          <a:p>
            <a:r>
              <a:rPr lang="es-AR" dirty="0">
                <a:solidFill>
                  <a:schemeClr val="bg1"/>
                </a:solidFill>
                <a:latin typeface="Times New Roman" panose="02020603050405020304" pitchFamily="18" charset="0"/>
                <a:cs typeface="Times New Roman" panose="02020603050405020304" pitchFamily="18" charset="0"/>
              </a:rPr>
              <a:t>Explicar un poco como es el proceso de “DOWNLOAD” y “UPLOAD”</a:t>
            </a:r>
          </a:p>
        </p:txBody>
      </p:sp>
    </p:spTree>
    <p:extLst>
      <p:ext uri="{BB962C8B-B14F-4D97-AF65-F5344CB8AC3E}">
        <p14:creationId xmlns:p14="http://schemas.microsoft.com/office/powerpoint/2010/main" val="4027679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4000" r="-44000"/>
          </a:stretch>
        </a:blipFill>
        <a:effectLst/>
      </p:bgPr>
    </p:bg>
    <p:spTree>
      <p:nvGrpSpPr>
        <p:cNvPr id="1" name="">
          <a:extLst>
            <a:ext uri="{FF2B5EF4-FFF2-40B4-BE49-F238E27FC236}">
              <a16:creationId xmlns:a16="http://schemas.microsoft.com/office/drawing/2014/main" id="{B56DEA4F-1F5F-7A27-50CF-C6379FF02C7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6BE04A7-BD19-D087-7849-61F220582FB8}"/>
              </a:ext>
            </a:extLst>
          </p:cNvPr>
          <p:cNvSpPr>
            <a:spLocks noGrp="1"/>
          </p:cNvSpPr>
          <p:nvPr>
            <p:ph type="ctrTitle"/>
          </p:nvPr>
        </p:nvSpPr>
        <p:spPr>
          <a:xfrm>
            <a:off x="688258" y="314632"/>
            <a:ext cx="10815484" cy="815924"/>
          </a:xfrm>
        </p:spPr>
        <p:txBody>
          <a:bodyPr>
            <a:normAutofit fontScale="90000"/>
          </a:bodyPr>
          <a:lstStyle/>
          <a:p>
            <a:r>
              <a:rPr lang="es-AR" dirty="0">
                <a:solidFill>
                  <a:schemeClr val="bg1"/>
                </a:solidFill>
                <a:latin typeface="Times New Roman" panose="02020603050405020304" pitchFamily="18" charset="0"/>
                <a:cs typeface="Times New Roman" panose="02020603050405020304" pitchFamily="18" charset="0"/>
              </a:rPr>
              <a:t>Protocolo Stop &amp; </a:t>
            </a:r>
            <a:r>
              <a:rPr lang="es-AR" dirty="0" err="1">
                <a:solidFill>
                  <a:schemeClr val="bg1"/>
                </a:solidFill>
                <a:latin typeface="Times New Roman" panose="02020603050405020304" pitchFamily="18" charset="0"/>
                <a:cs typeface="Times New Roman" panose="02020603050405020304" pitchFamily="18" charset="0"/>
              </a:rPr>
              <a:t>Wait</a:t>
            </a:r>
            <a:endParaRPr lang="es-AR" dirty="0">
              <a:solidFill>
                <a:schemeClr val="bg1"/>
              </a:solidFill>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4AFE9FD7-DCD1-FBF6-D973-CAF427B9F56A}"/>
              </a:ext>
            </a:extLst>
          </p:cNvPr>
          <p:cNvSpPr>
            <a:spLocks noGrp="1"/>
          </p:cNvSpPr>
          <p:nvPr>
            <p:ph type="subTitle" idx="1"/>
          </p:nvPr>
        </p:nvSpPr>
        <p:spPr>
          <a:xfrm>
            <a:off x="1524000" y="1861729"/>
            <a:ext cx="9144000" cy="3201884"/>
          </a:xfrm>
        </p:spPr>
        <p:txBody>
          <a:bodyPr/>
          <a:lstStyle/>
          <a:p>
            <a:r>
              <a:rPr lang="es-AR" sz="3200" b="1" u="sng" dirty="0">
                <a:solidFill>
                  <a:schemeClr val="bg1"/>
                </a:solidFill>
                <a:latin typeface="Times New Roman" panose="02020603050405020304" pitchFamily="18" charset="0"/>
                <a:cs typeface="Times New Roman" panose="02020603050405020304" pitchFamily="18" charset="0"/>
              </a:rPr>
              <a:t>Daniel</a:t>
            </a:r>
          </a:p>
          <a:p>
            <a:endParaRPr lang="es-AR" dirty="0">
              <a:solidFill>
                <a:schemeClr val="bg1"/>
              </a:solidFill>
              <a:latin typeface="Times New Roman" panose="02020603050405020304" pitchFamily="18" charset="0"/>
              <a:cs typeface="Times New Roman" panose="02020603050405020304" pitchFamily="18" charset="0"/>
            </a:endParaRPr>
          </a:p>
          <a:p>
            <a:r>
              <a:rPr lang="es-AR" dirty="0">
                <a:solidFill>
                  <a:schemeClr val="bg1"/>
                </a:solidFill>
                <a:latin typeface="Times New Roman" panose="02020603050405020304" pitchFamily="18" charset="0"/>
                <a:cs typeface="Times New Roman" panose="02020603050405020304" pitchFamily="18" charset="0"/>
              </a:rPr>
              <a:t>(Basado en el código desarrollado y el apartado del informe)</a:t>
            </a:r>
          </a:p>
          <a:p>
            <a:r>
              <a:rPr lang="es-AR" dirty="0">
                <a:solidFill>
                  <a:schemeClr val="bg1"/>
                </a:solidFill>
                <a:latin typeface="Times New Roman" panose="02020603050405020304" pitchFamily="18" charset="0"/>
                <a:cs typeface="Times New Roman" panose="02020603050405020304" pitchFamily="18" charset="0"/>
              </a:rPr>
              <a:t>¿Cómo se diseño el protocolo?</a:t>
            </a:r>
          </a:p>
          <a:p>
            <a:r>
              <a:rPr lang="es-AR" dirty="0">
                <a:solidFill>
                  <a:schemeClr val="bg1"/>
                </a:solidFill>
                <a:latin typeface="Times New Roman" panose="02020603050405020304" pitchFamily="18" charset="0"/>
                <a:cs typeface="Times New Roman" panose="02020603050405020304" pitchFamily="18" charset="0"/>
              </a:rPr>
              <a:t>¿Cómo es, a grandes rasgos, el funcionamiento del mismo?</a:t>
            </a:r>
          </a:p>
        </p:txBody>
      </p:sp>
    </p:spTree>
    <p:extLst>
      <p:ext uri="{BB962C8B-B14F-4D97-AF65-F5344CB8AC3E}">
        <p14:creationId xmlns:p14="http://schemas.microsoft.com/office/powerpoint/2010/main" val="483418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4000" r="-44000"/>
          </a:stretch>
        </a:blipFill>
        <a:effectLst/>
      </p:bgPr>
    </p:bg>
    <p:spTree>
      <p:nvGrpSpPr>
        <p:cNvPr id="1" name="">
          <a:extLst>
            <a:ext uri="{FF2B5EF4-FFF2-40B4-BE49-F238E27FC236}">
              <a16:creationId xmlns:a16="http://schemas.microsoft.com/office/drawing/2014/main" id="{F74B8F3F-89E4-8E73-4CAA-5D8DA60B6A1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EBE72A6-3B4B-06AE-C647-153395F7086F}"/>
              </a:ext>
            </a:extLst>
          </p:cNvPr>
          <p:cNvSpPr>
            <a:spLocks noGrp="1"/>
          </p:cNvSpPr>
          <p:nvPr>
            <p:ph type="ctrTitle"/>
          </p:nvPr>
        </p:nvSpPr>
        <p:spPr>
          <a:xfrm>
            <a:off x="688258" y="314632"/>
            <a:ext cx="10815484" cy="815924"/>
          </a:xfrm>
        </p:spPr>
        <p:txBody>
          <a:bodyPr>
            <a:normAutofit fontScale="90000"/>
          </a:bodyPr>
          <a:lstStyle/>
          <a:p>
            <a:r>
              <a:rPr lang="es-AR" dirty="0">
                <a:solidFill>
                  <a:schemeClr val="bg1"/>
                </a:solidFill>
                <a:latin typeface="Times New Roman" panose="02020603050405020304" pitchFamily="18" charset="0"/>
                <a:cs typeface="Times New Roman" panose="02020603050405020304" pitchFamily="18" charset="0"/>
              </a:rPr>
              <a:t>Protocolo Selective </a:t>
            </a:r>
            <a:r>
              <a:rPr lang="es-AR" dirty="0" err="1">
                <a:solidFill>
                  <a:schemeClr val="bg1"/>
                </a:solidFill>
                <a:latin typeface="Times New Roman" panose="02020603050405020304" pitchFamily="18" charset="0"/>
                <a:cs typeface="Times New Roman" panose="02020603050405020304" pitchFamily="18" charset="0"/>
              </a:rPr>
              <a:t>Repeat</a:t>
            </a:r>
            <a:endParaRPr lang="es-AR" dirty="0">
              <a:solidFill>
                <a:schemeClr val="bg1"/>
              </a:solidFill>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EDBA0619-7ADE-4614-A9E5-3A62D1A0FC09}"/>
              </a:ext>
            </a:extLst>
          </p:cNvPr>
          <p:cNvSpPr>
            <a:spLocks noGrp="1"/>
          </p:cNvSpPr>
          <p:nvPr>
            <p:ph type="subTitle" idx="1"/>
          </p:nvPr>
        </p:nvSpPr>
        <p:spPr>
          <a:xfrm>
            <a:off x="1524000" y="1861729"/>
            <a:ext cx="9144000" cy="3201884"/>
          </a:xfrm>
        </p:spPr>
        <p:txBody>
          <a:bodyPr>
            <a:normAutofit/>
          </a:bodyPr>
          <a:lstStyle/>
          <a:p>
            <a:r>
              <a:rPr lang="es-AR" sz="3200" b="1" u="sng" dirty="0">
                <a:solidFill>
                  <a:schemeClr val="bg1"/>
                </a:solidFill>
                <a:latin typeface="Times New Roman" panose="02020603050405020304" pitchFamily="18" charset="0"/>
                <a:cs typeface="Times New Roman" panose="02020603050405020304" pitchFamily="18" charset="0"/>
              </a:rPr>
              <a:t>Ignacio</a:t>
            </a:r>
          </a:p>
          <a:p>
            <a:endParaRPr lang="es-AR" dirty="0">
              <a:solidFill>
                <a:schemeClr val="bg1"/>
              </a:solidFill>
              <a:latin typeface="Times New Roman" panose="02020603050405020304" pitchFamily="18" charset="0"/>
              <a:cs typeface="Times New Roman" panose="02020603050405020304" pitchFamily="18" charset="0"/>
            </a:endParaRPr>
          </a:p>
          <a:p>
            <a:r>
              <a:rPr lang="es-AR" dirty="0">
                <a:solidFill>
                  <a:schemeClr val="bg1"/>
                </a:solidFill>
                <a:latin typeface="Times New Roman" panose="02020603050405020304" pitchFamily="18" charset="0"/>
                <a:cs typeface="Times New Roman" panose="02020603050405020304" pitchFamily="18" charset="0"/>
              </a:rPr>
              <a:t>(Basado en el código desarrollado y el apartado del informe)</a:t>
            </a:r>
          </a:p>
          <a:p>
            <a:r>
              <a:rPr lang="es-AR" dirty="0">
                <a:solidFill>
                  <a:schemeClr val="bg1"/>
                </a:solidFill>
                <a:latin typeface="Times New Roman" panose="02020603050405020304" pitchFamily="18" charset="0"/>
                <a:cs typeface="Times New Roman" panose="02020603050405020304" pitchFamily="18" charset="0"/>
              </a:rPr>
              <a:t>¿Cómo se diseño el protocolo?</a:t>
            </a:r>
          </a:p>
          <a:p>
            <a:r>
              <a:rPr lang="es-AR" dirty="0">
                <a:solidFill>
                  <a:schemeClr val="bg1"/>
                </a:solidFill>
                <a:latin typeface="Times New Roman" panose="02020603050405020304" pitchFamily="18" charset="0"/>
                <a:cs typeface="Times New Roman" panose="02020603050405020304" pitchFamily="18" charset="0"/>
              </a:rPr>
              <a:t>¿Cómo es, a grandes rasgos, el funcionamiento del mismo?</a:t>
            </a:r>
          </a:p>
        </p:txBody>
      </p:sp>
    </p:spTree>
    <p:extLst>
      <p:ext uri="{BB962C8B-B14F-4D97-AF65-F5344CB8AC3E}">
        <p14:creationId xmlns:p14="http://schemas.microsoft.com/office/powerpoint/2010/main" val="1358012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44000" r="-44000"/>
          </a:stretch>
        </a:blipFill>
        <a:effectLst/>
      </p:bgPr>
    </p:bg>
    <p:spTree>
      <p:nvGrpSpPr>
        <p:cNvPr id="1" name="">
          <a:extLst>
            <a:ext uri="{FF2B5EF4-FFF2-40B4-BE49-F238E27FC236}">
              <a16:creationId xmlns:a16="http://schemas.microsoft.com/office/drawing/2014/main" id="{06A439A1-336F-22E2-9618-72A1117C712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6CFBF36-46B2-1244-5C2E-A64DBCA24BAE}"/>
              </a:ext>
            </a:extLst>
          </p:cNvPr>
          <p:cNvSpPr>
            <a:spLocks noGrp="1"/>
          </p:cNvSpPr>
          <p:nvPr>
            <p:ph type="ctrTitle"/>
          </p:nvPr>
        </p:nvSpPr>
        <p:spPr>
          <a:xfrm>
            <a:off x="688258" y="314632"/>
            <a:ext cx="10815484" cy="815924"/>
          </a:xfrm>
        </p:spPr>
        <p:txBody>
          <a:bodyPr>
            <a:normAutofit fontScale="90000"/>
          </a:bodyPr>
          <a:lstStyle/>
          <a:p>
            <a:r>
              <a:rPr lang="es-AR" dirty="0">
                <a:solidFill>
                  <a:schemeClr val="bg1"/>
                </a:solidFill>
                <a:latin typeface="Times New Roman" panose="02020603050405020304" pitchFamily="18" charset="0"/>
                <a:cs typeface="Times New Roman" panose="02020603050405020304" pitchFamily="18" charset="0"/>
              </a:rPr>
              <a:t>Requisitos mínimos solicitados</a:t>
            </a:r>
          </a:p>
        </p:txBody>
      </p:sp>
      <p:sp>
        <p:nvSpPr>
          <p:cNvPr id="3" name="Subtítulo 2">
            <a:extLst>
              <a:ext uri="{FF2B5EF4-FFF2-40B4-BE49-F238E27FC236}">
                <a16:creationId xmlns:a16="http://schemas.microsoft.com/office/drawing/2014/main" id="{94D81A88-F341-8520-DD98-38D39C4547C6}"/>
              </a:ext>
            </a:extLst>
          </p:cNvPr>
          <p:cNvSpPr>
            <a:spLocks noGrp="1"/>
          </p:cNvSpPr>
          <p:nvPr>
            <p:ph type="subTitle" idx="1"/>
          </p:nvPr>
        </p:nvSpPr>
        <p:spPr>
          <a:xfrm>
            <a:off x="1524000" y="1281626"/>
            <a:ext cx="9144000" cy="5502632"/>
          </a:xfrm>
        </p:spPr>
        <p:txBody>
          <a:bodyPr>
            <a:normAutofit lnSpcReduction="10000"/>
          </a:bodyPr>
          <a:lstStyle/>
          <a:p>
            <a:r>
              <a:rPr lang="es-AR" sz="3200" b="1" u="sng" dirty="0">
                <a:solidFill>
                  <a:schemeClr val="bg1"/>
                </a:solidFill>
                <a:latin typeface="Times New Roman" panose="02020603050405020304" pitchFamily="18" charset="0"/>
                <a:cs typeface="Times New Roman" panose="02020603050405020304" pitchFamily="18" charset="0"/>
              </a:rPr>
              <a:t>Dolores</a:t>
            </a:r>
          </a:p>
          <a:p>
            <a:r>
              <a:rPr lang="es-AR" dirty="0">
                <a:solidFill>
                  <a:schemeClr val="bg1"/>
                </a:solidFill>
                <a:latin typeface="Times New Roman" panose="02020603050405020304" pitchFamily="18" charset="0"/>
                <a:cs typeface="Times New Roman" panose="02020603050405020304" pitchFamily="18" charset="0"/>
              </a:rPr>
              <a:t>Vamos a probar subir y descargar el archivo de prueba de “5Mb” con la pérdida de paquetes establecida por los docentes.</a:t>
            </a:r>
          </a:p>
          <a:p>
            <a:r>
              <a:rPr lang="es-AR" dirty="0">
                <a:solidFill>
                  <a:schemeClr val="bg1"/>
                </a:solidFill>
                <a:latin typeface="Times New Roman" panose="02020603050405020304" pitchFamily="18" charset="0"/>
                <a:cs typeface="Times New Roman" panose="02020603050405020304" pitchFamily="18" charset="0"/>
              </a:rPr>
              <a:t>Mostrar como se crea la topología, como se conecta el servidor, como se conecta el cliente y verificar que todo funcione como corresponde.</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s-AR" sz="3200" b="1" i="0" u="sng"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rPr>
              <a:t>Daniel</a:t>
            </a:r>
          </a:p>
          <a:p>
            <a:r>
              <a:rPr lang="es-AR" dirty="0">
                <a:solidFill>
                  <a:schemeClr val="bg1"/>
                </a:solidFill>
                <a:latin typeface="Times New Roman" panose="02020603050405020304" pitchFamily="18" charset="0"/>
                <a:cs typeface="Times New Roman" panose="02020603050405020304" pitchFamily="18" charset="0"/>
              </a:rPr>
              <a:t>(Basado en el informe)</a:t>
            </a:r>
          </a:p>
          <a:p>
            <a:r>
              <a:rPr lang="es-AR" dirty="0">
                <a:solidFill>
                  <a:schemeClr val="bg1"/>
                </a:solidFill>
                <a:latin typeface="Times New Roman" panose="02020603050405020304" pitchFamily="18" charset="0"/>
                <a:cs typeface="Times New Roman" panose="02020603050405020304" pitchFamily="18" charset="0"/>
              </a:rPr>
              <a:t>¿Qué tipos de errores manejamos? ¿De qué forma?</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s-AR" sz="3200" b="1" u="sng" dirty="0">
                <a:solidFill>
                  <a:prstClr val="white"/>
                </a:solidFill>
                <a:latin typeface="Times New Roman" panose="02020603050405020304" pitchFamily="18" charset="0"/>
                <a:cs typeface="Times New Roman" panose="02020603050405020304" pitchFamily="18" charset="0"/>
              </a:rPr>
              <a:t>Ignacio</a:t>
            </a:r>
            <a:endParaRPr kumimoji="0" lang="es-AR" sz="3200" b="1" i="0" u="sng" strike="noStrike" kern="120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a:p>
            <a:r>
              <a:rPr lang="es-AR" dirty="0">
                <a:solidFill>
                  <a:schemeClr val="bg1"/>
                </a:solidFill>
                <a:latin typeface="Times New Roman" panose="02020603050405020304" pitchFamily="18" charset="0"/>
                <a:cs typeface="Times New Roman" panose="02020603050405020304" pitchFamily="18" charset="0"/>
              </a:rPr>
              <a:t>¿Cómo instalamos las dependencias necesarias?</a:t>
            </a:r>
          </a:p>
          <a:p>
            <a:r>
              <a:rPr lang="es-AR" dirty="0">
                <a:solidFill>
                  <a:schemeClr val="bg1"/>
                </a:solidFill>
                <a:latin typeface="Times New Roman" panose="02020603050405020304" pitchFamily="18" charset="0"/>
                <a:cs typeface="Times New Roman" panose="02020603050405020304" pitchFamily="18" charset="0"/>
              </a:rPr>
              <a:t>¿Cómo ejecutamos las pruebas unitarias?</a:t>
            </a:r>
          </a:p>
          <a:p>
            <a:r>
              <a:rPr lang="es-AR" dirty="0">
                <a:solidFill>
                  <a:schemeClr val="bg1"/>
                </a:solidFill>
                <a:latin typeface="Times New Roman" panose="02020603050405020304" pitchFamily="18" charset="0"/>
                <a:cs typeface="Times New Roman" panose="02020603050405020304" pitchFamily="18" charset="0"/>
              </a:rPr>
              <a:t>¿La implementación sirve en entornos de múltiples clientes?</a:t>
            </a:r>
          </a:p>
          <a:p>
            <a:endParaRPr lang="es-AR"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9284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609</Words>
  <Application>Microsoft Office PowerPoint</Application>
  <PresentationFormat>Panorámica</PresentationFormat>
  <Paragraphs>100</Paragraphs>
  <Slides>16</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-apple-system</vt:lpstr>
      <vt:lpstr>Aptos</vt:lpstr>
      <vt:lpstr>Aptos Display</vt:lpstr>
      <vt:lpstr>Arial</vt:lpstr>
      <vt:lpstr>Times New Roman</vt:lpstr>
      <vt:lpstr>Tema de Office</vt:lpstr>
      <vt:lpstr>Trabajo Práctico N°1: ‘File Transfer’</vt:lpstr>
      <vt:lpstr>Presentación inicial</vt:lpstr>
      <vt:lpstr>Explicación de responsabilidades individuales</vt:lpstr>
      <vt:lpstr>Introducción e Hipótesis</vt:lpstr>
      <vt:lpstr>Arquitectura del Trabajo Práctico</vt:lpstr>
      <vt:lpstr>Protocolo RDT</vt:lpstr>
      <vt:lpstr>Protocolo Stop &amp; Wait</vt:lpstr>
      <vt:lpstr>Protocolo Selective Repeat</vt:lpstr>
      <vt:lpstr>Requisitos mínimos solicitados</vt:lpstr>
      <vt:lpstr>Ejemplos de Ejecución</vt:lpstr>
      <vt:lpstr>Análisis  de Rendimiento</vt:lpstr>
      <vt:lpstr>Cuestionario</vt:lpstr>
      <vt:lpstr>Anexo: Fragmentación IPv4</vt:lpstr>
      <vt:lpstr>¿Qué fue lo mas difícil?</vt:lpstr>
      <vt:lpstr>Conclusión</vt:lpstr>
      <vt:lpstr>Final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Felipe Santino Ascencio</dc:creator>
  <cp:lastModifiedBy>Felipe Santino Ascencio</cp:lastModifiedBy>
  <cp:revision>3</cp:revision>
  <dcterms:created xsi:type="dcterms:W3CDTF">2025-05-08T07:00:16Z</dcterms:created>
  <dcterms:modified xsi:type="dcterms:W3CDTF">2025-05-08T07:32:06Z</dcterms:modified>
</cp:coreProperties>
</file>