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Lst>
  <p:sldSz cy="5143500" cx="9144000"/>
  <p:notesSz cx="6858000" cy="9144000"/>
  <p:embeddedFontLst>
    <p:embeddedFont>
      <p:font typeface="Playfair Display"/>
      <p:regular r:id="rId25"/>
      <p:bold r:id="rId26"/>
      <p:italic r:id="rId27"/>
      <p:boldItalic r:id="rId28"/>
    </p:embeddedFont>
    <p:embeddedFont>
      <p:font typeface="Montserrat"/>
      <p:regular r:id="rId29"/>
      <p:bold r:id="rId30"/>
      <p:italic r:id="rId31"/>
      <p:boldItalic r:id="rId32"/>
    </p:embeddedFont>
    <p:embeddedFont>
      <p:font typeface="Oswald"/>
      <p:regular r:id="rId33"/>
      <p:bold r:id="rId34"/>
    </p:embeddedFont>
    <p:embeddedFont>
      <p:font typeface="Merriweather"/>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2" name="Guilherme Pereira"/>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DAD2D2D-3230-4293-ACE4-E000F3394DC8}">
  <a:tblStyle styleId="{DDAD2D2D-3230-4293-ACE4-E000F3394DC8}"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font" Target="fonts/PlayfairDisplay-bold.fntdata"/><Relationship Id="rId25" Type="http://schemas.openxmlformats.org/officeDocument/2006/relationships/font" Target="fonts/PlayfairDisplay-regular.fntdata"/><Relationship Id="rId28" Type="http://schemas.openxmlformats.org/officeDocument/2006/relationships/font" Target="fonts/PlayfairDisplay-boldItalic.fntdata"/><Relationship Id="rId27" Type="http://schemas.openxmlformats.org/officeDocument/2006/relationships/font" Target="fonts/PlayfairDisplay-italic.fntdata"/><Relationship Id="rId5" Type="http://schemas.openxmlformats.org/officeDocument/2006/relationships/commentAuthors" Target="commentAuthors.xml"/><Relationship Id="rId6" Type="http://schemas.openxmlformats.org/officeDocument/2006/relationships/slideMaster" Target="slideMasters/slideMaster1.xml"/><Relationship Id="rId29" Type="http://schemas.openxmlformats.org/officeDocument/2006/relationships/font" Target="fonts/Montserrat-regular.fntdata"/><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font" Target="fonts/Montserrat-italic.fntdata"/><Relationship Id="rId30" Type="http://schemas.openxmlformats.org/officeDocument/2006/relationships/font" Target="fonts/Montserrat-bold.fntdata"/><Relationship Id="rId11" Type="http://schemas.openxmlformats.org/officeDocument/2006/relationships/slide" Target="slides/slide4.xml"/><Relationship Id="rId33" Type="http://schemas.openxmlformats.org/officeDocument/2006/relationships/font" Target="fonts/Oswald-regular.fntdata"/><Relationship Id="rId10" Type="http://schemas.openxmlformats.org/officeDocument/2006/relationships/slide" Target="slides/slide3.xml"/><Relationship Id="rId32" Type="http://schemas.openxmlformats.org/officeDocument/2006/relationships/font" Target="fonts/Montserrat-boldItalic.fntdata"/><Relationship Id="rId13" Type="http://schemas.openxmlformats.org/officeDocument/2006/relationships/slide" Target="slides/slide6.xml"/><Relationship Id="rId35" Type="http://schemas.openxmlformats.org/officeDocument/2006/relationships/font" Target="fonts/Merriweather-regular.fntdata"/><Relationship Id="rId12" Type="http://schemas.openxmlformats.org/officeDocument/2006/relationships/slide" Target="slides/slide5.xml"/><Relationship Id="rId34" Type="http://schemas.openxmlformats.org/officeDocument/2006/relationships/font" Target="fonts/Oswald-bold.fntdata"/><Relationship Id="rId15" Type="http://schemas.openxmlformats.org/officeDocument/2006/relationships/slide" Target="slides/slide8.xml"/><Relationship Id="rId37" Type="http://schemas.openxmlformats.org/officeDocument/2006/relationships/font" Target="fonts/Merriweather-italic.fntdata"/><Relationship Id="rId14" Type="http://schemas.openxmlformats.org/officeDocument/2006/relationships/slide" Target="slides/slide7.xml"/><Relationship Id="rId36" Type="http://schemas.openxmlformats.org/officeDocument/2006/relationships/font" Target="fonts/Merriweather-bold.fntdata"/><Relationship Id="rId17" Type="http://schemas.openxmlformats.org/officeDocument/2006/relationships/slide" Target="slides/slide10.xml"/><Relationship Id="rId16" Type="http://schemas.openxmlformats.org/officeDocument/2006/relationships/slide" Target="slides/slide9.xml"/><Relationship Id="rId38" Type="http://schemas.openxmlformats.org/officeDocument/2006/relationships/font" Target="fonts/Merriweather-boldItalic.fntdata"/><Relationship Id="rId19" Type="http://schemas.openxmlformats.org/officeDocument/2006/relationships/slide" Target="slides/slide12.xml"/><Relationship Id="rId18" Type="http://schemas.openxmlformats.org/officeDocument/2006/relationships/slide" Target="slides/slide11.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1-06-10T20:14:55.603">
    <p:pos x="196" y="594"/>
    <p:text>Because student and alumni feedback and ratings are indicative of bootcamp quality,</p:text>
  </p:cm>
  <p:cm authorId="0" idx="2" dt="2021-06-10T20:17:27.442">
    <p:pos x="196" y="694"/>
    <p:text>but the ratings and review counts will change as more reviews come in</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df82bc8339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df82bc8339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df82bc8339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df82bc8339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dd95e2e509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dd95e2e509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df3696d075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df3696d075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dbe17fef9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dbe17fef9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df82be52db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df82be52db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df82be52db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df82be52db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dd95c0519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dd95c0519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df82be52db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df82be52db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e03e5a2482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e03e5a2482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dbe17fef98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dbe17fef98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dbe17fef98_0_4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dbe17fef98_0_4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e03e5a2482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e03e5a2482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df82bc8339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df82bc8339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df82bc8339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df82bc8339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df82bc8339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df82bc8339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4286250" y="0"/>
            <a:ext cx="723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4358475" y="0"/>
            <a:ext cx="38532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44250" y="1403850"/>
            <a:ext cx="8455500" cy="2146800"/>
          </a:xfrm>
          <a:prstGeom prst="rect">
            <a:avLst/>
          </a:prstGeom>
          <a:solidFill>
            <a:srgbClr val="FFFFFF"/>
          </a:solidFill>
        </p:spPr>
        <p:txBody>
          <a:bodyPr anchorCtr="0" anchor="ctr" bIns="91425" lIns="91425" spcFirstLastPara="1" rIns="91425" wrap="square" tIns="91425">
            <a:normAutofit/>
          </a:bodyPr>
          <a:lstStyle>
            <a:lvl1pPr lvl="0" algn="ctr">
              <a:spcBef>
                <a:spcPts val="0"/>
              </a:spcBef>
              <a:spcAft>
                <a:spcPts val="0"/>
              </a:spcAft>
              <a:buSzPts val="6800"/>
              <a:buFont typeface="Playfair Display"/>
              <a:buNone/>
              <a:defRPr b="1" sz="6800">
                <a:latin typeface="Playfair Display"/>
                <a:ea typeface="Playfair Display"/>
                <a:cs typeface="Playfair Display"/>
                <a:sym typeface="Playfair Display"/>
              </a:defRPr>
            </a:lvl1pPr>
            <a:lvl2pPr lvl="1" algn="ctr">
              <a:spcBef>
                <a:spcPts val="0"/>
              </a:spcBef>
              <a:spcAft>
                <a:spcPts val="0"/>
              </a:spcAft>
              <a:buSzPts val="6800"/>
              <a:buFont typeface="Playfair Display"/>
              <a:buNone/>
              <a:defRPr b="1" sz="6800">
                <a:latin typeface="Playfair Display"/>
                <a:ea typeface="Playfair Display"/>
                <a:cs typeface="Playfair Display"/>
                <a:sym typeface="Playfair Display"/>
              </a:defRPr>
            </a:lvl2pPr>
            <a:lvl3pPr lvl="2" algn="ctr">
              <a:spcBef>
                <a:spcPts val="0"/>
              </a:spcBef>
              <a:spcAft>
                <a:spcPts val="0"/>
              </a:spcAft>
              <a:buSzPts val="6800"/>
              <a:buFont typeface="Playfair Display"/>
              <a:buNone/>
              <a:defRPr b="1" sz="6800">
                <a:latin typeface="Playfair Display"/>
                <a:ea typeface="Playfair Display"/>
                <a:cs typeface="Playfair Display"/>
                <a:sym typeface="Playfair Display"/>
              </a:defRPr>
            </a:lvl3pPr>
            <a:lvl4pPr lvl="3" algn="ctr">
              <a:spcBef>
                <a:spcPts val="0"/>
              </a:spcBef>
              <a:spcAft>
                <a:spcPts val="0"/>
              </a:spcAft>
              <a:buSzPts val="6800"/>
              <a:buFont typeface="Playfair Display"/>
              <a:buNone/>
              <a:defRPr b="1" sz="6800">
                <a:latin typeface="Playfair Display"/>
                <a:ea typeface="Playfair Display"/>
                <a:cs typeface="Playfair Display"/>
                <a:sym typeface="Playfair Display"/>
              </a:defRPr>
            </a:lvl4pPr>
            <a:lvl5pPr lvl="4" algn="ctr">
              <a:spcBef>
                <a:spcPts val="0"/>
              </a:spcBef>
              <a:spcAft>
                <a:spcPts val="0"/>
              </a:spcAft>
              <a:buSzPts val="6800"/>
              <a:buFont typeface="Playfair Display"/>
              <a:buNone/>
              <a:defRPr b="1" sz="6800">
                <a:latin typeface="Playfair Display"/>
                <a:ea typeface="Playfair Display"/>
                <a:cs typeface="Playfair Display"/>
                <a:sym typeface="Playfair Display"/>
              </a:defRPr>
            </a:lvl5pPr>
            <a:lvl6pPr lvl="5" algn="ctr">
              <a:spcBef>
                <a:spcPts val="0"/>
              </a:spcBef>
              <a:spcAft>
                <a:spcPts val="0"/>
              </a:spcAft>
              <a:buSzPts val="6800"/>
              <a:buFont typeface="Playfair Display"/>
              <a:buNone/>
              <a:defRPr b="1" sz="6800">
                <a:latin typeface="Playfair Display"/>
                <a:ea typeface="Playfair Display"/>
                <a:cs typeface="Playfair Display"/>
                <a:sym typeface="Playfair Display"/>
              </a:defRPr>
            </a:lvl6pPr>
            <a:lvl7pPr lvl="6" algn="ctr">
              <a:spcBef>
                <a:spcPts val="0"/>
              </a:spcBef>
              <a:spcAft>
                <a:spcPts val="0"/>
              </a:spcAft>
              <a:buSzPts val="6800"/>
              <a:buFont typeface="Playfair Display"/>
              <a:buNone/>
              <a:defRPr b="1" sz="6800">
                <a:latin typeface="Playfair Display"/>
                <a:ea typeface="Playfair Display"/>
                <a:cs typeface="Playfair Display"/>
                <a:sym typeface="Playfair Display"/>
              </a:defRPr>
            </a:lvl7pPr>
            <a:lvl8pPr lvl="7" algn="ctr">
              <a:spcBef>
                <a:spcPts val="0"/>
              </a:spcBef>
              <a:spcAft>
                <a:spcPts val="0"/>
              </a:spcAft>
              <a:buSzPts val="6800"/>
              <a:buFont typeface="Playfair Display"/>
              <a:buNone/>
              <a:defRPr b="1" sz="6800">
                <a:latin typeface="Playfair Display"/>
                <a:ea typeface="Playfair Display"/>
                <a:cs typeface="Playfair Display"/>
                <a:sym typeface="Playfair Display"/>
              </a:defRPr>
            </a:lvl8pPr>
            <a:lvl9pPr lvl="8" algn="ctr">
              <a:spcBef>
                <a:spcPts val="0"/>
              </a:spcBef>
              <a:spcAft>
                <a:spcPts val="0"/>
              </a:spcAft>
              <a:buSzPts val="6800"/>
              <a:buFont typeface="Playfair Display"/>
              <a:buNone/>
              <a:defRPr b="1" sz="6800">
                <a:latin typeface="Playfair Display"/>
                <a:ea typeface="Playfair Display"/>
                <a:cs typeface="Playfair Display"/>
                <a:sym typeface="Playfair Display"/>
              </a:defRPr>
            </a:lvl9pPr>
          </a:lstStyle>
          <a:p/>
        </p:txBody>
      </p:sp>
      <p:sp>
        <p:nvSpPr>
          <p:cNvPr id="13" name="Google Shape;13;p2"/>
          <p:cNvSpPr txBox="1"/>
          <p:nvPr>
            <p:ph idx="1" type="subTitle"/>
          </p:nvPr>
        </p:nvSpPr>
        <p:spPr>
          <a:xfrm>
            <a:off x="344250" y="3550650"/>
            <a:ext cx="4910100" cy="577800"/>
          </a:xfrm>
          <a:prstGeom prst="rect">
            <a:avLst/>
          </a:prstGeom>
          <a:solidFill>
            <a:schemeClr val="dk2"/>
          </a:solidFill>
        </p:spPr>
        <p:txBody>
          <a:bodyPr anchorCtr="0" anchor="ctr" bIns="91425" lIns="91425" spcFirstLastPara="1" rIns="91425" wrap="square" tIns="91425">
            <a:normAutofit/>
          </a:bodyPr>
          <a:lstStyle>
            <a:lvl1pPr lvl="0">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1pPr>
            <a:lvl2pPr lvl="1">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2pPr>
            <a:lvl3pPr lvl="2">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3pPr>
            <a:lvl4pPr lvl="3">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4pPr>
            <a:lvl5pPr lvl="4">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5pPr>
            <a:lvl6pPr lvl="5">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6pPr>
            <a:lvl7pPr lvl="6">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7pPr>
            <a:lvl8pPr lvl="7">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8pPr>
            <a:lvl9pPr lvl="8">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9pPr>
          </a:lstStyle>
          <a:p/>
        </p:txBody>
      </p:sp>
      <p:sp>
        <p:nvSpPr>
          <p:cNvPr id="14" name="Google Shape;14;p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txBox="1"/>
          <p:nvPr>
            <p:ph hasCustomPrompt="1" type="title"/>
          </p:nvPr>
        </p:nvSpPr>
        <p:spPr>
          <a:xfrm>
            <a:off x="311700" y="999925"/>
            <a:ext cx="8520600" cy="2146200"/>
          </a:xfrm>
          <a:prstGeom prst="rect">
            <a:avLst/>
          </a:prstGeom>
        </p:spPr>
        <p:txBody>
          <a:bodyPr anchorCtr="0" anchor="b" bIns="91425" lIns="91425" spcFirstLastPara="1" rIns="91425" wrap="square" tIns="91425">
            <a:normAutofit/>
          </a:bodyPr>
          <a:lstStyle>
            <a:lvl1pPr lvl="0" algn="ctr">
              <a:spcBef>
                <a:spcPts val="0"/>
              </a:spcBef>
              <a:spcAft>
                <a:spcPts val="0"/>
              </a:spcAft>
              <a:buSzPts val="14000"/>
              <a:buFont typeface="Montserrat"/>
              <a:buNone/>
              <a:defRPr sz="14000">
                <a:latin typeface="Montserrat"/>
                <a:ea typeface="Montserrat"/>
                <a:cs typeface="Montserrat"/>
                <a:sym typeface="Montserrat"/>
              </a:defRPr>
            </a:lvl1pPr>
            <a:lvl2pPr lvl="1" algn="ctr">
              <a:spcBef>
                <a:spcPts val="0"/>
              </a:spcBef>
              <a:spcAft>
                <a:spcPts val="0"/>
              </a:spcAft>
              <a:buSzPts val="14000"/>
              <a:buFont typeface="Montserrat"/>
              <a:buNone/>
              <a:defRPr sz="14000">
                <a:latin typeface="Montserrat"/>
                <a:ea typeface="Montserrat"/>
                <a:cs typeface="Montserrat"/>
                <a:sym typeface="Montserrat"/>
              </a:defRPr>
            </a:lvl2pPr>
            <a:lvl3pPr lvl="2" algn="ctr">
              <a:spcBef>
                <a:spcPts val="0"/>
              </a:spcBef>
              <a:spcAft>
                <a:spcPts val="0"/>
              </a:spcAft>
              <a:buSzPts val="14000"/>
              <a:buFont typeface="Montserrat"/>
              <a:buNone/>
              <a:defRPr sz="14000">
                <a:latin typeface="Montserrat"/>
                <a:ea typeface="Montserrat"/>
                <a:cs typeface="Montserrat"/>
                <a:sym typeface="Montserrat"/>
              </a:defRPr>
            </a:lvl3pPr>
            <a:lvl4pPr lvl="3" algn="ctr">
              <a:spcBef>
                <a:spcPts val="0"/>
              </a:spcBef>
              <a:spcAft>
                <a:spcPts val="0"/>
              </a:spcAft>
              <a:buSzPts val="14000"/>
              <a:buFont typeface="Montserrat"/>
              <a:buNone/>
              <a:defRPr sz="14000">
                <a:latin typeface="Montserrat"/>
                <a:ea typeface="Montserrat"/>
                <a:cs typeface="Montserrat"/>
                <a:sym typeface="Montserrat"/>
              </a:defRPr>
            </a:lvl4pPr>
            <a:lvl5pPr lvl="4" algn="ctr">
              <a:spcBef>
                <a:spcPts val="0"/>
              </a:spcBef>
              <a:spcAft>
                <a:spcPts val="0"/>
              </a:spcAft>
              <a:buSzPts val="14000"/>
              <a:buFont typeface="Montserrat"/>
              <a:buNone/>
              <a:defRPr sz="14000">
                <a:latin typeface="Montserrat"/>
                <a:ea typeface="Montserrat"/>
                <a:cs typeface="Montserrat"/>
                <a:sym typeface="Montserrat"/>
              </a:defRPr>
            </a:lvl5pPr>
            <a:lvl6pPr lvl="5" algn="ctr">
              <a:spcBef>
                <a:spcPts val="0"/>
              </a:spcBef>
              <a:spcAft>
                <a:spcPts val="0"/>
              </a:spcAft>
              <a:buSzPts val="14000"/>
              <a:buFont typeface="Montserrat"/>
              <a:buNone/>
              <a:defRPr sz="14000">
                <a:latin typeface="Montserrat"/>
                <a:ea typeface="Montserrat"/>
                <a:cs typeface="Montserrat"/>
                <a:sym typeface="Montserrat"/>
              </a:defRPr>
            </a:lvl6pPr>
            <a:lvl7pPr lvl="6" algn="ctr">
              <a:spcBef>
                <a:spcPts val="0"/>
              </a:spcBef>
              <a:spcAft>
                <a:spcPts val="0"/>
              </a:spcAft>
              <a:buSzPts val="14000"/>
              <a:buFont typeface="Montserrat"/>
              <a:buNone/>
              <a:defRPr sz="14000">
                <a:latin typeface="Montserrat"/>
                <a:ea typeface="Montserrat"/>
                <a:cs typeface="Montserrat"/>
                <a:sym typeface="Montserrat"/>
              </a:defRPr>
            </a:lvl7pPr>
            <a:lvl8pPr lvl="7" algn="ctr">
              <a:spcBef>
                <a:spcPts val="0"/>
              </a:spcBef>
              <a:spcAft>
                <a:spcPts val="0"/>
              </a:spcAft>
              <a:buSzPts val="14000"/>
              <a:buFont typeface="Montserrat"/>
              <a:buNone/>
              <a:defRPr sz="14000">
                <a:latin typeface="Montserrat"/>
                <a:ea typeface="Montserrat"/>
                <a:cs typeface="Montserrat"/>
                <a:sym typeface="Montserrat"/>
              </a:defRPr>
            </a:lvl8pPr>
            <a:lvl9pPr lvl="8" algn="ctr">
              <a:spcBef>
                <a:spcPts val="0"/>
              </a:spcBef>
              <a:spcAft>
                <a:spcPts val="0"/>
              </a:spcAft>
              <a:buSzPts val="14000"/>
              <a:buFont typeface="Montserrat"/>
              <a:buNone/>
              <a:defRPr sz="14000">
                <a:latin typeface="Montserrat"/>
                <a:ea typeface="Montserrat"/>
                <a:cs typeface="Montserrat"/>
                <a:sym typeface="Montserrat"/>
              </a:defRPr>
            </a:lvl9pPr>
          </a:lstStyle>
          <a:p>
            <a:r>
              <a:t>xx%</a:t>
            </a:r>
          </a:p>
        </p:txBody>
      </p:sp>
      <p:sp>
        <p:nvSpPr>
          <p:cNvPr id="50" name="Google Shape;50;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highlight>
                  <a:schemeClr val="dk1"/>
                </a:highlight>
              </a:defRPr>
            </a:lvl1pPr>
            <a:lvl2pPr indent="-317500" lvl="1" marL="914400" algn="ctr">
              <a:spcBef>
                <a:spcPts val="0"/>
              </a:spcBef>
              <a:spcAft>
                <a:spcPts val="0"/>
              </a:spcAft>
              <a:buSzPts val="1400"/>
              <a:buChar char="○"/>
              <a:defRPr>
                <a:highlight>
                  <a:schemeClr val="dk1"/>
                </a:highlight>
              </a:defRPr>
            </a:lvl2pPr>
            <a:lvl3pPr indent="-317500" lvl="2" marL="1371600" algn="ctr">
              <a:spcBef>
                <a:spcPts val="0"/>
              </a:spcBef>
              <a:spcAft>
                <a:spcPts val="0"/>
              </a:spcAft>
              <a:buSzPts val="1400"/>
              <a:buChar char="■"/>
              <a:defRPr>
                <a:highlight>
                  <a:schemeClr val="dk1"/>
                </a:highlight>
              </a:defRPr>
            </a:lvl3pPr>
            <a:lvl4pPr indent="-317500" lvl="3" marL="1828800" algn="ctr">
              <a:spcBef>
                <a:spcPts val="0"/>
              </a:spcBef>
              <a:spcAft>
                <a:spcPts val="0"/>
              </a:spcAft>
              <a:buSzPts val="1400"/>
              <a:buChar char="●"/>
              <a:defRPr>
                <a:highlight>
                  <a:schemeClr val="dk1"/>
                </a:highlight>
              </a:defRPr>
            </a:lvl4pPr>
            <a:lvl5pPr indent="-317500" lvl="4" marL="2286000" algn="ctr">
              <a:spcBef>
                <a:spcPts val="0"/>
              </a:spcBef>
              <a:spcAft>
                <a:spcPts val="0"/>
              </a:spcAft>
              <a:buSzPts val="1400"/>
              <a:buChar char="○"/>
              <a:defRPr>
                <a:highlight>
                  <a:schemeClr val="dk1"/>
                </a:highlight>
              </a:defRPr>
            </a:lvl5pPr>
            <a:lvl6pPr indent="-317500" lvl="5" marL="2743200" algn="ctr">
              <a:spcBef>
                <a:spcPts val="0"/>
              </a:spcBef>
              <a:spcAft>
                <a:spcPts val="0"/>
              </a:spcAft>
              <a:buSzPts val="1400"/>
              <a:buChar char="■"/>
              <a:defRPr>
                <a:highlight>
                  <a:schemeClr val="dk1"/>
                </a:highlight>
              </a:defRPr>
            </a:lvl6pPr>
            <a:lvl7pPr indent="-317500" lvl="6" marL="3200400" algn="ctr">
              <a:spcBef>
                <a:spcPts val="0"/>
              </a:spcBef>
              <a:spcAft>
                <a:spcPts val="0"/>
              </a:spcAft>
              <a:buSzPts val="1400"/>
              <a:buChar char="●"/>
              <a:defRPr>
                <a:highlight>
                  <a:schemeClr val="dk1"/>
                </a:highlight>
              </a:defRPr>
            </a:lvl7pPr>
            <a:lvl8pPr indent="-317500" lvl="7" marL="3657600" algn="ctr">
              <a:spcBef>
                <a:spcPts val="0"/>
              </a:spcBef>
              <a:spcAft>
                <a:spcPts val="0"/>
              </a:spcAft>
              <a:buSzPts val="1400"/>
              <a:buChar char="○"/>
              <a:defRPr>
                <a:highlight>
                  <a:schemeClr val="dk1"/>
                </a:highlight>
              </a:defRPr>
            </a:lvl8pPr>
            <a:lvl9pPr indent="-317500" lvl="8" marL="4114800" algn="ctr">
              <a:spcBef>
                <a:spcPts val="0"/>
              </a:spcBef>
              <a:spcAft>
                <a:spcPts val="0"/>
              </a:spcAft>
              <a:buSzPts val="1400"/>
              <a:buChar char="■"/>
              <a:defRPr>
                <a:highlight>
                  <a:schemeClr val="dk1"/>
                </a:highlight>
              </a:defRPr>
            </a:lvl9pPr>
          </a:lstStyle>
          <a:p/>
        </p:txBody>
      </p:sp>
      <p:sp>
        <p:nvSpPr>
          <p:cNvPr id="51" name="Google Shape;51;p11"/>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4"/>
        </a:solidFill>
      </p:bgPr>
    </p:bg>
    <p:spTree>
      <p:nvGrpSpPr>
        <p:cNvPr id="15" name="Shape 15"/>
        <p:cNvGrpSpPr/>
        <p:nvPr/>
      </p:nvGrpSpPr>
      <p:grpSpPr>
        <a:xfrm>
          <a:off x="0" y="0"/>
          <a:ext cx="0" cy="0"/>
          <a:chOff x="0" y="0"/>
          <a:chExt cx="0" cy="0"/>
        </a:xfrm>
      </p:grpSpPr>
      <p:sp>
        <p:nvSpPr>
          <p:cNvPr id="16" name="Google Shape;16;p3"/>
          <p:cNvSpPr/>
          <p:nvPr/>
        </p:nvSpPr>
        <p:spPr>
          <a:xfrm rot="5400000">
            <a:off x="4550700" y="-498600"/>
            <a:ext cx="42600" cy="8455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txBox="1"/>
          <p:nvPr>
            <p:ph type="title"/>
          </p:nvPr>
        </p:nvSpPr>
        <p:spPr>
          <a:xfrm>
            <a:off x="344250" y="1403850"/>
            <a:ext cx="8455500" cy="2146800"/>
          </a:xfrm>
          <a:prstGeom prst="rect">
            <a:avLst/>
          </a:prstGeom>
          <a:solidFill>
            <a:srgbClr val="FFFFFF"/>
          </a:solidFill>
        </p:spPr>
        <p:txBody>
          <a:bodyPr anchorCtr="0" anchor="ctr" bIns="91425" lIns="91425" spcFirstLastPara="1" rIns="91425" wrap="square" tIns="91425">
            <a:normAutofit/>
          </a:bodyPr>
          <a:lstStyle>
            <a:lvl1pPr lvl="0" algn="ctr">
              <a:spcBef>
                <a:spcPts val="0"/>
              </a:spcBef>
              <a:spcAft>
                <a:spcPts val="0"/>
              </a:spcAft>
              <a:buSzPts val="4800"/>
              <a:buFont typeface="Playfair Display"/>
              <a:buNone/>
              <a:defRPr b="1" sz="4800">
                <a:latin typeface="Playfair Display"/>
                <a:ea typeface="Playfair Display"/>
                <a:cs typeface="Playfair Display"/>
                <a:sym typeface="Playfair Display"/>
              </a:defRPr>
            </a:lvl1pPr>
            <a:lvl2pPr lvl="1" algn="ctr">
              <a:spcBef>
                <a:spcPts val="0"/>
              </a:spcBef>
              <a:spcAft>
                <a:spcPts val="0"/>
              </a:spcAft>
              <a:buSzPts val="4800"/>
              <a:buFont typeface="Playfair Display"/>
              <a:buNone/>
              <a:defRPr b="1" sz="4800">
                <a:latin typeface="Playfair Display"/>
                <a:ea typeface="Playfair Display"/>
                <a:cs typeface="Playfair Display"/>
                <a:sym typeface="Playfair Display"/>
              </a:defRPr>
            </a:lvl2pPr>
            <a:lvl3pPr lvl="2" algn="ctr">
              <a:spcBef>
                <a:spcPts val="0"/>
              </a:spcBef>
              <a:spcAft>
                <a:spcPts val="0"/>
              </a:spcAft>
              <a:buSzPts val="4800"/>
              <a:buFont typeface="Playfair Display"/>
              <a:buNone/>
              <a:defRPr b="1" sz="4800">
                <a:latin typeface="Playfair Display"/>
                <a:ea typeface="Playfair Display"/>
                <a:cs typeface="Playfair Display"/>
                <a:sym typeface="Playfair Display"/>
              </a:defRPr>
            </a:lvl3pPr>
            <a:lvl4pPr lvl="3" algn="ctr">
              <a:spcBef>
                <a:spcPts val="0"/>
              </a:spcBef>
              <a:spcAft>
                <a:spcPts val="0"/>
              </a:spcAft>
              <a:buSzPts val="4800"/>
              <a:buFont typeface="Playfair Display"/>
              <a:buNone/>
              <a:defRPr b="1" sz="4800">
                <a:latin typeface="Playfair Display"/>
                <a:ea typeface="Playfair Display"/>
                <a:cs typeface="Playfair Display"/>
                <a:sym typeface="Playfair Display"/>
              </a:defRPr>
            </a:lvl4pPr>
            <a:lvl5pPr lvl="4" algn="ctr">
              <a:spcBef>
                <a:spcPts val="0"/>
              </a:spcBef>
              <a:spcAft>
                <a:spcPts val="0"/>
              </a:spcAft>
              <a:buSzPts val="4800"/>
              <a:buFont typeface="Playfair Display"/>
              <a:buNone/>
              <a:defRPr b="1" sz="4800">
                <a:latin typeface="Playfair Display"/>
                <a:ea typeface="Playfair Display"/>
                <a:cs typeface="Playfair Display"/>
                <a:sym typeface="Playfair Display"/>
              </a:defRPr>
            </a:lvl5pPr>
            <a:lvl6pPr lvl="5" algn="ctr">
              <a:spcBef>
                <a:spcPts val="0"/>
              </a:spcBef>
              <a:spcAft>
                <a:spcPts val="0"/>
              </a:spcAft>
              <a:buSzPts val="4800"/>
              <a:buFont typeface="Playfair Display"/>
              <a:buNone/>
              <a:defRPr b="1" sz="4800">
                <a:latin typeface="Playfair Display"/>
                <a:ea typeface="Playfair Display"/>
                <a:cs typeface="Playfair Display"/>
                <a:sym typeface="Playfair Display"/>
              </a:defRPr>
            </a:lvl6pPr>
            <a:lvl7pPr lvl="6" algn="ctr">
              <a:spcBef>
                <a:spcPts val="0"/>
              </a:spcBef>
              <a:spcAft>
                <a:spcPts val="0"/>
              </a:spcAft>
              <a:buSzPts val="4800"/>
              <a:buFont typeface="Playfair Display"/>
              <a:buNone/>
              <a:defRPr b="1" sz="4800">
                <a:latin typeface="Playfair Display"/>
                <a:ea typeface="Playfair Display"/>
                <a:cs typeface="Playfair Display"/>
                <a:sym typeface="Playfair Display"/>
              </a:defRPr>
            </a:lvl7pPr>
            <a:lvl8pPr lvl="7" algn="ctr">
              <a:spcBef>
                <a:spcPts val="0"/>
              </a:spcBef>
              <a:spcAft>
                <a:spcPts val="0"/>
              </a:spcAft>
              <a:buSzPts val="4800"/>
              <a:buFont typeface="Playfair Display"/>
              <a:buNone/>
              <a:defRPr b="1" sz="4800">
                <a:latin typeface="Playfair Display"/>
                <a:ea typeface="Playfair Display"/>
                <a:cs typeface="Playfair Display"/>
                <a:sym typeface="Playfair Display"/>
              </a:defRPr>
            </a:lvl8pPr>
            <a:lvl9pPr lvl="8" algn="ctr">
              <a:spcBef>
                <a:spcPts val="0"/>
              </a:spcBef>
              <a:spcAft>
                <a:spcPts val="0"/>
              </a:spcAft>
              <a:buSzPts val="4800"/>
              <a:buFont typeface="Playfair Display"/>
              <a:buNone/>
              <a:defRPr b="1" sz="4800">
                <a:latin typeface="Playfair Display"/>
                <a:ea typeface="Playfair Display"/>
                <a:cs typeface="Playfair Display"/>
                <a:sym typeface="Playfair Display"/>
              </a:defRPr>
            </a:lvl9pPr>
          </a:lstStyle>
          <a:p/>
        </p:txBody>
      </p:sp>
      <p:sp>
        <p:nvSpPr>
          <p:cNvPr id="18" name="Google Shape;18;p3"/>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1" name="Google Shape;21;p4"/>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5" name="Google Shape;25;p5"/>
          <p:cNvSpPr txBox="1"/>
          <p:nvPr>
            <p:ph idx="1" type="body"/>
          </p:nvPr>
        </p:nvSpPr>
        <p:spPr>
          <a:xfrm>
            <a:off x="311700" y="1234050"/>
            <a:ext cx="3999900" cy="33348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234050"/>
            <a:ext cx="3999900" cy="33348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0" name="Google Shape;30;p6"/>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1pPr>
            <a:lvl2pPr lvl="1">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2pPr>
            <a:lvl3pPr lvl="2">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3pPr>
            <a:lvl4pPr lvl="3">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4pPr>
            <a:lvl5pPr lvl="4">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5pPr>
            <a:lvl6pPr lvl="5">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6pPr>
            <a:lvl7pPr lvl="6">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7pPr>
            <a:lvl8pPr lvl="7">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8pPr>
            <a:lvl9pPr lvl="8">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9pPr>
          </a:lstStyle>
          <a:p/>
        </p:txBody>
      </p:sp>
      <p:sp>
        <p:nvSpPr>
          <p:cNvPr id="37" name="Google Shape;37;p8"/>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9"/>
          <p:cNvSpPr txBox="1"/>
          <p:nvPr>
            <p:ph type="title"/>
          </p:nvPr>
        </p:nvSpPr>
        <p:spPr>
          <a:xfrm>
            <a:off x="265500" y="1081675"/>
            <a:ext cx="4045200" cy="17862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9214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highlight>
                  <a:schemeClr val="lt1"/>
                </a:highlight>
              </a:defRPr>
            </a:lvl1pPr>
            <a:lvl2pPr indent="-317500" lvl="1" marL="914400">
              <a:spcBef>
                <a:spcPts val="0"/>
              </a:spcBef>
              <a:spcAft>
                <a:spcPts val="0"/>
              </a:spcAft>
              <a:buSzPts val="1400"/>
              <a:buChar char="○"/>
              <a:defRPr>
                <a:highlight>
                  <a:schemeClr val="lt1"/>
                </a:highlight>
              </a:defRPr>
            </a:lvl2pPr>
            <a:lvl3pPr indent="-317500" lvl="2" marL="1371600">
              <a:spcBef>
                <a:spcPts val="0"/>
              </a:spcBef>
              <a:spcAft>
                <a:spcPts val="0"/>
              </a:spcAft>
              <a:buSzPts val="1400"/>
              <a:buChar char="■"/>
              <a:defRPr>
                <a:highlight>
                  <a:schemeClr val="lt1"/>
                </a:highlight>
              </a:defRPr>
            </a:lvl3pPr>
            <a:lvl4pPr indent="-317500" lvl="3" marL="1828800">
              <a:spcBef>
                <a:spcPts val="0"/>
              </a:spcBef>
              <a:spcAft>
                <a:spcPts val="0"/>
              </a:spcAft>
              <a:buSzPts val="1400"/>
              <a:buChar char="●"/>
              <a:defRPr>
                <a:highlight>
                  <a:schemeClr val="lt1"/>
                </a:highlight>
              </a:defRPr>
            </a:lvl4pPr>
            <a:lvl5pPr indent="-317500" lvl="4" marL="2286000">
              <a:spcBef>
                <a:spcPts val="0"/>
              </a:spcBef>
              <a:spcAft>
                <a:spcPts val="0"/>
              </a:spcAft>
              <a:buSzPts val="1400"/>
              <a:buChar char="○"/>
              <a:defRPr>
                <a:highlight>
                  <a:schemeClr val="lt1"/>
                </a:highlight>
              </a:defRPr>
            </a:lvl5pPr>
            <a:lvl6pPr indent="-317500" lvl="5" marL="2743200">
              <a:spcBef>
                <a:spcPts val="0"/>
              </a:spcBef>
              <a:spcAft>
                <a:spcPts val="0"/>
              </a:spcAft>
              <a:buSzPts val="1400"/>
              <a:buChar char="■"/>
              <a:defRPr>
                <a:highlight>
                  <a:schemeClr val="lt1"/>
                </a:highlight>
              </a:defRPr>
            </a:lvl6pPr>
            <a:lvl7pPr indent="-317500" lvl="6" marL="3200400">
              <a:spcBef>
                <a:spcPts val="0"/>
              </a:spcBef>
              <a:spcAft>
                <a:spcPts val="0"/>
              </a:spcAft>
              <a:buSzPts val="1400"/>
              <a:buChar char="●"/>
              <a:defRPr>
                <a:highlight>
                  <a:schemeClr val="lt1"/>
                </a:highlight>
              </a:defRPr>
            </a:lvl7pPr>
            <a:lvl8pPr indent="-317500" lvl="7" marL="3657600">
              <a:spcBef>
                <a:spcPts val="0"/>
              </a:spcBef>
              <a:spcAft>
                <a:spcPts val="0"/>
              </a:spcAft>
              <a:buSzPts val="1400"/>
              <a:buChar char="○"/>
              <a:defRPr>
                <a:highlight>
                  <a:schemeClr val="lt1"/>
                </a:highlight>
              </a:defRPr>
            </a:lvl8pPr>
            <a:lvl9pPr indent="-317500" lvl="8" marL="4114800">
              <a:spcBef>
                <a:spcPts val="0"/>
              </a:spcBef>
              <a:spcAft>
                <a:spcPts val="0"/>
              </a:spcAft>
              <a:buSzPts val="1400"/>
              <a:buChar char="■"/>
              <a:defRPr>
                <a:highlight>
                  <a:schemeClr val="lt1"/>
                </a:highlight>
              </a:defRPr>
            </a:lvl9pPr>
          </a:lstStyle>
          <a:p/>
        </p:txBody>
      </p:sp>
      <p:sp>
        <p:nvSpPr>
          <p:cNvPr id="44" name="Google Shape;44;p9"/>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highlight>
                  <a:schemeClr val="dk1"/>
                </a:highlight>
              </a:defRPr>
            </a:lvl1pPr>
          </a:lstStyle>
          <a:p/>
        </p:txBody>
      </p:sp>
      <p:sp>
        <p:nvSpPr>
          <p:cNvPr id="47" name="Google Shape;47;p10"/>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op">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1pPr>
            <a:lvl2pPr lvl="1">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2pPr>
            <a:lvl3pPr lvl="2">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3pPr>
            <a:lvl4pPr lvl="3">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4pPr>
            <a:lvl5pPr lvl="4">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5pPr>
            <a:lvl6pPr lvl="5">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6pPr>
            <a:lvl7pPr lvl="6">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7pPr>
            <a:lvl8pPr lvl="7">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8pPr>
            <a:lvl9pPr lvl="8">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9pPr>
          </a:lstStyle>
          <a:p/>
        </p:txBody>
      </p:sp>
      <p:sp>
        <p:nvSpPr>
          <p:cNvPr id="7" name="Google Shape;7;p1"/>
          <p:cNvSpPr txBox="1"/>
          <p:nvPr>
            <p:ph idx="1" type="body"/>
          </p:nvPr>
        </p:nvSpPr>
        <p:spPr>
          <a:xfrm>
            <a:off x="311700" y="1234075"/>
            <a:ext cx="8520600" cy="33348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Playfair Display"/>
              <a:buChar char="●"/>
              <a:defRPr sz="1800">
                <a:solidFill>
                  <a:schemeClr val="dk2"/>
                </a:solidFill>
                <a:latin typeface="Playfair Display"/>
                <a:ea typeface="Playfair Display"/>
                <a:cs typeface="Playfair Display"/>
                <a:sym typeface="Playfair Display"/>
              </a:defRPr>
            </a:lvl1pPr>
            <a:lvl2pPr indent="-317500" lvl="1" marL="9144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2pPr>
            <a:lvl3pPr indent="-317500" lvl="2" marL="13716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3pPr>
            <a:lvl4pPr indent="-317500" lvl="3" marL="18288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4pPr>
            <a:lvl5pPr indent="-317500" lvl="4" marL="22860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5pPr>
            <a:lvl6pPr indent="-317500" lvl="5" marL="27432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6pPr>
            <a:lvl7pPr indent="-317500" lvl="6" marL="32004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7pPr>
            <a:lvl8pPr indent="-317500" lvl="7" marL="36576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8pPr>
            <a:lvl9pPr indent="-317500" lvl="8" marL="41148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Playfair Display"/>
                <a:ea typeface="Playfair Display"/>
                <a:cs typeface="Playfair Display"/>
                <a:sym typeface="Playfair Display"/>
              </a:defRPr>
            </a:lvl1pPr>
            <a:lvl2pPr lvl="1" algn="r">
              <a:buNone/>
              <a:defRPr sz="1000">
                <a:solidFill>
                  <a:schemeClr val="dk2"/>
                </a:solidFill>
                <a:latin typeface="Playfair Display"/>
                <a:ea typeface="Playfair Display"/>
                <a:cs typeface="Playfair Display"/>
                <a:sym typeface="Playfair Display"/>
              </a:defRPr>
            </a:lvl2pPr>
            <a:lvl3pPr lvl="2" algn="r">
              <a:buNone/>
              <a:defRPr sz="1000">
                <a:solidFill>
                  <a:schemeClr val="dk2"/>
                </a:solidFill>
                <a:latin typeface="Playfair Display"/>
                <a:ea typeface="Playfair Display"/>
                <a:cs typeface="Playfair Display"/>
                <a:sym typeface="Playfair Display"/>
              </a:defRPr>
            </a:lvl3pPr>
            <a:lvl4pPr lvl="3" algn="r">
              <a:buNone/>
              <a:defRPr sz="1000">
                <a:solidFill>
                  <a:schemeClr val="dk2"/>
                </a:solidFill>
                <a:latin typeface="Playfair Display"/>
                <a:ea typeface="Playfair Display"/>
                <a:cs typeface="Playfair Display"/>
                <a:sym typeface="Playfair Display"/>
              </a:defRPr>
            </a:lvl4pPr>
            <a:lvl5pPr lvl="4" algn="r">
              <a:buNone/>
              <a:defRPr sz="1000">
                <a:solidFill>
                  <a:schemeClr val="dk2"/>
                </a:solidFill>
                <a:latin typeface="Playfair Display"/>
                <a:ea typeface="Playfair Display"/>
                <a:cs typeface="Playfair Display"/>
                <a:sym typeface="Playfair Display"/>
              </a:defRPr>
            </a:lvl5pPr>
            <a:lvl6pPr lvl="5" algn="r">
              <a:buNone/>
              <a:defRPr sz="1000">
                <a:solidFill>
                  <a:schemeClr val="dk2"/>
                </a:solidFill>
                <a:latin typeface="Playfair Display"/>
                <a:ea typeface="Playfair Display"/>
                <a:cs typeface="Playfair Display"/>
                <a:sym typeface="Playfair Display"/>
              </a:defRPr>
            </a:lvl6pPr>
            <a:lvl7pPr lvl="6" algn="r">
              <a:buNone/>
              <a:defRPr sz="1000">
                <a:solidFill>
                  <a:schemeClr val="dk2"/>
                </a:solidFill>
                <a:latin typeface="Playfair Display"/>
                <a:ea typeface="Playfair Display"/>
                <a:cs typeface="Playfair Display"/>
                <a:sym typeface="Playfair Display"/>
              </a:defRPr>
            </a:lvl7pPr>
            <a:lvl8pPr lvl="7" algn="r">
              <a:buNone/>
              <a:defRPr sz="1000">
                <a:solidFill>
                  <a:schemeClr val="dk2"/>
                </a:solidFill>
                <a:latin typeface="Playfair Display"/>
                <a:ea typeface="Playfair Display"/>
                <a:cs typeface="Playfair Display"/>
                <a:sym typeface="Playfair Display"/>
              </a:defRPr>
            </a:lvl8pPr>
            <a:lvl9pPr lvl="8" algn="r">
              <a:buNone/>
              <a:defRPr sz="1000">
                <a:solidFill>
                  <a:schemeClr val="dk2"/>
                </a:solidFill>
                <a:latin typeface="Playfair Display"/>
                <a:ea typeface="Playfair Display"/>
                <a:cs typeface="Playfair Display"/>
                <a:sym typeface="Playfair Display"/>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4.png"/><Relationship Id="rId4" Type="http://schemas.openxmlformats.org/officeDocument/2006/relationships/image" Target="../media/image6.png"/><Relationship Id="rId5"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9.png"/><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www.programmableweb.com/api/geodb-cities-rest-api-v100" TargetMode="External"/><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comments" Target="../comments/comment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13"/>
          <p:cNvSpPr txBox="1"/>
          <p:nvPr>
            <p:ph type="ctrTitle"/>
          </p:nvPr>
        </p:nvSpPr>
        <p:spPr>
          <a:xfrm>
            <a:off x="311850" y="1750325"/>
            <a:ext cx="8520600" cy="1800300"/>
          </a:xfrm>
          <a:prstGeom prst="rect">
            <a:avLst/>
          </a:prstGeom>
          <a:ln cap="flat" cmpd="sng" w="9525">
            <a:solidFill>
              <a:srgbClr val="000000"/>
            </a:solidFill>
            <a:prstDash val="solid"/>
            <a:round/>
            <a:headEnd len="sm" w="sm" type="none"/>
            <a:tailEnd len="sm" w="sm" type="none"/>
          </a:ln>
        </p:spPr>
        <p:txBody>
          <a:bodyPr anchorCtr="0" anchor="ctr" bIns="91425" lIns="91425" spcFirstLastPara="1" rIns="91425" wrap="square" tIns="91425">
            <a:normAutofit/>
          </a:bodyPr>
          <a:lstStyle/>
          <a:p>
            <a:pPr indent="0" lvl="0" marL="0" rtl="0" algn="ctr">
              <a:lnSpc>
                <a:spcPct val="115000"/>
              </a:lnSpc>
              <a:spcBef>
                <a:spcPts val="0"/>
              </a:spcBef>
              <a:spcAft>
                <a:spcPts val="1600"/>
              </a:spcAft>
              <a:buClr>
                <a:schemeClr val="dk1"/>
              </a:buClr>
              <a:buSzPts val="1100"/>
              <a:buFont typeface="Arial"/>
              <a:buNone/>
            </a:pPr>
            <a:r>
              <a:rPr lang="en" sz="2829">
                <a:latin typeface="Merriweather"/>
                <a:ea typeface="Merriweather"/>
                <a:cs typeface="Merriweather"/>
                <a:sym typeface="Merriweather"/>
              </a:rPr>
              <a:t>Project 2 -Competitive Landscaping</a:t>
            </a:r>
            <a:endParaRPr sz="7100"/>
          </a:p>
        </p:txBody>
      </p:sp>
      <p:sp>
        <p:nvSpPr>
          <p:cNvPr id="59" name="Google Shape;59;p13"/>
          <p:cNvSpPr txBox="1"/>
          <p:nvPr>
            <p:ph idx="1" type="subTitle"/>
          </p:nvPr>
        </p:nvSpPr>
        <p:spPr>
          <a:xfrm>
            <a:off x="311700" y="3389200"/>
            <a:ext cx="8520600" cy="14520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rmAutofit fontScale="77500" lnSpcReduction="20000"/>
          </a:bodyPr>
          <a:lstStyle/>
          <a:p>
            <a:pPr indent="0" lvl="0" marL="0" rtl="0" algn="ctr">
              <a:lnSpc>
                <a:spcPct val="115000"/>
              </a:lnSpc>
              <a:spcBef>
                <a:spcPts val="0"/>
              </a:spcBef>
              <a:spcAft>
                <a:spcPts val="0"/>
              </a:spcAft>
              <a:buClr>
                <a:schemeClr val="dk1"/>
              </a:buClr>
              <a:buSzPct val="43494"/>
              <a:buFont typeface="Arial"/>
              <a:buNone/>
            </a:pPr>
            <a:r>
              <a:rPr lang="en" sz="2529">
                <a:solidFill>
                  <a:schemeClr val="dk2"/>
                </a:solidFill>
                <a:latin typeface="Merriweather"/>
                <a:ea typeface="Merriweather"/>
                <a:cs typeface="Merriweather"/>
                <a:sym typeface="Merriweather"/>
              </a:rPr>
              <a:t> June 2021 - IronHack</a:t>
            </a:r>
            <a:endParaRPr sz="2529">
              <a:solidFill>
                <a:schemeClr val="dk2"/>
              </a:solidFill>
              <a:latin typeface="Merriweather"/>
              <a:ea typeface="Merriweather"/>
              <a:cs typeface="Merriweather"/>
              <a:sym typeface="Merriweather"/>
            </a:endParaRPr>
          </a:p>
          <a:p>
            <a:pPr indent="0" lvl="0" marL="0" rtl="0" algn="ctr">
              <a:lnSpc>
                <a:spcPct val="115000"/>
              </a:lnSpc>
              <a:spcBef>
                <a:spcPts val="1600"/>
              </a:spcBef>
              <a:spcAft>
                <a:spcPts val="0"/>
              </a:spcAft>
              <a:buClr>
                <a:schemeClr val="dk1"/>
              </a:buClr>
              <a:buSzPct val="51355"/>
              <a:buFont typeface="Arial"/>
              <a:buNone/>
            </a:pPr>
            <a:r>
              <a:rPr lang="en" sz="2141">
                <a:solidFill>
                  <a:schemeClr val="dk2"/>
                </a:solidFill>
                <a:latin typeface="Merriweather"/>
                <a:ea typeface="Merriweather"/>
                <a:cs typeface="Merriweather"/>
                <a:sym typeface="Merriweather"/>
              </a:rPr>
              <a:t>Felipe Ávila /Guilherme Ribeiro Torres Pereira/Lucie Fleury</a:t>
            </a:r>
            <a:endParaRPr sz="3841">
              <a:solidFill>
                <a:schemeClr val="dk2"/>
              </a:solidFill>
              <a:latin typeface="Merriweather"/>
              <a:ea typeface="Merriweather"/>
              <a:cs typeface="Merriweather"/>
              <a:sym typeface="Merriweather"/>
            </a:endParaRPr>
          </a:p>
          <a:p>
            <a:pPr indent="0" lvl="0" marL="0" rtl="0" algn="l">
              <a:spcBef>
                <a:spcPts val="160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2"/>
          <p:cNvSpPr txBox="1"/>
          <p:nvPr>
            <p:ph type="title"/>
          </p:nvPr>
        </p:nvSpPr>
        <p:spPr>
          <a:xfrm>
            <a:off x="385725" y="1675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Analysis</a:t>
            </a:r>
            <a:endParaRPr/>
          </a:p>
        </p:txBody>
      </p:sp>
      <p:sp>
        <p:nvSpPr>
          <p:cNvPr id="118" name="Google Shape;118;p22"/>
          <p:cNvSpPr txBox="1"/>
          <p:nvPr>
            <p:ph idx="1" type="body"/>
          </p:nvPr>
        </p:nvSpPr>
        <p:spPr>
          <a:xfrm>
            <a:off x="200675" y="2460725"/>
            <a:ext cx="2741100" cy="1057200"/>
          </a:xfrm>
          <a:prstGeom prst="rect">
            <a:avLst/>
          </a:prstGeom>
        </p:spPr>
        <p:txBody>
          <a:bodyPr anchorCtr="0" anchor="t" bIns="91425" lIns="91425" spcFirstLastPara="1" rIns="91425" wrap="square" tIns="91425">
            <a:normAutofit/>
          </a:bodyPr>
          <a:lstStyle/>
          <a:p>
            <a:pPr indent="0" lvl="0" marL="0" rtl="0" algn="l">
              <a:spcBef>
                <a:spcPts val="0"/>
              </a:spcBef>
              <a:spcAft>
                <a:spcPts val="600"/>
              </a:spcAft>
              <a:buNone/>
            </a:pPr>
            <a:r>
              <a:rPr lang="en">
                <a:solidFill>
                  <a:srgbClr val="202124"/>
                </a:solidFill>
                <a:highlight>
                  <a:schemeClr val="lt1"/>
                </a:highlight>
                <a:latin typeface="Arial"/>
                <a:ea typeface="Arial"/>
                <a:cs typeface="Arial"/>
                <a:sym typeface="Arial"/>
              </a:rPr>
              <a:t>Does online-course influence the rating?</a:t>
            </a:r>
            <a:endParaRPr sz="1000">
              <a:latin typeface="Arial"/>
              <a:ea typeface="Arial"/>
              <a:cs typeface="Arial"/>
              <a:sym typeface="Arial"/>
            </a:endParaRPr>
          </a:p>
        </p:txBody>
      </p:sp>
      <p:pic>
        <p:nvPicPr>
          <p:cNvPr id="119" name="Google Shape;119;p22"/>
          <p:cNvPicPr preferRelativeResize="0"/>
          <p:nvPr/>
        </p:nvPicPr>
        <p:blipFill>
          <a:blip r:embed="rId3">
            <a:alphaModFix/>
          </a:blip>
          <a:stretch>
            <a:fillRect/>
          </a:stretch>
        </p:blipFill>
        <p:spPr>
          <a:xfrm>
            <a:off x="4222275" y="1154950"/>
            <a:ext cx="4329750" cy="37179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3"/>
          <p:cNvSpPr txBox="1"/>
          <p:nvPr>
            <p:ph type="title"/>
          </p:nvPr>
        </p:nvSpPr>
        <p:spPr>
          <a:xfrm>
            <a:off x="385725" y="1675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Analysis</a:t>
            </a:r>
            <a:endParaRPr/>
          </a:p>
        </p:txBody>
      </p:sp>
      <p:sp>
        <p:nvSpPr>
          <p:cNvPr id="125" name="Google Shape;125;p23"/>
          <p:cNvSpPr txBox="1"/>
          <p:nvPr>
            <p:ph idx="1" type="body"/>
          </p:nvPr>
        </p:nvSpPr>
        <p:spPr>
          <a:xfrm>
            <a:off x="200675" y="2460725"/>
            <a:ext cx="2741100" cy="1057200"/>
          </a:xfrm>
          <a:prstGeom prst="rect">
            <a:avLst/>
          </a:prstGeom>
        </p:spPr>
        <p:txBody>
          <a:bodyPr anchorCtr="0" anchor="t" bIns="91425" lIns="91425" spcFirstLastPara="1" rIns="91425" wrap="square" tIns="91425">
            <a:normAutofit/>
          </a:bodyPr>
          <a:lstStyle/>
          <a:p>
            <a:pPr indent="0" lvl="0" marL="0" rtl="0" algn="l">
              <a:spcBef>
                <a:spcPts val="0"/>
              </a:spcBef>
              <a:spcAft>
                <a:spcPts val="600"/>
              </a:spcAft>
              <a:buNone/>
            </a:pPr>
            <a:r>
              <a:rPr lang="en">
                <a:solidFill>
                  <a:srgbClr val="202124"/>
                </a:solidFill>
                <a:highlight>
                  <a:schemeClr val="lt1"/>
                </a:highlight>
                <a:latin typeface="Arial"/>
                <a:ea typeface="Arial"/>
                <a:cs typeface="Arial"/>
                <a:sym typeface="Arial"/>
              </a:rPr>
              <a:t>Does online-course influence the rating?</a:t>
            </a:r>
            <a:endParaRPr sz="1000">
              <a:latin typeface="Arial"/>
              <a:ea typeface="Arial"/>
              <a:cs typeface="Arial"/>
              <a:sym typeface="Arial"/>
            </a:endParaRPr>
          </a:p>
        </p:txBody>
      </p:sp>
      <p:graphicFrame>
        <p:nvGraphicFramePr>
          <p:cNvPr id="126" name="Google Shape;126;p23"/>
          <p:cNvGraphicFramePr/>
          <p:nvPr/>
        </p:nvGraphicFramePr>
        <p:xfrm>
          <a:off x="4572000" y="1164725"/>
          <a:ext cx="3000000" cy="3000000"/>
        </p:xfrm>
        <a:graphic>
          <a:graphicData uri="http://schemas.openxmlformats.org/drawingml/2006/table">
            <a:tbl>
              <a:tblPr>
                <a:noFill/>
                <a:tableStyleId>{DDAD2D2D-3230-4293-ACE4-E000F3394DC8}</a:tableStyleId>
              </a:tblPr>
              <a:tblGrid>
                <a:gridCol w="1724075"/>
                <a:gridCol w="1724075"/>
              </a:tblGrid>
              <a:tr h="654475">
                <a:tc>
                  <a:txBody>
                    <a:bodyPr/>
                    <a:lstStyle/>
                    <a:p>
                      <a:pPr indent="0" lvl="0" marL="0" rtl="0" algn="ctr">
                        <a:lnSpc>
                          <a:spcPct val="115000"/>
                        </a:lnSpc>
                        <a:spcBef>
                          <a:spcPts val="0"/>
                        </a:spcBef>
                        <a:spcAft>
                          <a:spcPts val="0"/>
                        </a:spcAft>
                        <a:buNone/>
                      </a:pPr>
                      <a:r>
                        <a:rPr b="1" lang="en" sz="1600"/>
                        <a:t>Rating</a:t>
                      </a:r>
                      <a:endParaRPr b="1" sz="16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600"/>
                        <a:t>Badge</a:t>
                      </a:r>
                      <a:endParaRPr b="1" sz="16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654475">
                <a:tc>
                  <a:txBody>
                    <a:bodyPr/>
                    <a:lstStyle/>
                    <a:p>
                      <a:pPr indent="0" lvl="0" marL="0" rtl="0" algn="ctr">
                        <a:lnSpc>
                          <a:spcPct val="115000"/>
                        </a:lnSpc>
                        <a:spcBef>
                          <a:spcPts val="0"/>
                        </a:spcBef>
                        <a:spcAft>
                          <a:spcPts val="0"/>
                        </a:spcAft>
                        <a:buNone/>
                      </a:pPr>
                      <a:r>
                        <a:rPr lang="en" sz="1600"/>
                        <a:t>4.80</a:t>
                      </a:r>
                      <a:endParaRPr sz="16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600"/>
                        <a:t>Verified Outcomes</a:t>
                      </a:r>
                      <a:endParaRPr sz="16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654475">
                <a:tc>
                  <a:txBody>
                    <a:bodyPr/>
                    <a:lstStyle/>
                    <a:p>
                      <a:pPr indent="0" lvl="0" marL="0" rtl="0" algn="ctr">
                        <a:lnSpc>
                          <a:spcPct val="115000"/>
                        </a:lnSpc>
                        <a:spcBef>
                          <a:spcPts val="0"/>
                        </a:spcBef>
                        <a:spcAft>
                          <a:spcPts val="0"/>
                        </a:spcAft>
                        <a:buNone/>
                      </a:pPr>
                      <a:r>
                        <a:rPr lang="en" sz="1600"/>
                        <a:t>4.77</a:t>
                      </a:r>
                      <a:endParaRPr sz="16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600"/>
                        <a:t>Flexible Classes</a:t>
                      </a:r>
                      <a:endParaRPr sz="16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654475">
                <a:tc>
                  <a:txBody>
                    <a:bodyPr/>
                    <a:lstStyle/>
                    <a:p>
                      <a:pPr indent="0" lvl="0" marL="0" rtl="0" algn="ctr">
                        <a:lnSpc>
                          <a:spcPct val="115000"/>
                        </a:lnSpc>
                        <a:spcBef>
                          <a:spcPts val="0"/>
                        </a:spcBef>
                        <a:spcAft>
                          <a:spcPts val="0"/>
                        </a:spcAft>
                        <a:buNone/>
                      </a:pPr>
                      <a:r>
                        <a:rPr lang="en" sz="1600"/>
                        <a:t>4.77</a:t>
                      </a:r>
                      <a:endParaRPr sz="16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600"/>
                        <a:t>Available Online</a:t>
                      </a:r>
                      <a:endParaRPr sz="16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654475">
                <a:tc>
                  <a:txBody>
                    <a:bodyPr/>
                    <a:lstStyle/>
                    <a:p>
                      <a:pPr indent="0" lvl="0" marL="0" rtl="0" algn="ctr">
                        <a:lnSpc>
                          <a:spcPct val="115000"/>
                        </a:lnSpc>
                        <a:spcBef>
                          <a:spcPts val="0"/>
                        </a:spcBef>
                        <a:spcAft>
                          <a:spcPts val="0"/>
                        </a:spcAft>
                        <a:buNone/>
                      </a:pPr>
                      <a:r>
                        <a:rPr lang="en" sz="1600"/>
                        <a:t>4.58</a:t>
                      </a:r>
                      <a:endParaRPr sz="16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600"/>
                        <a:t>Job Guarantee</a:t>
                      </a:r>
                      <a:endParaRPr sz="16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4"/>
          <p:cNvSpPr txBox="1"/>
          <p:nvPr>
            <p:ph type="title"/>
          </p:nvPr>
        </p:nvSpPr>
        <p:spPr>
          <a:xfrm>
            <a:off x="311700" y="907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Analysis</a:t>
            </a:r>
            <a:endParaRPr/>
          </a:p>
        </p:txBody>
      </p:sp>
      <p:sp>
        <p:nvSpPr>
          <p:cNvPr id="132" name="Google Shape;132;p24"/>
          <p:cNvSpPr txBox="1"/>
          <p:nvPr>
            <p:ph idx="1" type="body"/>
          </p:nvPr>
        </p:nvSpPr>
        <p:spPr>
          <a:xfrm>
            <a:off x="200675" y="2460725"/>
            <a:ext cx="2741100" cy="1057200"/>
          </a:xfrm>
          <a:prstGeom prst="rect">
            <a:avLst/>
          </a:prstGeom>
        </p:spPr>
        <p:txBody>
          <a:bodyPr anchorCtr="0" anchor="t" bIns="91425" lIns="91425" spcFirstLastPara="1" rIns="91425" wrap="square" tIns="91425">
            <a:normAutofit/>
          </a:bodyPr>
          <a:lstStyle/>
          <a:p>
            <a:pPr indent="0" lvl="0" marL="0" rtl="0" algn="l">
              <a:spcBef>
                <a:spcPts val="0"/>
              </a:spcBef>
              <a:spcAft>
                <a:spcPts val="600"/>
              </a:spcAft>
              <a:buNone/>
            </a:pPr>
            <a:r>
              <a:rPr lang="en">
                <a:solidFill>
                  <a:srgbClr val="202124"/>
                </a:solidFill>
                <a:highlight>
                  <a:schemeClr val="lt1"/>
                </a:highlight>
                <a:latin typeface="Arial"/>
                <a:ea typeface="Arial"/>
                <a:cs typeface="Arial"/>
                <a:sym typeface="Arial"/>
              </a:rPr>
              <a:t>Does online-course influence the rating?</a:t>
            </a:r>
            <a:endParaRPr sz="1000">
              <a:latin typeface="Arial"/>
              <a:ea typeface="Arial"/>
              <a:cs typeface="Arial"/>
              <a:sym typeface="Arial"/>
            </a:endParaRPr>
          </a:p>
        </p:txBody>
      </p:sp>
      <p:graphicFrame>
        <p:nvGraphicFramePr>
          <p:cNvPr id="133" name="Google Shape;133;p24"/>
          <p:cNvGraphicFramePr/>
          <p:nvPr/>
        </p:nvGraphicFramePr>
        <p:xfrm>
          <a:off x="2866750" y="663425"/>
          <a:ext cx="3000000" cy="3000000"/>
        </p:xfrm>
        <a:graphic>
          <a:graphicData uri="http://schemas.openxmlformats.org/drawingml/2006/table">
            <a:tbl>
              <a:tblPr>
                <a:noFill/>
                <a:tableStyleId>{DDAD2D2D-3230-4293-ACE4-E000F3394DC8}</a:tableStyleId>
              </a:tblPr>
              <a:tblGrid>
                <a:gridCol w="1346675"/>
                <a:gridCol w="1820300"/>
                <a:gridCol w="2710825"/>
              </a:tblGrid>
              <a:tr h="412225">
                <a:tc>
                  <a:txBody>
                    <a:bodyPr/>
                    <a:lstStyle/>
                    <a:p>
                      <a:pPr indent="0" lvl="0" marL="0" rtl="0" algn="ctr">
                        <a:lnSpc>
                          <a:spcPct val="115000"/>
                        </a:lnSpc>
                        <a:spcBef>
                          <a:spcPts val="0"/>
                        </a:spcBef>
                        <a:spcAft>
                          <a:spcPts val="0"/>
                        </a:spcAft>
                        <a:buNone/>
                      </a:pPr>
                      <a:r>
                        <a:rPr b="1" lang="en"/>
                        <a:t>Rating</a:t>
                      </a:r>
                      <a:endParaRPr b="1"/>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a:t>Available Online?</a:t>
                      </a:r>
                      <a:endParaRPr b="1"/>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a:t>School</a:t>
                      </a:r>
                      <a:endParaRPr b="1"/>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412225">
                <a:tc>
                  <a:txBody>
                    <a:bodyPr/>
                    <a:lstStyle/>
                    <a:p>
                      <a:pPr indent="0" lvl="0" marL="0" rtl="0" algn="r">
                        <a:lnSpc>
                          <a:spcPct val="115000"/>
                        </a:lnSpc>
                        <a:spcBef>
                          <a:spcPts val="0"/>
                        </a:spcBef>
                        <a:spcAft>
                          <a:spcPts val="0"/>
                        </a:spcAft>
                        <a:buNone/>
                      </a:pPr>
                      <a:r>
                        <a:rPr lang="en" sz="1200"/>
                        <a:t>4.59</a:t>
                      </a:r>
                      <a:endParaRPr sz="12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t>Available Online</a:t>
                      </a:r>
                      <a:endParaRPr sz="12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t>app-academy</a:t>
                      </a:r>
                      <a:endParaRPr sz="12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412225">
                <a:tc>
                  <a:txBody>
                    <a:bodyPr/>
                    <a:lstStyle/>
                    <a:p>
                      <a:pPr indent="0" lvl="0" marL="0" rtl="0" algn="r">
                        <a:lnSpc>
                          <a:spcPct val="115000"/>
                        </a:lnSpc>
                        <a:spcBef>
                          <a:spcPts val="0"/>
                        </a:spcBef>
                        <a:spcAft>
                          <a:spcPts val="0"/>
                        </a:spcAft>
                        <a:buNone/>
                      </a:pPr>
                      <a:r>
                        <a:rPr lang="en" sz="1200"/>
                        <a:t>4.80</a:t>
                      </a:r>
                      <a:endParaRPr sz="12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t>Available Online</a:t>
                      </a:r>
                      <a:endParaRPr sz="12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t>ironhack</a:t>
                      </a:r>
                      <a:endParaRPr sz="12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412225">
                <a:tc>
                  <a:txBody>
                    <a:bodyPr/>
                    <a:lstStyle/>
                    <a:p>
                      <a:pPr indent="0" lvl="0" marL="0" rtl="0" algn="r">
                        <a:lnSpc>
                          <a:spcPct val="115000"/>
                        </a:lnSpc>
                        <a:spcBef>
                          <a:spcPts val="0"/>
                        </a:spcBef>
                        <a:spcAft>
                          <a:spcPts val="0"/>
                        </a:spcAft>
                        <a:buNone/>
                      </a:pPr>
                      <a:r>
                        <a:rPr lang="en" sz="1200"/>
                        <a:t>4.99</a:t>
                      </a:r>
                      <a:endParaRPr sz="12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t>Available Online</a:t>
                      </a:r>
                      <a:endParaRPr sz="12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t>la-capsule</a:t>
                      </a:r>
                      <a:endParaRPr sz="12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412225">
                <a:tc>
                  <a:txBody>
                    <a:bodyPr/>
                    <a:lstStyle/>
                    <a:p>
                      <a:pPr indent="0" lvl="0" marL="0" rtl="0" algn="r">
                        <a:lnSpc>
                          <a:spcPct val="115000"/>
                        </a:lnSpc>
                        <a:spcBef>
                          <a:spcPts val="0"/>
                        </a:spcBef>
                        <a:spcAft>
                          <a:spcPts val="0"/>
                        </a:spcAft>
                        <a:buNone/>
                      </a:pPr>
                      <a:r>
                        <a:rPr lang="en" sz="1200"/>
                        <a:t>4.93</a:t>
                      </a:r>
                      <a:endParaRPr sz="12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t>Available Online</a:t>
                      </a:r>
                      <a:endParaRPr sz="12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t>le-wagon</a:t>
                      </a:r>
                      <a:endParaRPr sz="12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412225">
                <a:tc>
                  <a:txBody>
                    <a:bodyPr/>
                    <a:lstStyle/>
                    <a:p>
                      <a:pPr indent="0" lvl="0" marL="0" rtl="0" algn="r">
                        <a:lnSpc>
                          <a:spcPct val="115000"/>
                        </a:lnSpc>
                        <a:spcBef>
                          <a:spcPts val="0"/>
                        </a:spcBef>
                        <a:spcAft>
                          <a:spcPts val="0"/>
                        </a:spcAft>
                        <a:buNone/>
                      </a:pPr>
                      <a:r>
                        <a:rPr lang="en" sz="1200"/>
                        <a:t>4.82</a:t>
                      </a:r>
                      <a:endParaRPr sz="12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t>Available Online</a:t>
                      </a:r>
                      <a:endParaRPr sz="12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t>metis</a:t>
                      </a:r>
                      <a:endParaRPr sz="12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667400">
                <a:tc>
                  <a:txBody>
                    <a:bodyPr/>
                    <a:lstStyle/>
                    <a:p>
                      <a:pPr indent="0" lvl="0" marL="0" rtl="0" algn="r">
                        <a:lnSpc>
                          <a:spcPct val="115000"/>
                        </a:lnSpc>
                        <a:spcBef>
                          <a:spcPts val="0"/>
                        </a:spcBef>
                        <a:spcAft>
                          <a:spcPts val="0"/>
                        </a:spcAft>
                        <a:buNone/>
                      </a:pPr>
                      <a:r>
                        <a:rPr lang="en" sz="1200"/>
                        <a:t>4.73</a:t>
                      </a:r>
                      <a:endParaRPr sz="12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t>Available Online</a:t>
                      </a:r>
                      <a:endParaRPr sz="12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t>practicum-by-yandex</a:t>
                      </a:r>
                      <a:endParaRPr sz="12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667400">
                <a:tc>
                  <a:txBody>
                    <a:bodyPr/>
                    <a:lstStyle/>
                    <a:p>
                      <a:pPr indent="0" lvl="0" marL="0" rtl="0" algn="r">
                        <a:lnSpc>
                          <a:spcPct val="115000"/>
                        </a:lnSpc>
                        <a:spcBef>
                          <a:spcPts val="0"/>
                        </a:spcBef>
                        <a:spcAft>
                          <a:spcPts val="0"/>
                        </a:spcAft>
                        <a:buNone/>
                      </a:pPr>
                      <a:r>
                        <a:rPr lang="en" sz="1200"/>
                        <a:t>4.76</a:t>
                      </a:r>
                      <a:endParaRPr sz="12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t>Available Online</a:t>
                      </a:r>
                      <a:endParaRPr sz="12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t>react-graphql-academy</a:t>
                      </a:r>
                      <a:endParaRPr sz="1200"/>
                    </a:p>
                  </a:txBody>
                  <a:tcPr marT="19050" marB="19050" marR="28575" marL="28575"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412225">
                <a:tc>
                  <a:txBody>
                    <a:bodyPr/>
                    <a:lstStyle/>
                    <a:p>
                      <a:pPr indent="0" lvl="0" marL="0" rtl="0" algn="r">
                        <a:lnSpc>
                          <a:spcPct val="115000"/>
                        </a:lnSpc>
                        <a:spcBef>
                          <a:spcPts val="0"/>
                        </a:spcBef>
                        <a:spcAft>
                          <a:spcPts val="0"/>
                        </a:spcAft>
                        <a:buNone/>
                      </a:pPr>
                      <a:r>
                        <a:rPr lang="en" sz="1200"/>
                        <a:t>4.56</a:t>
                      </a:r>
                      <a:endParaRPr sz="12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t>Available Online</a:t>
                      </a:r>
                      <a:endParaRPr sz="12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t>springboard</a:t>
                      </a:r>
                      <a:endParaRPr sz="12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Analysis summary</a:t>
            </a:r>
            <a:endParaRPr/>
          </a:p>
        </p:txBody>
      </p:sp>
      <p:sp>
        <p:nvSpPr>
          <p:cNvPr id="139" name="Google Shape;139;p25"/>
          <p:cNvSpPr txBox="1"/>
          <p:nvPr>
            <p:ph idx="1" type="body"/>
          </p:nvPr>
        </p:nvSpPr>
        <p:spPr>
          <a:xfrm>
            <a:off x="250275" y="1295475"/>
            <a:ext cx="8520600" cy="3334800"/>
          </a:xfrm>
          <a:prstGeom prst="rect">
            <a:avLst/>
          </a:prstGeom>
        </p:spPr>
        <p:txBody>
          <a:bodyPr anchorCtr="0" anchor="t" bIns="91425" lIns="91425" spcFirstLastPara="1" rIns="91425" wrap="square" tIns="91425">
            <a:normAutofit fontScale="92500" lnSpcReduction="20000"/>
          </a:bodyPr>
          <a:lstStyle/>
          <a:p>
            <a:pPr indent="0" lvl="0" marL="0" rtl="0" algn="just">
              <a:lnSpc>
                <a:spcPct val="150000"/>
              </a:lnSpc>
              <a:spcBef>
                <a:spcPts val="0"/>
              </a:spcBef>
              <a:spcAft>
                <a:spcPts val="0"/>
              </a:spcAft>
              <a:buClr>
                <a:schemeClr val="dk2"/>
              </a:buClr>
              <a:buSzPct val="60837"/>
              <a:buFont typeface="Arial"/>
              <a:buNone/>
            </a:pPr>
            <a:r>
              <a:rPr i="1" lang="en" sz="1808">
                <a:solidFill>
                  <a:srgbClr val="202124"/>
                </a:solidFill>
                <a:highlight>
                  <a:schemeClr val="lt1"/>
                </a:highlight>
                <a:latin typeface="Arial"/>
                <a:ea typeface="Arial"/>
                <a:cs typeface="Arial"/>
                <a:sym typeface="Arial"/>
              </a:rPr>
              <a:t>Does the amount of campus have to do with the user rating? </a:t>
            </a:r>
            <a:endParaRPr i="1" sz="2166">
              <a:latin typeface="Arial"/>
              <a:ea typeface="Arial"/>
              <a:cs typeface="Arial"/>
              <a:sym typeface="Arial"/>
            </a:endParaRPr>
          </a:p>
          <a:p>
            <a:pPr indent="0" lvl="0" marL="0" rtl="0" algn="just">
              <a:lnSpc>
                <a:spcPct val="150000"/>
              </a:lnSpc>
              <a:spcBef>
                <a:spcPts val="600"/>
              </a:spcBef>
              <a:spcAft>
                <a:spcPts val="0"/>
              </a:spcAft>
              <a:buClr>
                <a:schemeClr val="dk2"/>
              </a:buClr>
              <a:buSzPct val="60837"/>
              <a:buFont typeface="Arial"/>
              <a:buNone/>
            </a:pPr>
            <a:r>
              <a:rPr lang="en" sz="1808">
                <a:solidFill>
                  <a:srgbClr val="202124"/>
                </a:solidFill>
                <a:highlight>
                  <a:schemeClr val="lt1"/>
                </a:highlight>
                <a:latin typeface="Arial"/>
                <a:ea typeface="Arial"/>
                <a:cs typeface="Arial"/>
                <a:sym typeface="Arial"/>
              </a:rPr>
              <a:t>The amount of campuses doesn’t seem to be a criteria for student to choose a bootcamp  </a:t>
            </a:r>
            <a:endParaRPr sz="1808">
              <a:solidFill>
                <a:srgbClr val="202124"/>
              </a:solidFill>
              <a:highlight>
                <a:schemeClr val="lt1"/>
              </a:highlight>
              <a:latin typeface="Arial"/>
              <a:ea typeface="Arial"/>
              <a:cs typeface="Arial"/>
              <a:sym typeface="Arial"/>
            </a:endParaRPr>
          </a:p>
          <a:p>
            <a:pPr indent="0" lvl="0" marL="0" rtl="0" algn="just">
              <a:lnSpc>
                <a:spcPct val="150000"/>
              </a:lnSpc>
              <a:spcBef>
                <a:spcPts val="600"/>
              </a:spcBef>
              <a:spcAft>
                <a:spcPts val="0"/>
              </a:spcAft>
              <a:buClr>
                <a:schemeClr val="dk2"/>
              </a:buClr>
              <a:buSzPct val="60837"/>
              <a:buFont typeface="Arial"/>
              <a:buNone/>
            </a:pPr>
            <a:r>
              <a:t/>
            </a:r>
            <a:endParaRPr i="1" sz="1808">
              <a:solidFill>
                <a:srgbClr val="202124"/>
              </a:solidFill>
              <a:highlight>
                <a:schemeClr val="lt1"/>
              </a:highlight>
              <a:latin typeface="Arial"/>
              <a:ea typeface="Arial"/>
              <a:cs typeface="Arial"/>
              <a:sym typeface="Arial"/>
            </a:endParaRPr>
          </a:p>
          <a:p>
            <a:pPr indent="0" lvl="0" marL="0" marR="0" rtl="0" algn="just">
              <a:lnSpc>
                <a:spcPct val="150000"/>
              </a:lnSpc>
              <a:spcBef>
                <a:spcPts val="600"/>
              </a:spcBef>
              <a:spcAft>
                <a:spcPts val="0"/>
              </a:spcAft>
              <a:buClr>
                <a:schemeClr val="dk2"/>
              </a:buClr>
              <a:buSzPct val="60837"/>
              <a:buFont typeface="Arial"/>
              <a:buNone/>
            </a:pPr>
            <a:r>
              <a:rPr i="1" lang="en" sz="1808">
                <a:solidFill>
                  <a:srgbClr val="202124"/>
                </a:solidFill>
                <a:highlight>
                  <a:schemeClr val="lt1"/>
                </a:highlight>
                <a:latin typeface="Arial"/>
                <a:ea typeface="Arial"/>
                <a:cs typeface="Arial"/>
                <a:sym typeface="Arial"/>
              </a:rPr>
              <a:t>Does country have to do with the amount of reviews? </a:t>
            </a:r>
            <a:endParaRPr i="1" sz="1808">
              <a:solidFill>
                <a:srgbClr val="202124"/>
              </a:solidFill>
              <a:highlight>
                <a:schemeClr val="lt1"/>
              </a:highlight>
              <a:latin typeface="Arial"/>
              <a:ea typeface="Arial"/>
              <a:cs typeface="Arial"/>
              <a:sym typeface="Arial"/>
            </a:endParaRPr>
          </a:p>
          <a:p>
            <a:pPr indent="0" lvl="0" marL="0" marR="0" rtl="0" algn="just">
              <a:lnSpc>
                <a:spcPct val="150000"/>
              </a:lnSpc>
              <a:spcBef>
                <a:spcPts val="600"/>
              </a:spcBef>
              <a:spcAft>
                <a:spcPts val="0"/>
              </a:spcAft>
              <a:buClr>
                <a:schemeClr val="dk2"/>
              </a:buClr>
              <a:buSzPct val="60837"/>
              <a:buFont typeface="Arial"/>
              <a:buNone/>
            </a:pPr>
            <a:r>
              <a:rPr lang="en" sz="1808">
                <a:solidFill>
                  <a:srgbClr val="202124"/>
                </a:solidFill>
                <a:highlight>
                  <a:schemeClr val="lt1"/>
                </a:highlight>
                <a:latin typeface="Arial"/>
                <a:ea typeface="Arial"/>
                <a:cs typeface="Arial"/>
                <a:sym typeface="Arial"/>
              </a:rPr>
              <a:t>US odd amount of reviews </a:t>
            </a:r>
            <a:endParaRPr sz="1808">
              <a:solidFill>
                <a:srgbClr val="202124"/>
              </a:solidFill>
              <a:highlight>
                <a:schemeClr val="lt1"/>
              </a:highlight>
              <a:latin typeface="Arial"/>
              <a:ea typeface="Arial"/>
              <a:cs typeface="Arial"/>
              <a:sym typeface="Arial"/>
            </a:endParaRPr>
          </a:p>
          <a:p>
            <a:pPr indent="0" lvl="0" marL="0" rtl="0" algn="just">
              <a:lnSpc>
                <a:spcPct val="150000"/>
              </a:lnSpc>
              <a:spcBef>
                <a:spcPts val="600"/>
              </a:spcBef>
              <a:spcAft>
                <a:spcPts val="0"/>
              </a:spcAft>
              <a:buClr>
                <a:schemeClr val="dk2"/>
              </a:buClr>
              <a:buSzPct val="60837"/>
              <a:buFont typeface="Arial"/>
              <a:buNone/>
            </a:pPr>
            <a:r>
              <a:t/>
            </a:r>
            <a:endParaRPr i="1" sz="1808">
              <a:solidFill>
                <a:srgbClr val="202124"/>
              </a:solidFill>
              <a:highlight>
                <a:schemeClr val="lt1"/>
              </a:highlight>
              <a:latin typeface="Arial"/>
              <a:ea typeface="Arial"/>
              <a:cs typeface="Arial"/>
              <a:sym typeface="Arial"/>
            </a:endParaRPr>
          </a:p>
          <a:p>
            <a:pPr indent="0" lvl="0" marL="0" rtl="0" algn="just">
              <a:lnSpc>
                <a:spcPct val="150000"/>
              </a:lnSpc>
              <a:spcBef>
                <a:spcPts val="600"/>
              </a:spcBef>
              <a:spcAft>
                <a:spcPts val="0"/>
              </a:spcAft>
              <a:buClr>
                <a:schemeClr val="dk2"/>
              </a:buClr>
              <a:buSzPct val="60837"/>
              <a:buFont typeface="Arial"/>
              <a:buNone/>
            </a:pPr>
            <a:r>
              <a:rPr i="1" lang="en" sz="1808">
                <a:solidFill>
                  <a:srgbClr val="202124"/>
                </a:solidFill>
                <a:highlight>
                  <a:schemeClr val="lt1"/>
                </a:highlight>
                <a:latin typeface="Arial"/>
                <a:ea typeface="Arial"/>
                <a:cs typeface="Arial"/>
                <a:sym typeface="Arial"/>
              </a:rPr>
              <a:t>Does online-course influence the rating?</a:t>
            </a:r>
            <a:endParaRPr i="1" sz="2166">
              <a:latin typeface="Arial"/>
              <a:ea typeface="Arial"/>
              <a:cs typeface="Arial"/>
              <a:sym typeface="Arial"/>
            </a:endParaRPr>
          </a:p>
          <a:p>
            <a:pPr indent="0" lvl="0" marL="0" rtl="0" algn="l">
              <a:spcBef>
                <a:spcPts val="600"/>
              </a:spcBef>
              <a:spcAft>
                <a:spcPts val="1200"/>
              </a:spcAft>
              <a:buNone/>
            </a:pPr>
            <a:r>
              <a:rPr lang="en" sz="1908">
                <a:latin typeface="Arial"/>
                <a:ea typeface="Arial"/>
                <a:cs typeface="Arial"/>
                <a:sym typeface="Arial"/>
              </a:rPr>
              <a:t>No possible correlation found</a:t>
            </a:r>
            <a:endParaRPr sz="1908">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6"/>
          <p:cNvSpPr txBox="1"/>
          <p:nvPr>
            <p:ph type="title"/>
          </p:nvPr>
        </p:nvSpPr>
        <p:spPr>
          <a:xfrm>
            <a:off x="311700" y="152500"/>
            <a:ext cx="8520600" cy="10350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Improvements to make the process durable</a:t>
            </a:r>
            <a:endParaRPr/>
          </a:p>
          <a:p>
            <a:pPr indent="0" lvl="0" marL="0" rtl="0" algn="ctr">
              <a:spcBef>
                <a:spcPts val="0"/>
              </a:spcBef>
              <a:spcAft>
                <a:spcPts val="0"/>
              </a:spcAft>
              <a:buNone/>
            </a:pPr>
            <a:r>
              <a:rPr lang="en"/>
              <a:t> - Future adaptations</a:t>
            </a:r>
            <a:endParaRPr/>
          </a:p>
        </p:txBody>
      </p:sp>
      <p:sp>
        <p:nvSpPr>
          <p:cNvPr id="145" name="Google Shape;145;p26"/>
          <p:cNvSpPr txBox="1"/>
          <p:nvPr>
            <p:ph idx="1" type="body"/>
          </p:nvPr>
        </p:nvSpPr>
        <p:spPr>
          <a:xfrm>
            <a:off x="255950" y="1187500"/>
            <a:ext cx="9019500" cy="4022400"/>
          </a:xfrm>
          <a:prstGeom prst="rect">
            <a:avLst/>
          </a:prstGeom>
        </p:spPr>
        <p:txBody>
          <a:bodyPr anchorCtr="0" anchor="t" bIns="91425" lIns="91425" spcFirstLastPara="1" rIns="91425" wrap="square" tIns="91425">
            <a:normAutofit fontScale="25000" lnSpcReduction="20000"/>
          </a:bodyPr>
          <a:lstStyle/>
          <a:p>
            <a:pPr indent="0" lvl="0" marL="457200" rtl="0" algn="l">
              <a:spcBef>
                <a:spcPts val="0"/>
              </a:spcBef>
              <a:spcAft>
                <a:spcPts val="0"/>
              </a:spcAft>
              <a:buNone/>
            </a:pPr>
            <a:r>
              <a:t/>
            </a:r>
            <a:endParaRPr/>
          </a:p>
          <a:p>
            <a:pPr indent="-313480" lvl="0" marL="457200" rtl="0" algn="l">
              <a:lnSpc>
                <a:spcPct val="150000"/>
              </a:lnSpc>
              <a:spcBef>
                <a:spcPts val="1200"/>
              </a:spcBef>
              <a:spcAft>
                <a:spcPts val="0"/>
              </a:spcAft>
              <a:buSzPct val="100000"/>
              <a:buFont typeface="Arial"/>
              <a:buChar char="●"/>
            </a:pPr>
            <a:r>
              <a:rPr lang="en" sz="5346">
                <a:latin typeface="Arial"/>
                <a:ea typeface="Arial"/>
                <a:cs typeface="Arial"/>
                <a:sym typeface="Arial"/>
              </a:rPr>
              <a:t>To get new data, how will the data model behave?</a:t>
            </a:r>
            <a:endParaRPr sz="5346">
              <a:latin typeface="Arial"/>
              <a:ea typeface="Arial"/>
              <a:cs typeface="Arial"/>
              <a:sym typeface="Arial"/>
            </a:endParaRPr>
          </a:p>
          <a:p>
            <a:pPr indent="0" lvl="0" marL="457200" rtl="0" algn="l">
              <a:lnSpc>
                <a:spcPct val="150000"/>
              </a:lnSpc>
              <a:spcBef>
                <a:spcPts val="1200"/>
              </a:spcBef>
              <a:spcAft>
                <a:spcPts val="0"/>
              </a:spcAft>
              <a:buNone/>
            </a:pPr>
            <a:r>
              <a:rPr lang="en" sz="5346">
                <a:latin typeface="Arial"/>
                <a:ea typeface="Arial"/>
                <a:cs typeface="Arial"/>
                <a:sym typeface="Arial"/>
              </a:rPr>
              <a:t>Python code when executed perform the next actions  :</a:t>
            </a:r>
            <a:endParaRPr sz="5346">
              <a:latin typeface="Arial"/>
              <a:ea typeface="Arial"/>
              <a:cs typeface="Arial"/>
              <a:sym typeface="Arial"/>
            </a:endParaRPr>
          </a:p>
          <a:p>
            <a:pPr indent="-307130" lvl="0" marL="457200" rtl="0" algn="l">
              <a:lnSpc>
                <a:spcPct val="150000"/>
              </a:lnSpc>
              <a:spcBef>
                <a:spcPts val="1200"/>
              </a:spcBef>
              <a:spcAft>
                <a:spcPts val="0"/>
              </a:spcAft>
              <a:buSzPct val="100000"/>
              <a:buFont typeface="Arial"/>
              <a:buAutoNum type="arabicPeriod"/>
            </a:pPr>
            <a:r>
              <a:rPr lang="en" sz="4946">
                <a:latin typeface="Arial"/>
                <a:ea typeface="Arial"/>
                <a:cs typeface="Arial"/>
                <a:sym typeface="Arial"/>
              </a:rPr>
              <a:t> Scrap the new schools id</a:t>
            </a:r>
            <a:endParaRPr sz="4946">
              <a:latin typeface="Arial"/>
              <a:ea typeface="Arial"/>
              <a:cs typeface="Arial"/>
              <a:sym typeface="Arial"/>
            </a:endParaRPr>
          </a:p>
          <a:p>
            <a:pPr indent="-307130" lvl="0" marL="457200" rtl="0" algn="l">
              <a:lnSpc>
                <a:spcPct val="150000"/>
              </a:lnSpc>
              <a:spcBef>
                <a:spcPts val="0"/>
              </a:spcBef>
              <a:spcAft>
                <a:spcPts val="0"/>
              </a:spcAft>
              <a:buSzPct val="100000"/>
              <a:buFont typeface="Arial"/>
              <a:buAutoNum type="arabicPeriod"/>
            </a:pPr>
            <a:r>
              <a:rPr lang="en" sz="4946">
                <a:latin typeface="Arial"/>
                <a:ea typeface="Arial"/>
                <a:cs typeface="Arial"/>
                <a:sym typeface="Arial"/>
              </a:rPr>
              <a:t> Clean the data to be inserted into the database</a:t>
            </a:r>
            <a:endParaRPr sz="4946">
              <a:latin typeface="Arial"/>
              <a:ea typeface="Arial"/>
              <a:cs typeface="Arial"/>
              <a:sym typeface="Arial"/>
            </a:endParaRPr>
          </a:p>
          <a:p>
            <a:pPr indent="-307130" lvl="0" marL="457200" rtl="0" algn="l">
              <a:lnSpc>
                <a:spcPct val="150000"/>
              </a:lnSpc>
              <a:spcBef>
                <a:spcPts val="0"/>
              </a:spcBef>
              <a:spcAft>
                <a:spcPts val="0"/>
              </a:spcAft>
              <a:buSzPct val="100000"/>
              <a:buFont typeface="Arial"/>
              <a:buAutoNum type="arabicPeriod"/>
            </a:pPr>
            <a:r>
              <a:rPr lang="en" sz="4946">
                <a:latin typeface="Arial"/>
                <a:ea typeface="Arial"/>
                <a:cs typeface="Arial"/>
                <a:sym typeface="Arial"/>
              </a:rPr>
              <a:t> Use SQL queries to update the database.</a:t>
            </a:r>
            <a:endParaRPr sz="4946">
              <a:latin typeface="Arial"/>
              <a:ea typeface="Arial"/>
              <a:cs typeface="Arial"/>
              <a:sym typeface="Arial"/>
            </a:endParaRPr>
          </a:p>
          <a:p>
            <a:pPr indent="0" lvl="0" marL="457200" rtl="0" algn="l">
              <a:lnSpc>
                <a:spcPct val="150000"/>
              </a:lnSpc>
              <a:spcBef>
                <a:spcPts val="1200"/>
              </a:spcBef>
              <a:spcAft>
                <a:spcPts val="0"/>
              </a:spcAft>
              <a:buNone/>
            </a:pPr>
            <a:r>
              <a:t/>
            </a:r>
            <a:endParaRPr sz="4946">
              <a:latin typeface="Arial"/>
              <a:ea typeface="Arial"/>
              <a:cs typeface="Arial"/>
              <a:sym typeface="Arial"/>
            </a:endParaRPr>
          </a:p>
          <a:p>
            <a:pPr indent="-313480" lvl="0" marL="457200" rtl="0" algn="l">
              <a:lnSpc>
                <a:spcPct val="150000"/>
              </a:lnSpc>
              <a:spcBef>
                <a:spcPts val="1200"/>
              </a:spcBef>
              <a:spcAft>
                <a:spcPts val="0"/>
              </a:spcAft>
              <a:buSzPct val="100000"/>
              <a:buFont typeface="Arial"/>
              <a:buChar char="●"/>
            </a:pPr>
            <a:r>
              <a:rPr lang="en" sz="5346">
                <a:latin typeface="Arial"/>
                <a:ea typeface="Arial"/>
                <a:cs typeface="Arial"/>
                <a:sym typeface="Arial"/>
              </a:rPr>
              <a:t>If new schools enter the market, how it would update?</a:t>
            </a:r>
            <a:endParaRPr sz="5346">
              <a:latin typeface="Arial"/>
              <a:ea typeface="Arial"/>
              <a:cs typeface="Arial"/>
              <a:sym typeface="Arial"/>
            </a:endParaRPr>
          </a:p>
          <a:p>
            <a:pPr indent="0" lvl="0" marL="914400" rtl="0" algn="l">
              <a:lnSpc>
                <a:spcPct val="150000"/>
              </a:lnSpc>
              <a:spcBef>
                <a:spcPts val="1200"/>
              </a:spcBef>
              <a:spcAft>
                <a:spcPts val="0"/>
              </a:spcAft>
              <a:buNone/>
            </a:pPr>
            <a:r>
              <a:rPr lang="en" sz="4946">
                <a:latin typeface="Arial"/>
                <a:ea typeface="Arial"/>
                <a:cs typeface="Arial"/>
                <a:sym typeface="Arial"/>
              </a:rPr>
              <a:t>Running the python program again will update the database : </a:t>
            </a:r>
            <a:endParaRPr sz="4946">
              <a:latin typeface="Arial"/>
              <a:ea typeface="Arial"/>
              <a:cs typeface="Arial"/>
              <a:sym typeface="Arial"/>
            </a:endParaRPr>
          </a:p>
          <a:p>
            <a:pPr indent="0" lvl="0" marL="914400" rtl="0" algn="l">
              <a:lnSpc>
                <a:spcPct val="150000"/>
              </a:lnSpc>
              <a:spcBef>
                <a:spcPts val="1200"/>
              </a:spcBef>
              <a:spcAft>
                <a:spcPts val="0"/>
              </a:spcAft>
              <a:buNone/>
            </a:pPr>
            <a:r>
              <a:rPr lang="en" sz="4946">
                <a:latin typeface="Arial"/>
                <a:ea typeface="Arial"/>
                <a:cs typeface="Arial"/>
                <a:sym typeface="Arial"/>
              </a:rPr>
              <a:t>- In the computer memory</a:t>
            </a:r>
            <a:endParaRPr sz="4946">
              <a:latin typeface="Arial"/>
              <a:ea typeface="Arial"/>
              <a:cs typeface="Arial"/>
              <a:sym typeface="Arial"/>
            </a:endParaRPr>
          </a:p>
          <a:p>
            <a:pPr indent="0" lvl="0" marL="914400" rtl="0" algn="l">
              <a:lnSpc>
                <a:spcPct val="150000"/>
              </a:lnSpc>
              <a:spcBef>
                <a:spcPts val="1200"/>
              </a:spcBef>
              <a:spcAft>
                <a:spcPts val="0"/>
              </a:spcAft>
              <a:buNone/>
            </a:pPr>
            <a:r>
              <a:rPr lang="en" sz="4946">
                <a:latin typeface="Arial"/>
                <a:ea typeface="Arial"/>
                <a:cs typeface="Arial"/>
                <a:sym typeface="Arial"/>
              </a:rPr>
              <a:t>- In the Cloud</a:t>
            </a:r>
            <a:endParaRPr sz="4946">
              <a:latin typeface="Arial"/>
              <a:ea typeface="Arial"/>
              <a:cs typeface="Arial"/>
              <a:sym typeface="Arial"/>
            </a:endParaRPr>
          </a:p>
          <a:p>
            <a:pPr indent="0" lvl="0" marL="457200" rtl="0" algn="l">
              <a:lnSpc>
                <a:spcPct val="150000"/>
              </a:lnSpc>
              <a:spcBef>
                <a:spcPts val="1200"/>
              </a:spcBef>
              <a:spcAft>
                <a:spcPts val="0"/>
              </a:spcAft>
              <a:buNone/>
            </a:pPr>
            <a:r>
              <a:rPr lang="en" sz="3223">
                <a:latin typeface="Arial"/>
                <a:ea typeface="Arial"/>
                <a:cs typeface="Arial"/>
                <a:sym typeface="Arial"/>
              </a:rPr>
              <a:t> </a:t>
            </a:r>
            <a:endParaRPr sz="3223">
              <a:latin typeface="Arial"/>
              <a:ea typeface="Arial"/>
              <a:cs typeface="Arial"/>
              <a:sym typeface="Arial"/>
            </a:endParaRPr>
          </a:p>
          <a:p>
            <a:pPr indent="0" lvl="0" marL="457200" rtl="0" algn="l">
              <a:spcBef>
                <a:spcPts val="1200"/>
              </a:spcBef>
              <a:spcAft>
                <a:spcPts val="1200"/>
              </a:spcAft>
              <a:buNone/>
            </a:pPr>
            <a:r>
              <a:t/>
            </a:r>
            <a:endParaRPr sz="1600">
              <a:highlight>
                <a:schemeClr val="dk1"/>
              </a:highlight>
              <a:latin typeface="Arial"/>
              <a:ea typeface="Arial"/>
              <a:cs typeface="Arial"/>
              <a:sym typeface="Arial"/>
            </a:endParaRPr>
          </a:p>
        </p:txBody>
      </p:sp>
      <p:pic>
        <p:nvPicPr>
          <p:cNvPr id="146" name="Google Shape;146;p26"/>
          <p:cNvPicPr preferRelativeResize="0"/>
          <p:nvPr/>
        </p:nvPicPr>
        <p:blipFill>
          <a:blip r:embed="rId3">
            <a:alphaModFix/>
          </a:blip>
          <a:stretch>
            <a:fillRect/>
          </a:stretch>
        </p:blipFill>
        <p:spPr>
          <a:xfrm>
            <a:off x="6421050" y="4107450"/>
            <a:ext cx="1323900" cy="804425"/>
          </a:xfrm>
          <a:prstGeom prst="rect">
            <a:avLst/>
          </a:prstGeom>
          <a:noFill/>
          <a:ln>
            <a:noFill/>
          </a:ln>
        </p:spPr>
      </p:pic>
      <p:pic>
        <p:nvPicPr>
          <p:cNvPr id="147" name="Google Shape;147;p26"/>
          <p:cNvPicPr preferRelativeResize="0"/>
          <p:nvPr/>
        </p:nvPicPr>
        <p:blipFill>
          <a:blip r:embed="rId4">
            <a:alphaModFix/>
          </a:blip>
          <a:stretch>
            <a:fillRect/>
          </a:stretch>
        </p:blipFill>
        <p:spPr>
          <a:xfrm>
            <a:off x="5386050" y="2681200"/>
            <a:ext cx="1035000" cy="1035000"/>
          </a:xfrm>
          <a:prstGeom prst="rect">
            <a:avLst/>
          </a:prstGeom>
          <a:noFill/>
          <a:ln>
            <a:noFill/>
          </a:ln>
        </p:spPr>
      </p:pic>
      <p:pic>
        <p:nvPicPr>
          <p:cNvPr id="148" name="Google Shape;148;p26"/>
          <p:cNvPicPr preferRelativeResize="0"/>
          <p:nvPr/>
        </p:nvPicPr>
        <p:blipFill>
          <a:blip r:embed="rId5">
            <a:alphaModFix/>
          </a:blip>
          <a:stretch>
            <a:fillRect/>
          </a:stretch>
        </p:blipFill>
        <p:spPr>
          <a:xfrm>
            <a:off x="5247274" y="1187497"/>
            <a:ext cx="3671452" cy="12192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7"/>
          <p:cNvSpPr txBox="1"/>
          <p:nvPr>
            <p:ph idx="1" type="body"/>
          </p:nvPr>
        </p:nvSpPr>
        <p:spPr>
          <a:xfrm>
            <a:off x="311700" y="1017725"/>
            <a:ext cx="8520600" cy="3930600"/>
          </a:xfrm>
          <a:prstGeom prst="rect">
            <a:avLst/>
          </a:prstGeom>
        </p:spPr>
        <p:txBody>
          <a:bodyPr anchorCtr="0" anchor="t" bIns="91425" lIns="91425" spcFirstLastPara="1" rIns="91425" wrap="square" tIns="91425">
            <a:normAutofit fontScale="25000" lnSpcReduction="20000"/>
          </a:bodyPr>
          <a:lstStyle/>
          <a:p>
            <a:pPr indent="0" lvl="0" marL="457200" rtl="0" algn="l">
              <a:lnSpc>
                <a:spcPct val="150000"/>
              </a:lnSpc>
              <a:spcBef>
                <a:spcPts val="0"/>
              </a:spcBef>
              <a:spcAft>
                <a:spcPts val="0"/>
              </a:spcAft>
              <a:buNone/>
            </a:pPr>
            <a:r>
              <a:t/>
            </a:r>
            <a:endParaRPr sz="6823">
              <a:latin typeface="Arial"/>
              <a:ea typeface="Arial"/>
              <a:cs typeface="Arial"/>
              <a:sym typeface="Arial"/>
            </a:endParaRPr>
          </a:p>
          <a:p>
            <a:pPr indent="0" lvl="0" marL="457200" rtl="0" algn="l">
              <a:lnSpc>
                <a:spcPct val="150000"/>
              </a:lnSpc>
              <a:spcBef>
                <a:spcPts val="1200"/>
              </a:spcBef>
              <a:spcAft>
                <a:spcPts val="0"/>
              </a:spcAft>
              <a:buNone/>
            </a:pPr>
            <a:r>
              <a:t/>
            </a:r>
            <a:endParaRPr sz="6823">
              <a:latin typeface="Arial"/>
              <a:ea typeface="Arial"/>
              <a:cs typeface="Arial"/>
              <a:sym typeface="Arial"/>
            </a:endParaRPr>
          </a:p>
          <a:p>
            <a:pPr indent="0" lvl="0" marL="457200" rtl="0" algn="l">
              <a:lnSpc>
                <a:spcPct val="150000"/>
              </a:lnSpc>
              <a:spcBef>
                <a:spcPts val="1200"/>
              </a:spcBef>
              <a:spcAft>
                <a:spcPts val="0"/>
              </a:spcAft>
              <a:buNone/>
            </a:pPr>
            <a:r>
              <a:t/>
            </a:r>
            <a:endParaRPr sz="6823">
              <a:latin typeface="Arial"/>
              <a:ea typeface="Arial"/>
              <a:cs typeface="Arial"/>
              <a:sym typeface="Arial"/>
            </a:endParaRPr>
          </a:p>
          <a:p>
            <a:pPr indent="-336927" lvl="0" marL="457200" rtl="0" algn="just">
              <a:lnSpc>
                <a:spcPct val="150000"/>
              </a:lnSpc>
              <a:spcBef>
                <a:spcPts val="1200"/>
              </a:spcBef>
              <a:spcAft>
                <a:spcPts val="0"/>
              </a:spcAft>
              <a:buSzPct val="100000"/>
              <a:buFont typeface="Arial"/>
              <a:buChar char="●"/>
            </a:pPr>
            <a:r>
              <a:rPr lang="en" sz="6823">
                <a:latin typeface="Arial"/>
                <a:ea typeface="Arial"/>
                <a:cs typeface="Arial"/>
                <a:sym typeface="Arial"/>
              </a:rPr>
              <a:t>How would our analysts access this data in the future? (cloud deployment)</a:t>
            </a:r>
            <a:endParaRPr sz="6823">
              <a:latin typeface="Arial"/>
              <a:ea typeface="Arial"/>
              <a:cs typeface="Arial"/>
              <a:sym typeface="Arial"/>
            </a:endParaRPr>
          </a:p>
          <a:p>
            <a:pPr indent="0" lvl="0" marL="457200" rtl="0" algn="just">
              <a:lnSpc>
                <a:spcPct val="150000"/>
              </a:lnSpc>
              <a:spcBef>
                <a:spcPts val="1200"/>
              </a:spcBef>
              <a:spcAft>
                <a:spcPts val="0"/>
              </a:spcAft>
              <a:buNone/>
            </a:pPr>
            <a:r>
              <a:rPr lang="en" sz="6460">
                <a:latin typeface="Arial"/>
                <a:ea typeface="Arial"/>
                <a:cs typeface="Arial"/>
                <a:sym typeface="Arial"/>
              </a:rPr>
              <a:t>-Access a cloud database where new updates will be deployed</a:t>
            </a:r>
            <a:endParaRPr sz="6460">
              <a:latin typeface="Arial"/>
              <a:ea typeface="Arial"/>
              <a:cs typeface="Arial"/>
              <a:sym typeface="Arial"/>
            </a:endParaRPr>
          </a:p>
          <a:p>
            <a:pPr indent="0" lvl="0" marL="457200" rtl="0" algn="just">
              <a:lnSpc>
                <a:spcPct val="150000"/>
              </a:lnSpc>
              <a:spcBef>
                <a:spcPts val="1200"/>
              </a:spcBef>
              <a:spcAft>
                <a:spcPts val="0"/>
              </a:spcAft>
              <a:buNone/>
            </a:pPr>
            <a:r>
              <a:t/>
            </a:r>
            <a:endParaRPr sz="6460">
              <a:latin typeface="Arial"/>
              <a:ea typeface="Arial"/>
              <a:cs typeface="Arial"/>
              <a:sym typeface="Arial"/>
            </a:endParaRPr>
          </a:p>
          <a:p>
            <a:pPr indent="-336927" lvl="0" marL="457200" rtl="0" algn="just">
              <a:lnSpc>
                <a:spcPct val="150000"/>
              </a:lnSpc>
              <a:spcBef>
                <a:spcPts val="1200"/>
              </a:spcBef>
              <a:spcAft>
                <a:spcPts val="0"/>
              </a:spcAft>
              <a:buSzPct val="100000"/>
              <a:buFont typeface="Arial"/>
              <a:buChar char="●"/>
            </a:pPr>
            <a:r>
              <a:rPr lang="en" sz="6823">
                <a:latin typeface="Arial"/>
                <a:ea typeface="Arial"/>
                <a:cs typeface="Arial"/>
                <a:sym typeface="Arial"/>
              </a:rPr>
              <a:t>To add new analysis to our data model, what tables will we need to clean?</a:t>
            </a:r>
            <a:endParaRPr sz="6823">
              <a:latin typeface="Arial"/>
              <a:ea typeface="Arial"/>
              <a:cs typeface="Arial"/>
              <a:sym typeface="Arial"/>
            </a:endParaRPr>
          </a:p>
          <a:p>
            <a:pPr indent="0" lvl="0" marL="457200" rtl="0" algn="just">
              <a:lnSpc>
                <a:spcPct val="150000"/>
              </a:lnSpc>
              <a:spcBef>
                <a:spcPts val="1200"/>
              </a:spcBef>
              <a:spcAft>
                <a:spcPts val="0"/>
              </a:spcAft>
              <a:buNone/>
            </a:pPr>
            <a:r>
              <a:rPr lang="en" sz="6460">
                <a:latin typeface="Arial"/>
                <a:ea typeface="Arial"/>
                <a:cs typeface="Arial"/>
                <a:sym typeface="Arial"/>
              </a:rPr>
              <a:t>-Based on the goal of the analysis tables without meaning for the analyse</a:t>
            </a:r>
            <a:endParaRPr sz="6460">
              <a:latin typeface="Arial"/>
              <a:ea typeface="Arial"/>
              <a:cs typeface="Arial"/>
              <a:sym typeface="Arial"/>
            </a:endParaRPr>
          </a:p>
          <a:p>
            <a:pPr indent="0" lvl="0" marL="457200" rtl="0" algn="l">
              <a:lnSpc>
                <a:spcPct val="150000"/>
              </a:lnSpc>
              <a:spcBef>
                <a:spcPts val="1200"/>
              </a:spcBef>
              <a:spcAft>
                <a:spcPts val="0"/>
              </a:spcAft>
              <a:buNone/>
            </a:pPr>
            <a:r>
              <a:t/>
            </a:r>
            <a:endParaRPr sz="6460">
              <a:latin typeface="Arial"/>
              <a:ea typeface="Arial"/>
              <a:cs typeface="Arial"/>
              <a:sym typeface="Arial"/>
            </a:endParaRPr>
          </a:p>
          <a:p>
            <a:pPr indent="0" lvl="0" marL="457200" rtl="0" algn="l">
              <a:spcBef>
                <a:spcPts val="1200"/>
              </a:spcBef>
              <a:spcAft>
                <a:spcPts val="0"/>
              </a:spcAft>
              <a:buNone/>
            </a:pPr>
            <a:r>
              <a:t/>
            </a:r>
            <a:endParaRPr sz="2200">
              <a:latin typeface="Arial"/>
              <a:ea typeface="Arial"/>
              <a:cs typeface="Arial"/>
              <a:sym typeface="Arial"/>
            </a:endParaRPr>
          </a:p>
          <a:p>
            <a:pPr indent="0" lvl="0" marL="0" rtl="0" algn="l">
              <a:spcBef>
                <a:spcPts val="1200"/>
              </a:spcBef>
              <a:spcAft>
                <a:spcPts val="0"/>
              </a:spcAft>
              <a:buClr>
                <a:schemeClr val="dk2"/>
              </a:buClr>
              <a:buSzPct val="137500"/>
              <a:buFont typeface="Arial"/>
              <a:buNone/>
            </a:pPr>
            <a:r>
              <a:rPr lang="en" sz="800">
                <a:latin typeface="Arial"/>
                <a:ea typeface="Arial"/>
                <a:cs typeface="Arial"/>
                <a:sym typeface="Arial"/>
              </a:rPr>
              <a:t> [GP1]</a:t>
            </a:r>
            <a:endParaRPr sz="800">
              <a:latin typeface="Arial"/>
              <a:ea typeface="Arial"/>
              <a:cs typeface="Arial"/>
              <a:sym typeface="Arial"/>
            </a:endParaRPr>
          </a:p>
          <a:p>
            <a:pPr indent="0" lvl="0" marL="0" rtl="0" algn="l">
              <a:lnSpc>
                <a:spcPct val="150000"/>
              </a:lnSpc>
              <a:spcBef>
                <a:spcPts val="1200"/>
              </a:spcBef>
              <a:spcAft>
                <a:spcPts val="0"/>
              </a:spcAft>
              <a:buNone/>
            </a:pPr>
            <a:r>
              <a:t/>
            </a:r>
            <a:endParaRPr sz="3223">
              <a:latin typeface="Arial"/>
              <a:ea typeface="Arial"/>
              <a:cs typeface="Arial"/>
              <a:sym typeface="Arial"/>
            </a:endParaRPr>
          </a:p>
          <a:p>
            <a:pPr indent="0" lvl="0" marL="0" rtl="0" algn="l">
              <a:lnSpc>
                <a:spcPct val="150000"/>
              </a:lnSpc>
              <a:spcBef>
                <a:spcPts val="1200"/>
              </a:spcBef>
              <a:spcAft>
                <a:spcPts val="0"/>
              </a:spcAft>
              <a:buNone/>
            </a:pPr>
            <a:r>
              <a:t/>
            </a:r>
            <a:endParaRPr sz="3223">
              <a:latin typeface="Arial"/>
              <a:ea typeface="Arial"/>
              <a:cs typeface="Arial"/>
              <a:sym typeface="Arial"/>
            </a:endParaRPr>
          </a:p>
          <a:p>
            <a:pPr indent="0" lvl="0" marL="0" rtl="0" algn="l">
              <a:spcBef>
                <a:spcPts val="1200"/>
              </a:spcBef>
              <a:spcAft>
                <a:spcPts val="1200"/>
              </a:spcAft>
              <a:buNone/>
            </a:pPr>
            <a:r>
              <a:t/>
            </a:r>
            <a:endParaRPr/>
          </a:p>
        </p:txBody>
      </p:sp>
      <p:pic>
        <p:nvPicPr>
          <p:cNvPr id="154" name="Google Shape;154;p27"/>
          <p:cNvPicPr preferRelativeResize="0"/>
          <p:nvPr/>
        </p:nvPicPr>
        <p:blipFill>
          <a:blip r:embed="rId3">
            <a:alphaModFix/>
          </a:blip>
          <a:stretch>
            <a:fillRect/>
          </a:stretch>
        </p:blipFill>
        <p:spPr>
          <a:xfrm>
            <a:off x="173350" y="211100"/>
            <a:ext cx="3020001" cy="2360651"/>
          </a:xfrm>
          <a:prstGeom prst="rect">
            <a:avLst/>
          </a:prstGeom>
          <a:noFill/>
          <a:ln>
            <a:noFill/>
          </a:ln>
        </p:spPr>
      </p:pic>
      <p:pic>
        <p:nvPicPr>
          <p:cNvPr id="155" name="Google Shape;155;p27"/>
          <p:cNvPicPr preferRelativeResize="0"/>
          <p:nvPr/>
        </p:nvPicPr>
        <p:blipFill>
          <a:blip r:embed="rId4">
            <a:alphaModFix/>
          </a:blip>
          <a:stretch>
            <a:fillRect/>
          </a:stretch>
        </p:blipFill>
        <p:spPr>
          <a:xfrm>
            <a:off x="3756100" y="353475"/>
            <a:ext cx="4520550" cy="20759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8"/>
          <p:cNvSpPr txBox="1"/>
          <p:nvPr>
            <p:ph idx="1" type="body"/>
          </p:nvPr>
        </p:nvSpPr>
        <p:spPr>
          <a:xfrm>
            <a:off x="311700" y="231575"/>
            <a:ext cx="8520600" cy="4337400"/>
          </a:xfrm>
          <a:prstGeom prst="rect">
            <a:avLst/>
          </a:prstGeom>
        </p:spPr>
        <p:txBody>
          <a:bodyPr anchorCtr="0" anchor="t" bIns="91425" lIns="91425" spcFirstLastPara="1" rIns="91425" wrap="square" tIns="91425">
            <a:normAutofit lnSpcReduction="10000"/>
          </a:bodyPr>
          <a:lstStyle/>
          <a:p>
            <a:pPr indent="0" lvl="0" marL="0" rtl="0" algn="just">
              <a:spcBef>
                <a:spcPts val="1200"/>
              </a:spcBef>
              <a:spcAft>
                <a:spcPts val="0"/>
              </a:spcAft>
              <a:buNone/>
            </a:pPr>
            <a:r>
              <a:t/>
            </a:r>
            <a:endParaRPr b="1" sz="1350">
              <a:solidFill>
                <a:srgbClr val="343838"/>
              </a:solidFill>
              <a:highlight>
                <a:srgbClr val="FFFFFF"/>
              </a:highlight>
              <a:latin typeface="Arial"/>
              <a:ea typeface="Arial"/>
              <a:cs typeface="Arial"/>
              <a:sym typeface="Arial"/>
            </a:endParaRPr>
          </a:p>
          <a:p>
            <a:pPr indent="-322310" lvl="0" marL="457200" rtl="0" algn="just">
              <a:spcBef>
                <a:spcPts val="1200"/>
              </a:spcBef>
              <a:spcAft>
                <a:spcPts val="0"/>
              </a:spcAft>
              <a:buSzPts val="1476"/>
              <a:buFont typeface="Arial"/>
              <a:buChar char="●"/>
            </a:pPr>
            <a:r>
              <a:rPr lang="en" sz="1475">
                <a:highlight>
                  <a:schemeClr val="lt1"/>
                </a:highlight>
                <a:latin typeface="Arial"/>
                <a:ea typeface="Arial"/>
                <a:cs typeface="Arial"/>
                <a:sym typeface="Arial"/>
              </a:rPr>
              <a:t>Can we merge any tables with outside data? </a:t>
            </a:r>
            <a:endParaRPr sz="1475">
              <a:highlight>
                <a:schemeClr val="lt1"/>
              </a:highlight>
              <a:latin typeface="Arial"/>
              <a:ea typeface="Arial"/>
              <a:cs typeface="Arial"/>
              <a:sym typeface="Arial"/>
            </a:endParaRPr>
          </a:p>
          <a:p>
            <a:pPr indent="0" lvl="0" marL="0" rtl="0" algn="just">
              <a:spcBef>
                <a:spcPts val="1200"/>
              </a:spcBef>
              <a:spcAft>
                <a:spcPts val="0"/>
              </a:spcAft>
              <a:buNone/>
            </a:pPr>
            <a:r>
              <a:rPr lang="en" sz="1475">
                <a:latin typeface="Arial"/>
                <a:ea typeface="Arial"/>
                <a:cs typeface="Arial"/>
                <a:sym typeface="Arial"/>
              </a:rPr>
              <a:t>-An API could be used to get the json file with info. about the cities population and based on cities id, merge with the      tables of the project database</a:t>
            </a:r>
            <a:endParaRPr b="1" sz="1475">
              <a:solidFill>
                <a:srgbClr val="343838"/>
              </a:solidFill>
              <a:highlight>
                <a:srgbClr val="FFFFFF"/>
              </a:highlight>
              <a:latin typeface="Arial"/>
              <a:ea typeface="Arial"/>
              <a:cs typeface="Arial"/>
              <a:sym typeface="Arial"/>
            </a:endParaRPr>
          </a:p>
          <a:p>
            <a:pPr indent="0" lvl="0" marL="0" rtl="0" algn="just">
              <a:lnSpc>
                <a:spcPct val="110000"/>
              </a:lnSpc>
              <a:spcBef>
                <a:spcPts val="1500"/>
              </a:spcBef>
              <a:spcAft>
                <a:spcPts val="0"/>
              </a:spcAft>
              <a:buNone/>
            </a:pPr>
            <a:r>
              <a:t/>
            </a:r>
            <a:endParaRPr b="1" sz="1575">
              <a:solidFill>
                <a:srgbClr val="343838"/>
              </a:solidFill>
              <a:highlight>
                <a:srgbClr val="FFFFFF"/>
              </a:highlight>
              <a:latin typeface="Arial"/>
              <a:ea typeface="Arial"/>
              <a:cs typeface="Arial"/>
              <a:sym typeface="Arial"/>
            </a:endParaRPr>
          </a:p>
          <a:p>
            <a:pPr indent="0" lvl="0" marL="0" rtl="0" algn="just">
              <a:lnSpc>
                <a:spcPct val="110000"/>
              </a:lnSpc>
              <a:spcBef>
                <a:spcPts val="1500"/>
              </a:spcBef>
              <a:spcAft>
                <a:spcPts val="0"/>
              </a:spcAft>
              <a:buNone/>
            </a:pPr>
            <a:r>
              <a:t/>
            </a:r>
            <a:endParaRPr b="1" sz="1575">
              <a:solidFill>
                <a:srgbClr val="343838"/>
              </a:solidFill>
              <a:highlight>
                <a:srgbClr val="FFFFFF"/>
              </a:highlight>
              <a:latin typeface="Arial"/>
              <a:ea typeface="Arial"/>
              <a:cs typeface="Arial"/>
              <a:sym typeface="Arial"/>
            </a:endParaRPr>
          </a:p>
          <a:p>
            <a:pPr indent="0" lvl="0" marL="0" rtl="0" algn="just">
              <a:lnSpc>
                <a:spcPct val="110000"/>
              </a:lnSpc>
              <a:spcBef>
                <a:spcPts val="1500"/>
              </a:spcBef>
              <a:spcAft>
                <a:spcPts val="0"/>
              </a:spcAft>
              <a:buNone/>
            </a:pPr>
            <a:r>
              <a:t/>
            </a:r>
            <a:endParaRPr b="1" sz="1575">
              <a:solidFill>
                <a:srgbClr val="343838"/>
              </a:solidFill>
              <a:highlight>
                <a:srgbClr val="FFFFFF"/>
              </a:highlight>
              <a:latin typeface="Arial"/>
              <a:ea typeface="Arial"/>
              <a:cs typeface="Arial"/>
              <a:sym typeface="Arial"/>
            </a:endParaRPr>
          </a:p>
          <a:p>
            <a:pPr indent="0" lvl="0" marL="0" rtl="0" algn="just">
              <a:lnSpc>
                <a:spcPct val="110000"/>
              </a:lnSpc>
              <a:spcBef>
                <a:spcPts val="1500"/>
              </a:spcBef>
              <a:spcAft>
                <a:spcPts val="0"/>
              </a:spcAft>
              <a:buClr>
                <a:schemeClr val="dk2"/>
              </a:buClr>
              <a:buSzPts val="1100"/>
              <a:buFont typeface="Arial"/>
              <a:buNone/>
            </a:pPr>
            <a:r>
              <a:rPr b="1" lang="en" sz="1575">
                <a:solidFill>
                  <a:srgbClr val="343838"/>
                </a:solidFill>
                <a:highlight>
                  <a:srgbClr val="FFFFFF"/>
                </a:highlight>
                <a:latin typeface="Arial"/>
                <a:ea typeface="Arial"/>
                <a:cs typeface="Arial"/>
                <a:sym typeface="Arial"/>
              </a:rPr>
              <a:t>GeoDB Cities API</a:t>
            </a:r>
            <a:endParaRPr b="1" sz="1575">
              <a:solidFill>
                <a:srgbClr val="343838"/>
              </a:solidFill>
              <a:highlight>
                <a:srgbClr val="FFFFFF"/>
              </a:highlight>
              <a:latin typeface="Arial"/>
              <a:ea typeface="Arial"/>
              <a:cs typeface="Arial"/>
              <a:sym typeface="Arial"/>
            </a:endParaRPr>
          </a:p>
          <a:p>
            <a:pPr indent="0" lvl="0" marL="0" rtl="0" algn="just">
              <a:spcBef>
                <a:spcPts val="1500"/>
              </a:spcBef>
              <a:spcAft>
                <a:spcPts val="2000"/>
              </a:spcAft>
              <a:buNone/>
            </a:pPr>
            <a:r>
              <a:rPr lang="en" sz="1525">
                <a:solidFill>
                  <a:srgbClr val="343838"/>
                </a:solidFill>
                <a:highlight>
                  <a:srgbClr val="FFFFFF"/>
                </a:highlight>
                <a:latin typeface="Arial"/>
                <a:ea typeface="Arial"/>
                <a:cs typeface="Arial"/>
                <a:sym typeface="Arial"/>
              </a:rPr>
              <a:t>The </a:t>
            </a:r>
            <a:r>
              <a:rPr lang="en" sz="1525">
                <a:solidFill>
                  <a:srgbClr val="0098CE"/>
                </a:solidFill>
                <a:highlight>
                  <a:srgbClr val="FFFFFF"/>
                </a:highlight>
                <a:uFill>
                  <a:noFill/>
                </a:uFill>
                <a:latin typeface="Arial"/>
                <a:ea typeface="Arial"/>
                <a:cs typeface="Arial"/>
                <a:sym typeface="Arial"/>
                <a:hlinkClick r:id="rId3">
                  <a:extLst>
                    <a:ext uri="{A12FA001-AC4F-418D-AE19-62706E023703}">
                      <ahyp:hlinkClr val="tx"/>
                    </a:ext>
                  </a:extLst>
                </a:hlinkClick>
              </a:rPr>
              <a:t>GeoDB REST API</a:t>
            </a:r>
            <a:r>
              <a:rPr lang="en" sz="1525">
                <a:solidFill>
                  <a:srgbClr val="343838"/>
                </a:solidFill>
                <a:highlight>
                  <a:srgbClr val="FFFFFF"/>
                </a:highlight>
                <a:latin typeface="Arial"/>
                <a:ea typeface="Arial"/>
                <a:cs typeface="Arial"/>
                <a:sym typeface="Arial"/>
              </a:rPr>
              <a:t> offers global city and region data. API operations include determining the distance between cities, finding nearby cities, and support for city autocomplete as well as retrieval of city details, countries, country details, region details, currencies, locales, and time-zones. </a:t>
            </a:r>
            <a:endParaRPr/>
          </a:p>
        </p:txBody>
      </p:sp>
      <p:pic>
        <p:nvPicPr>
          <p:cNvPr id="161" name="Google Shape;161;p28"/>
          <p:cNvPicPr preferRelativeResize="0"/>
          <p:nvPr/>
        </p:nvPicPr>
        <p:blipFill>
          <a:blip r:embed="rId4">
            <a:alphaModFix/>
          </a:blip>
          <a:stretch>
            <a:fillRect/>
          </a:stretch>
        </p:blipFill>
        <p:spPr>
          <a:xfrm>
            <a:off x="384825" y="1838050"/>
            <a:ext cx="1118601" cy="11244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9"/>
          <p:cNvSpPr txBox="1"/>
          <p:nvPr>
            <p:ph type="title"/>
          </p:nvPr>
        </p:nvSpPr>
        <p:spPr>
          <a:xfrm>
            <a:off x="3956575" y="22025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200"/>
              </a:spcBef>
              <a:spcAft>
                <a:spcPts val="1200"/>
              </a:spcAft>
              <a:buClr>
                <a:schemeClr val="dk2"/>
              </a:buClr>
              <a:buSzPct val="36666"/>
              <a:buFont typeface="Arial"/>
              <a:buNone/>
            </a:pPr>
            <a:r>
              <a:rPr lang="en"/>
              <a:t>Switchup r</a:t>
            </a:r>
            <a:r>
              <a:rPr lang="en"/>
              <a:t>ankings Methodology</a:t>
            </a:r>
            <a:endParaRPr/>
          </a:p>
        </p:txBody>
      </p:sp>
      <p:sp>
        <p:nvSpPr>
          <p:cNvPr id="65" name="Google Shape;65;p14"/>
          <p:cNvSpPr txBox="1"/>
          <p:nvPr>
            <p:ph idx="4294967295" type="body"/>
          </p:nvPr>
        </p:nvSpPr>
        <p:spPr>
          <a:xfrm>
            <a:off x="311700" y="942975"/>
            <a:ext cx="8520600" cy="4125600"/>
          </a:xfrm>
          <a:prstGeom prst="rect">
            <a:avLst/>
          </a:prstGeom>
        </p:spPr>
        <p:txBody>
          <a:bodyPr anchorCtr="0" anchor="t" bIns="91425" lIns="91425" spcFirstLastPara="1" rIns="91425" wrap="square" tIns="91425">
            <a:normAutofit lnSpcReduction="20000"/>
          </a:bodyPr>
          <a:lstStyle/>
          <a:p>
            <a:pPr indent="0" lvl="0" marL="0" rtl="0" algn="l">
              <a:spcBef>
                <a:spcPts val="1200"/>
              </a:spcBef>
              <a:spcAft>
                <a:spcPts val="0"/>
              </a:spcAft>
              <a:buClr>
                <a:schemeClr val="dk2"/>
              </a:buClr>
              <a:buSzPts val="1100"/>
              <a:buFont typeface="Arial"/>
              <a:buNone/>
            </a:pPr>
            <a:r>
              <a:t/>
            </a:r>
            <a:endParaRPr b="1" sz="2250">
              <a:solidFill>
                <a:srgbClr val="000D30"/>
              </a:solidFill>
              <a:latin typeface="Arial"/>
              <a:ea typeface="Arial"/>
              <a:cs typeface="Arial"/>
              <a:sym typeface="Arial"/>
            </a:endParaRPr>
          </a:p>
          <a:p>
            <a:pPr indent="-323850" lvl="0" marL="457200" rtl="0" algn="just">
              <a:spcBef>
                <a:spcPts val="1200"/>
              </a:spcBef>
              <a:spcAft>
                <a:spcPts val="0"/>
              </a:spcAft>
              <a:buClr>
                <a:srgbClr val="4D4D4D"/>
              </a:buClr>
              <a:buSzPts val="1500"/>
              <a:buFont typeface="Arial"/>
              <a:buChar char="●"/>
            </a:pPr>
            <a:r>
              <a:rPr lang="en" sz="1500">
                <a:solidFill>
                  <a:srgbClr val="4D4D4D"/>
                </a:solidFill>
                <a:latin typeface="Arial"/>
                <a:ea typeface="Arial"/>
                <a:cs typeface="Arial"/>
                <a:sym typeface="Arial"/>
              </a:rPr>
              <a:t>SwitchUp's rankings are based on over 20,000 reviews from verified students and alumni, across over 500 bootcamps in operation. </a:t>
            </a:r>
            <a:endParaRPr sz="1500">
              <a:solidFill>
                <a:srgbClr val="4D4D4D"/>
              </a:solidFill>
              <a:latin typeface="Arial"/>
              <a:ea typeface="Arial"/>
              <a:cs typeface="Arial"/>
              <a:sym typeface="Arial"/>
            </a:endParaRPr>
          </a:p>
          <a:p>
            <a:pPr indent="0" lvl="0" marL="457200" rtl="0" algn="just">
              <a:spcBef>
                <a:spcPts val="1200"/>
              </a:spcBef>
              <a:spcAft>
                <a:spcPts val="0"/>
              </a:spcAft>
              <a:buNone/>
            </a:pPr>
            <a:r>
              <a:t/>
            </a:r>
            <a:endParaRPr sz="1500">
              <a:solidFill>
                <a:srgbClr val="4D4D4D"/>
              </a:solidFill>
              <a:latin typeface="Arial"/>
              <a:ea typeface="Arial"/>
              <a:cs typeface="Arial"/>
              <a:sym typeface="Arial"/>
            </a:endParaRPr>
          </a:p>
          <a:p>
            <a:pPr indent="-323850" lvl="0" marL="457200" rtl="0" algn="just">
              <a:spcBef>
                <a:spcPts val="1200"/>
              </a:spcBef>
              <a:spcAft>
                <a:spcPts val="0"/>
              </a:spcAft>
              <a:buClr>
                <a:srgbClr val="4D4D4D"/>
              </a:buClr>
              <a:buSzPts val="1500"/>
              <a:buFont typeface="Arial"/>
              <a:buChar char="●"/>
            </a:pPr>
            <a:r>
              <a:rPr lang="en" sz="1500">
                <a:solidFill>
                  <a:srgbClr val="4D4D4D"/>
                </a:solidFill>
                <a:latin typeface="Arial"/>
                <a:ea typeface="Arial"/>
                <a:cs typeface="Arial"/>
                <a:sym typeface="Arial"/>
              </a:rPr>
              <a:t>R</a:t>
            </a:r>
            <a:r>
              <a:rPr lang="en" sz="1500">
                <a:solidFill>
                  <a:srgbClr val="4D4D4D"/>
                </a:solidFill>
                <a:latin typeface="Arial"/>
                <a:ea typeface="Arial"/>
                <a:cs typeface="Arial"/>
                <a:sym typeface="Arial"/>
              </a:rPr>
              <a:t>ankings are ordered by review score. </a:t>
            </a:r>
            <a:endParaRPr sz="1500">
              <a:solidFill>
                <a:srgbClr val="4D4D4D"/>
              </a:solidFill>
              <a:latin typeface="Arial"/>
              <a:ea typeface="Arial"/>
              <a:cs typeface="Arial"/>
              <a:sym typeface="Arial"/>
            </a:endParaRPr>
          </a:p>
          <a:p>
            <a:pPr indent="0" lvl="0" marL="457200" rtl="0" algn="just">
              <a:spcBef>
                <a:spcPts val="1200"/>
              </a:spcBef>
              <a:spcAft>
                <a:spcPts val="0"/>
              </a:spcAft>
              <a:buNone/>
            </a:pPr>
            <a:r>
              <a:t/>
            </a:r>
            <a:endParaRPr sz="1500">
              <a:solidFill>
                <a:srgbClr val="4D4D4D"/>
              </a:solidFill>
              <a:latin typeface="Arial"/>
              <a:ea typeface="Arial"/>
              <a:cs typeface="Arial"/>
              <a:sym typeface="Arial"/>
            </a:endParaRPr>
          </a:p>
          <a:p>
            <a:pPr indent="-323850" lvl="0" marL="457200" rtl="0" algn="just">
              <a:spcBef>
                <a:spcPts val="1200"/>
              </a:spcBef>
              <a:spcAft>
                <a:spcPts val="0"/>
              </a:spcAft>
              <a:buClr>
                <a:srgbClr val="4D4D4D"/>
              </a:buClr>
              <a:buSzPts val="1500"/>
              <a:buFont typeface="Arial"/>
              <a:buChar char="●"/>
            </a:pPr>
            <a:r>
              <a:rPr lang="en" sz="1500">
                <a:solidFill>
                  <a:srgbClr val="4D4D4D"/>
                </a:solidFill>
                <a:latin typeface="Arial"/>
                <a:ea typeface="Arial"/>
                <a:cs typeface="Arial"/>
                <a:sym typeface="Arial"/>
              </a:rPr>
              <a:t>If bootcamps have the same review score, bootcamps with more reviews are ranked higher to break the tie.</a:t>
            </a:r>
            <a:endParaRPr sz="1500">
              <a:solidFill>
                <a:srgbClr val="4D4D4D"/>
              </a:solidFill>
              <a:latin typeface="Arial"/>
              <a:ea typeface="Arial"/>
              <a:cs typeface="Arial"/>
              <a:sym typeface="Arial"/>
            </a:endParaRPr>
          </a:p>
          <a:p>
            <a:pPr indent="0" lvl="0" marL="457200" rtl="0" algn="just">
              <a:spcBef>
                <a:spcPts val="1200"/>
              </a:spcBef>
              <a:spcAft>
                <a:spcPts val="0"/>
              </a:spcAft>
              <a:buNone/>
            </a:pPr>
            <a:r>
              <a:rPr lang="en" sz="1500">
                <a:solidFill>
                  <a:srgbClr val="4D4D4D"/>
                </a:solidFill>
                <a:latin typeface="Arial"/>
                <a:ea typeface="Arial"/>
                <a:cs typeface="Arial"/>
                <a:sym typeface="Arial"/>
              </a:rPr>
              <a:t> </a:t>
            </a:r>
            <a:endParaRPr sz="1500">
              <a:solidFill>
                <a:srgbClr val="4D4D4D"/>
              </a:solidFill>
              <a:latin typeface="Arial"/>
              <a:ea typeface="Arial"/>
              <a:cs typeface="Arial"/>
              <a:sym typeface="Arial"/>
            </a:endParaRPr>
          </a:p>
          <a:p>
            <a:pPr indent="-323850" lvl="0" marL="457200" rtl="0" algn="just">
              <a:spcBef>
                <a:spcPts val="1200"/>
              </a:spcBef>
              <a:spcAft>
                <a:spcPts val="0"/>
              </a:spcAft>
              <a:buClr>
                <a:srgbClr val="4D4D4D"/>
              </a:buClr>
              <a:buSzPts val="1500"/>
              <a:buFont typeface="Arial"/>
              <a:buChar char="●"/>
            </a:pPr>
            <a:r>
              <a:rPr lang="en" sz="1500">
                <a:solidFill>
                  <a:srgbClr val="4D4D4D"/>
                </a:solidFill>
                <a:latin typeface="Arial"/>
                <a:ea typeface="Arial"/>
                <a:cs typeface="Arial"/>
                <a:sym typeface="Arial"/>
              </a:rPr>
              <a:t>The order of the ranking is based on data at the time of publishing.</a:t>
            </a:r>
            <a:endParaRPr sz="1500">
              <a:solidFill>
                <a:srgbClr val="4D4D4D"/>
              </a:solidFill>
              <a:latin typeface="Arial"/>
              <a:ea typeface="Arial"/>
              <a:cs typeface="Arial"/>
              <a:sym typeface="Arial"/>
            </a:endParaRPr>
          </a:p>
          <a:p>
            <a:pPr indent="0" lvl="0" marL="0" rtl="0" algn="l">
              <a:spcBef>
                <a:spcPts val="1200"/>
              </a:spcBef>
              <a:spcAft>
                <a:spcPts val="1200"/>
              </a:spcAft>
              <a:buNone/>
            </a:pPr>
            <a:r>
              <a:t/>
            </a:r>
            <a:endParaRPr/>
          </a:p>
        </p:txBody>
      </p:sp>
      <p:pic>
        <p:nvPicPr>
          <p:cNvPr id="66" name="Google Shape;66;p14"/>
          <p:cNvPicPr preferRelativeResize="0"/>
          <p:nvPr/>
        </p:nvPicPr>
        <p:blipFill>
          <a:blip r:embed="rId4">
            <a:alphaModFix/>
          </a:blip>
          <a:stretch>
            <a:fillRect/>
          </a:stretch>
        </p:blipFill>
        <p:spPr>
          <a:xfrm>
            <a:off x="7374250" y="3577100"/>
            <a:ext cx="1345550" cy="10750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About the data and the database</a:t>
            </a:r>
            <a:endParaRPr/>
          </a:p>
        </p:txBody>
      </p:sp>
      <p:sp>
        <p:nvSpPr>
          <p:cNvPr id="72" name="Google Shape;72;p15"/>
          <p:cNvSpPr txBox="1"/>
          <p:nvPr>
            <p:ph idx="1" type="body"/>
          </p:nvPr>
        </p:nvSpPr>
        <p:spPr>
          <a:xfrm>
            <a:off x="311700" y="1234075"/>
            <a:ext cx="8520600" cy="35871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sz="1569">
                <a:latin typeface="Arial"/>
                <a:ea typeface="Arial"/>
                <a:cs typeface="Arial"/>
                <a:sym typeface="Arial"/>
              </a:rPr>
              <a:t>The database has been designed after analysis of the data that was scrapped from the Switchup website</a:t>
            </a:r>
            <a:endParaRPr sz="1569">
              <a:latin typeface="Arial"/>
              <a:ea typeface="Arial"/>
              <a:cs typeface="Arial"/>
              <a:sym typeface="Arial"/>
            </a:endParaRPr>
          </a:p>
          <a:p>
            <a:pPr indent="-328260" lvl="0" marL="457200" rtl="0" algn="just">
              <a:spcBef>
                <a:spcPts val="1200"/>
              </a:spcBef>
              <a:spcAft>
                <a:spcPts val="0"/>
              </a:spcAft>
              <a:buSzPts val="1569"/>
              <a:buFont typeface="Arial"/>
              <a:buChar char="➔"/>
            </a:pPr>
            <a:r>
              <a:rPr lang="en" sz="1569">
                <a:latin typeface="Arial"/>
                <a:ea typeface="Arial"/>
                <a:cs typeface="Arial"/>
                <a:sym typeface="Arial"/>
              </a:rPr>
              <a:t>offers alumni comments and ratings for coding schools throughout the world with info (type of class, FT vs PT, Online, Price, duration, job support)</a:t>
            </a:r>
            <a:endParaRPr sz="1569">
              <a:latin typeface="Arial"/>
              <a:ea typeface="Arial"/>
              <a:cs typeface="Arial"/>
              <a:sym typeface="Arial"/>
            </a:endParaRPr>
          </a:p>
          <a:p>
            <a:pPr indent="0" lvl="0" marL="0" rtl="0" algn="just">
              <a:spcBef>
                <a:spcPts val="1200"/>
              </a:spcBef>
              <a:spcAft>
                <a:spcPts val="0"/>
              </a:spcAft>
              <a:buNone/>
            </a:pPr>
            <a:r>
              <a:t/>
            </a:r>
            <a:endParaRPr sz="1569">
              <a:latin typeface="Arial"/>
              <a:ea typeface="Arial"/>
              <a:cs typeface="Arial"/>
              <a:sym typeface="Arial"/>
            </a:endParaRPr>
          </a:p>
          <a:p>
            <a:pPr indent="0" lvl="0" marL="0" rtl="0" algn="just">
              <a:spcBef>
                <a:spcPts val="1200"/>
              </a:spcBef>
              <a:spcAft>
                <a:spcPts val="0"/>
              </a:spcAft>
              <a:buNone/>
            </a:pPr>
            <a:r>
              <a:rPr lang="en" sz="1569">
                <a:latin typeface="Arial"/>
                <a:ea typeface="Arial"/>
                <a:cs typeface="Arial"/>
                <a:sym typeface="Arial"/>
              </a:rPr>
              <a:t>The database was build to answer queries about schools’ campuses (</a:t>
            </a:r>
            <a:r>
              <a:rPr i="1" lang="en" sz="1569">
                <a:latin typeface="Arial"/>
                <a:ea typeface="Arial"/>
                <a:cs typeface="Arial"/>
                <a:sym typeface="Arial"/>
              </a:rPr>
              <a:t>location</a:t>
            </a:r>
            <a:r>
              <a:rPr lang="en" sz="1569">
                <a:latin typeface="Arial"/>
                <a:ea typeface="Arial"/>
                <a:cs typeface="Arial"/>
                <a:sym typeface="Arial"/>
              </a:rPr>
              <a:t>), schools’ ratings and classes (</a:t>
            </a:r>
            <a:r>
              <a:rPr i="1" lang="en" sz="1569">
                <a:latin typeface="Arial"/>
                <a:ea typeface="Arial"/>
                <a:cs typeface="Arial"/>
                <a:sym typeface="Arial"/>
              </a:rPr>
              <a:t>comments</a:t>
            </a:r>
            <a:r>
              <a:rPr lang="en" sz="1569">
                <a:latin typeface="Arial"/>
                <a:ea typeface="Arial"/>
                <a:cs typeface="Arial"/>
                <a:sym typeface="Arial"/>
              </a:rPr>
              <a:t>).</a:t>
            </a:r>
            <a:endParaRPr sz="1569">
              <a:latin typeface="Arial"/>
              <a:ea typeface="Arial"/>
              <a:cs typeface="Arial"/>
              <a:sym typeface="Arial"/>
            </a:endParaRPr>
          </a:p>
          <a:p>
            <a:pPr indent="0" lvl="0" marL="0" rtl="0" algn="just">
              <a:spcBef>
                <a:spcPts val="1200"/>
              </a:spcBef>
              <a:spcAft>
                <a:spcPts val="0"/>
              </a:spcAft>
              <a:buNone/>
            </a:pPr>
            <a:r>
              <a:rPr lang="en" sz="1569">
                <a:latin typeface="Arial"/>
                <a:ea typeface="Arial"/>
                <a:cs typeface="Arial"/>
                <a:sym typeface="Arial"/>
              </a:rPr>
              <a:t>Informations that were taken out : alumni’s year of graduation, comment’s tagline, ...</a:t>
            </a:r>
            <a:endParaRPr sz="1569">
              <a:latin typeface="Arial"/>
              <a:ea typeface="Arial"/>
              <a:cs typeface="Arial"/>
              <a:sym typeface="Arial"/>
            </a:endParaRPr>
          </a:p>
          <a:p>
            <a:pPr indent="0" lvl="0" marL="0" rtl="0" algn="just">
              <a:spcBef>
                <a:spcPts val="1200"/>
              </a:spcBef>
              <a:spcAft>
                <a:spcPts val="1200"/>
              </a:spcAft>
              <a:buNone/>
            </a:pPr>
            <a:r>
              <a:rPr lang="en" sz="1569">
                <a:latin typeface="Arial"/>
                <a:ea typeface="Arial"/>
                <a:cs typeface="Arial"/>
                <a:sym typeface="Arial"/>
              </a:rPr>
              <a:t>Cleaning : Country codes, tags, images, Url</a:t>
            </a:r>
            <a:endParaRPr sz="1569">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Business Questions </a:t>
            </a:r>
            <a:endParaRPr/>
          </a:p>
        </p:txBody>
      </p:sp>
      <p:sp>
        <p:nvSpPr>
          <p:cNvPr id="78" name="Google Shape;78;p16"/>
          <p:cNvSpPr txBox="1"/>
          <p:nvPr>
            <p:ph idx="1" type="body"/>
          </p:nvPr>
        </p:nvSpPr>
        <p:spPr>
          <a:xfrm>
            <a:off x="311700" y="1234075"/>
            <a:ext cx="8520600" cy="3334800"/>
          </a:xfrm>
          <a:prstGeom prst="rect">
            <a:avLst/>
          </a:prstGeom>
          <a:ln>
            <a:noFill/>
          </a:ln>
          <a:effectLst>
            <a:outerShdw blurRad="57150" rotWithShape="0" algn="bl" dir="5400000" dist="19050">
              <a:srgbClr val="FFFFFF">
                <a:alpha val="50000"/>
              </a:srgbClr>
            </a:outerShdw>
          </a:effectLst>
        </p:spPr>
        <p:txBody>
          <a:bodyPr anchorCtr="0" anchor="t" bIns="91425" lIns="91425" spcFirstLastPara="1" rIns="91425" wrap="square" tIns="91425">
            <a:normAutofit/>
          </a:bodyPr>
          <a:lstStyle/>
          <a:p>
            <a:pPr indent="0" lvl="0" marL="0" rtl="0" algn="just">
              <a:lnSpc>
                <a:spcPct val="150000"/>
              </a:lnSpc>
              <a:spcBef>
                <a:spcPts val="0"/>
              </a:spcBef>
              <a:spcAft>
                <a:spcPts val="0"/>
              </a:spcAft>
              <a:buClr>
                <a:schemeClr val="dk2"/>
              </a:buClr>
              <a:buSzPts val="1100"/>
              <a:buFont typeface="Arial"/>
              <a:buNone/>
            </a:pPr>
            <a:r>
              <a:rPr lang="en" sz="1700">
                <a:solidFill>
                  <a:srgbClr val="202124"/>
                </a:solidFill>
                <a:highlight>
                  <a:srgbClr val="FFFFFF"/>
                </a:highlight>
                <a:latin typeface="Arial"/>
                <a:ea typeface="Arial"/>
                <a:cs typeface="Arial"/>
                <a:sym typeface="Arial"/>
              </a:rPr>
              <a:t>Does the amount of campus have to do with the user rating? </a:t>
            </a:r>
            <a:endParaRPr sz="1700">
              <a:solidFill>
                <a:srgbClr val="202124"/>
              </a:solidFill>
              <a:highlight>
                <a:srgbClr val="FFFFFF"/>
              </a:highlight>
              <a:latin typeface="Arial"/>
              <a:ea typeface="Arial"/>
              <a:cs typeface="Arial"/>
              <a:sym typeface="Arial"/>
            </a:endParaRPr>
          </a:p>
          <a:p>
            <a:pPr indent="0" lvl="0" marL="0" rtl="0" algn="just">
              <a:lnSpc>
                <a:spcPct val="150000"/>
              </a:lnSpc>
              <a:spcBef>
                <a:spcPts val="600"/>
              </a:spcBef>
              <a:spcAft>
                <a:spcPts val="0"/>
              </a:spcAft>
              <a:buClr>
                <a:schemeClr val="dk2"/>
              </a:buClr>
              <a:buSzPts val="1100"/>
              <a:buFont typeface="Arial"/>
              <a:buNone/>
            </a:pPr>
            <a:r>
              <a:t/>
            </a:r>
            <a:endParaRPr sz="1700">
              <a:solidFill>
                <a:srgbClr val="202124"/>
              </a:solidFill>
              <a:highlight>
                <a:srgbClr val="FFFFFF"/>
              </a:highlight>
              <a:latin typeface="Arial"/>
              <a:ea typeface="Arial"/>
              <a:cs typeface="Arial"/>
              <a:sym typeface="Arial"/>
            </a:endParaRPr>
          </a:p>
          <a:p>
            <a:pPr indent="0" lvl="0" marL="0" rtl="0" algn="just">
              <a:lnSpc>
                <a:spcPct val="150000"/>
              </a:lnSpc>
              <a:spcBef>
                <a:spcPts val="600"/>
              </a:spcBef>
              <a:spcAft>
                <a:spcPts val="0"/>
              </a:spcAft>
              <a:buClr>
                <a:schemeClr val="dk2"/>
              </a:buClr>
              <a:buSzPts val="1100"/>
              <a:buFont typeface="Arial"/>
              <a:buNone/>
            </a:pPr>
            <a:r>
              <a:rPr lang="en" sz="1700">
                <a:solidFill>
                  <a:srgbClr val="202124"/>
                </a:solidFill>
                <a:highlight>
                  <a:srgbClr val="FFFFFF"/>
                </a:highlight>
                <a:latin typeface="Arial"/>
                <a:ea typeface="Arial"/>
                <a:cs typeface="Arial"/>
                <a:sym typeface="Arial"/>
              </a:rPr>
              <a:t>Do</a:t>
            </a:r>
            <a:r>
              <a:rPr lang="en" sz="1700">
                <a:solidFill>
                  <a:srgbClr val="202124"/>
                </a:solidFill>
                <a:highlight>
                  <a:srgbClr val="FFFFFF"/>
                </a:highlight>
                <a:latin typeface="Arial"/>
                <a:ea typeface="Arial"/>
                <a:cs typeface="Arial"/>
                <a:sym typeface="Arial"/>
              </a:rPr>
              <a:t>es</a:t>
            </a:r>
            <a:r>
              <a:rPr lang="en" sz="1700">
                <a:solidFill>
                  <a:srgbClr val="202124"/>
                </a:solidFill>
                <a:highlight>
                  <a:srgbClr val="FFFFFF"/>
                </a:highlight>
                <a:latin typeface="Arial"/>
                <a:ea typeface="Arial"/>
                <a:cs typeface="Arial"/>
                <a:sym typeface="Arial"/>
              </a:rPr>
              <a:t> country have to do with the amount of reviews? </a:t>
            </a:r>
            <a:endParaRPr sz="1700">
              <a:solidFill>
                <a:srgbClr val="202124"/>
              </a:solidFill>
              <a:highlight>
                <a:srgbClr val="FFFFFF"/>
              </a:highlight>
              <a:latin typeface="Arial"/>
              <a:ea typeface="Arial"/>
              <a:cs typeface="Arial"/>
              <a:sym typeface="Arial"/>
            </a:endParaRPr>
          </a:p>
          <a:p>
            <a:pPr indent="0" lvl="0" marL="0" rtl="0" algn="just">
              <a:lnSpc>
                <a:spcPct val="150000"/>
              </a:lnSpc>
              <a:spcBef>
                <a:spcPts val="600"/>
              </a:spcBef>
              <a:spcAft>
                <a:spcPts val="0"/>
              </a:spcAft>
              <a:buClr>
                <a:schemeClr val="dk2"/>
              </a:buClr>
              <a:buSzPts val="1100"/>
              <a:buFont typeface="Arial"/>
              <a:buNone/>
            </a:pPr>
            <a:r>
              <a:t/>
            </a:r>
            <a:endParaRPr sz="1700">
              <a:solidFill>
                <a:srgbClr val="202124"/>
              </a:solidFill>
              <a:highlight>
                <a:srgbClr val="FFFFFF"/>
              </a:highlight>
              <a:latin typeface="Arial"/>
              <a:ea typeface="Arial"/>
              <a:cs typeface="Arial"/>
              <a:sym typeface="Arial"/>
            </a:endParaRPr>
          </a:p>
          <a:p>
            <a:pPr indent="0" lvl="0" marL="0" rtl="0" algn="just">
              <a:lnSpc>
                <a:spcPct val="150000"/>
              </a:lnSpc>
              <a:spcBef>
                <a:spcPts val="600"/>
              </a:spcBef>
              <a:spcAft>
                <a:spcPts val="0"/>
              </a:spcAft>
              <a:buClr>
                <a:schemeClr val="dk2"/>
              </a:buClr>
              <a:buSzPts val="1100"/>
              <a:buFont typeface="Arial"/>
              <a:buNone/>
            </a:pPr>
            <a:r>
              <a:rPr lang="en" sz="1700">
                <a:solidFill>
                  <a:srgbClr val="202124"/>
                </a:solidFill>
                <a:highlight>
                  <a:srgbClr val="FFFFFF"/>
                </a:highlight>
                <a:latin typeface="Arial"/>
                <a:ea typeface="Arial"/>
                <a:cs typeface="Arial"/>
                <a:sym typeface="Arial"/>
              </a:rPr>
              <a:t>Does online-course influence the rating?</a:t>
            </a:r>
            <a:endParaRPr sz="1700">
              <a:solidFill>
                <a:srgbClr val="172B4D"/>
              </a:solidFill>
              <a:highlight>
                <a:srgbClr val="F4F5F7"/>
              </a:highlight>
              <a:latin typeface="Arial"/>
              <a:ea typeface="Arial"/>
              <a:cs typeface="Arial"/>
              <a:sym typeface="Arial"/>
            </a:endParaRPr>
          </a:p>
          <a:p>
            <a:pPr indent="0" lvl="0" marL="0" rtl="0" algn="just">
              <a:spcBef>
                <a:spcPts val="600"/>
              </a:spcBef>
              <a:spcAft>
                <a:spcPts val="0"/>
              </a:spcAft>
              <a:buClr>
                <a:schemeClr val="dk1"/>
              </a:buClr>
              <a:buSzPts val="1100"/>
              <a:buFont typeface="Arial"/>
              <a:buNone/>
            </a:pPr>
            <a:r>
              <a:t/>
            </a:r>
            <a:endParaRPr sz="1400">
              <a:latin typeface="Arial"/>
              <a:ea typeface="Arial"/>
              <a:cs typeface="Arial"/>
              <a:sym typeface="Arial"/>
            </a:endParaRPr>
          </a:p>
          <a:p>
            <a:pPr indent="0" lvl="0" marL="0" rtl="0" algn="just">
              <a:spcBef>
                <a:spcPts val="6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1860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Schema of the Database</a:t>
            </a:r>
            <a:endParaRPr/>
          </a:p>
        </p:txBody>
      </p:sp>
      <p:pic>
        <p:nvPicPr>
          <p:cNvPr id="84" name="Google Shape;84;p17"/>
          <p:cNvPicPr preferRelativeResize="0"/>
          <p:nvPr/>
        </p:nvPicPr>
        <p:blipFill>
          <a:blip r:embed="rId3">
            <a:alphaModFix/>
          </a:blip>
          <a:stretch>
            <a:fillRect/>
          </a:stretch>
        </p:blipFill>
        <p:spPr>
          <a:xfrm>
            <a:off x="962100" y="758700"/>
            <a:ext cx="6894375" cy="42923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Analysis -qcut overall scores and reviews</a:t>
            </a:r>
            <a:endParaRPr/>
          </a:p>
        </p:txBody>
      </p:sp>
      <p:pic>
        <p:nvPicPr>
          <p:cNvPr id="90" name="Google Shape;90;p18"/>
          <p:cNvPicPr preferRelativeResize="0"/>
          <p:nvPr/>
        </p:nvPicPr>
        <p:blipFill>
          <a:blip r:embed="rId3">
            <a:alphaModFix/>
          </a:blip>
          <a:stretch>
            <a:fillRect/>
          </a:stretch>
        </p:blipFill>
        <p:spPr>
          <a:xfrm>
            <a:off x="475575" y="1554150"/>
            <a:ext cx="3510800" cy="3014725"/>
          </a:xfrm>
          <a:prstGeom prst="rect">
            <a:avLst/>
          </a:prstGeom>
          <a:noFill/>
          <a:ln>
            <a:noFill/>
          </a:ln>
        </p:spPr>
      </p:pic>
      <p:pic>
        <p:nvPicPr>
          <p:cNvPr id="91" name="Google Shape;91;p18"/>
          <p:cNvPicPr preferRelativeResize="0"/>
          <p:nvPr/>
        </p:nvPicPr>
        <p:blipFill>
          <a:blip r:embed="rId4">
            <a:alphaModFix/>
          </a:blip>
          <a:stretch>
            <a:fillRect/>
          </a:stretch>
        </p:blipFill>
        <p:spPr>
          <a:xfrm>
            <a:off x="4922018" y="1554150"/>
            <a:ext cx="3641832" cy="30147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type="title"/>
          </p:nvPr>
        </p:nvSpPr>
        <p:spPr>
          <a:xfrm>
            <a:off x="478225" y="7780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Analysis</a:t>
            </a:r>
            <a:endParaRPr/>
          </a:p>
        </p:txBody>
      </p:sp>
      <p:sp>
        <p:nvSpPr>
          <p:cNvPr id="97" name="Google Shape;97;p19"/>
          <p:cNvSpPr txBox="1"/>
          <p:nvPr>
            <p:ph idx="1" type="body"/>
          </p:nvPr>
        </p:nvSpPr>
        <p:spPr>
          <a:xfrm>
            <a:off x="311700" y="2460725"/>
            <a:ext cx="2741100" cy="1057200"/>
          </a:xfrm>
          <a:prstGeom prst="rect">
            <a:avLst/>
          </a:prstGeom>
        </p:spPr>
        <p:txBody>
          <a:bodyPr anchorCtr="0" anchor="t" bIns="91425" lIns="91425" spcFirstLastPara="1" rIns="91425" wrap="square" tIns="91425">
            <a:normAutofit/>
          </a:bodyPr>
          <a:lstStyle/>
          <a:p>
            <a:pPr indent="0" lvl="0" marL="0" rtl="0" algn="just">
              <a:spcBef>
                <a:spcPts val="0"/>
              </a:spcBef>
              <a:spcAft>
                <a:spcPts val="600"/>
              </a:spcAft>
              <a:buClr>
                <a:schemeClr val="dk2"/>
              </a:buClr>
              <a:buSzPts val="1100"/>
              <a:buFont typeface="Arial"/>
              <a:buNone/>
            </a:pPr>
            <a:r>
              <a:rPr lang="en" sz="1600">
                <a:solidFill>
                  <a:srgbClr val="202124"/>
                </a:solidFill>
                <a:highlight>
                  <a:schemeClr val="lt1"/>
                </a:highlight>
                <a:latin typeface="Arial"/>
                <a:ea typeface="Arial"/>
                <a:cs typeface="Arial"/>
                <a:sym typeface="Arial"/>
              </a:rPr>
              <a:t>Does the amount of campus have to do with the user rating? </a:t>
            </a:r>
            <a:endParaRPr sz="1300">
              <a:latin typeface="Arial"/>
              <a:ea typeface="Arial"/>
              <a:cs typeface="Arial"/>
              <a:sym typeface="Arial"/>
            </a:endParaRPr>
          </a:p>
        </p:txBody>
      </p:sp>
      <p:graphicFrame>
        <p:nvGraphicFramePr>
          <p:cNvPr id="98" name="Google Shape;98;p19"/>
          <p:cNvGraphicFramePr/>
          <p:nvPr/>
        </p:nvGraphicFramePr>
        <p:xfrm>
          <a:off x="3198075" y="1037613"/>
          <a:ext cx="3000000" cy="3000000"/>
        </p:xfrm>
        <a:graphic>
          <a:graphicData uri="http://schemas.openxmlformats.org/drawingml/2006/table">
            <a:tbl>
              <a:tblPr>
                <a:noFill/>
                <a:tableStyleId>{DDAD2D2D-3230-4293-ACE4-E000F3394DC8}</a:tableStyleId>
              </a:tblPr>
              <a:tblGrid>
                <a:gridCol w="1661800"/>
                <a:gridCol w="1162225"/>
                <a:gridCol w="1254750"/>
                <a:gridCol w="1192950"/>
              </a:tblGrid>
              <a:tr h="273475">
                <a:tc>
                  <a:txBody>
                    <a:bodyPr/>
                    <a:lstStyle/>
                    <a:p>
                      <a:pPr indent="0" lvl="0" marL="0" rtl="0" algn="l">
                        <a:lnSpc>
                          <a:spcPct val="115000"/>
                        </a:lnSpc>
                        <a:spcBef>
                          <a:spcPts val="0"/>
                        </a:spcBef>
                        <a:spcAft>
                          <a:spcPts val="0"/>
                        </a:spcAft>
                        <a:buNone/>
                      </a:pPr>
                      <a:r>
                        <a:rPr b="1" lang="en" sz="1200"/>
                        <a:t>Name</a:t>
                      </a:r>
                      <a:endParaRPr b="1" sz="12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200"/>
                        <a:t>Campus Count</a:t>
                      </a:r>
                      <a:endParaRPr b="1" sz="12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200"/>
                        <a:t>Overall Score</a:t>
                      </a:r>
                      <a:endParaRPr b="1" sz="12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200"/>
                        <a:t>overall qcut</a:t>
                      </a:r>
                      <a:endParaRPr b="1" sz="12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73475">
                <a:tc>
                  <a:txBody>
                    <a:bodyPr/>
                    <a:lstStyle/>
                    <a:p>
                      <a:pPr indent="0" lvl="0" marL="0" rtl="0" algn="ctr">
                        <a:lnSpc>
                          <a:spcPct val="115000"/>
                        </a:lnSpc>
                        <a:spcBef>
                          <a:spcPts val="0"/>
                        </a:spcBef>
                        <a:spcAft>
                          <a:spcPts val="0"/>
                        </a:spcAft>
                        <a:buNone/>
                      </a:pPr>
                      <a:r>
                        <a:rPr lang="en" sz="1200"/>
                        <a:t>le-wagon</a:t>
                      </a:r>
                      <a:endParaRPr sz="12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500"/>
                        <a:t>46</a:t>
                      </a:r>
                      <a:endParaRPr sz="15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500"/>
                        <a:t>4.92</a:t>
                      </a:r>
                      <a:endParaRPr sz="15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t>high</a:t>
                      </a:r>
                      <a:endParaRPr sz="12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tcPr>
                </a:tc>
              </a:tr>
              <a:tr h="273475">
                <a:tc>
                  <a:txBody>
                    <a:bodyPr/>
                    <a:lstStyle/>
                    <a:p>
                      <a:pPr indent="0" lvl="0" marL="0" rtl="0" algn="ctr">
                        <a:lnSpc>
                          <a:spcPct val="115000"/>
                        </a:lnSpc>
                        <a:spcBef>
                          <a:spcPts val="0"/>
                        </a:spcBef>
                        <a:spcAft>
                          <a:spcPts val="0"/>
                        </a:spcAft>
                        <a:buNone/>
                      </a:pPr>
                      <a:r>
                        <a:rPr lang="en" sz="1200"/>
                        <a:t>ironhack</a:t>
                      </a:r>
                      <a:endParaRPr sz="12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500"/>
                        <a:t>10</a:t>
                      </a:r>
                      <a:endParaRPr sz="15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500"/>
                        <a:t>4.8</a:t>
                      </a:r>
                      <a:endParaRPr sz="15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t>moderate</a:t>
                      </a:r>
                      <a:endParaRPr sz="12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73475">
                <a:tc>
                  <a:txBody>
                    <a:bodyPr/>
                    <a:lstStyle/>
                    <a:p>
                      <a:pPr indent="0" lvl="0" marL="0" rtl="0" algn="ctr">
                        <a:lnSpc>
                          <a:spcPct val="115000"/>
                        </a:lnSpc>
                        <a:spcBef>
                          <a:spcPts val="0"/>
                        </a:spcBef>
                        <a:spcAft>
                          <a:spcPts val="0"/>
                        </a:spcAft>
                        <a:buNone/>
                      </a:pPr>
                      <a:r>
                        <a:rPr lang="en" sz="1200"/>
                        <a:t>metis</a:t>
                      </a:r>
                      <a:endParaRPr sz="12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500"/>
                        <a:t>6</a:t>
                      </a:r>
                      <a:endParaRPr sz="15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500"/>
                        <a:t>4.82</a:t>
                      </a:r>
                      <a:endParaRPr sz="15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t>high</a:t>
                      </a:r>
                      <a:endParaRPr sz="12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504875">
                <a:tc>
                  <a:txBody>
                    <a:bodyPr/>
                    <a:lstStyle/>
                    <a:p>
                      <a:pPr indent="0" lvl="0" marL="0" rtl="0" algn="ctr">
                        <a:lnSpc>
                          <a:spcPct val="115000"/>
                        </a:lnSpc>
                        <a:spcBef>
                          <a:spcPts val="0"/>
                        </a:spcBef>
                        <a:spcAft>
                          <a:spcPts val="0"/>
                        </a:spcAft>
                        <a:buNone/>
                      </a:pPr>
                      <a:r>
                        <a:rPr lang="en" sz="1200"/>
                        <a:t>react-graphql-academy</a:t>
                      </a:r>
                      <a:endParaRPr sz="12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500"/>
                        <a:t>6</a:t>
                      </a:r>
                      <a:endParaRPr sz="15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500"/>
                        <a:t>4.76</a:t>
                      </a:r>
                      <a:endParaRPr sz="15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t>low</a:t>
                      </a:r>
                      <a:endParaRPr sz="12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504875">
                <a:tc>
                  <a:txBody>
                    <a:bodyPr/>
                    <a:lstStyle/>
                    <a:p>
                      <a:pPr indent="0" lvl="0" marL="0" rtl="0" algn="ctr">
                        <a:lnSpc>
                          <a:spcPct val="115000"/>
                        </a:lnSpc>
                        <a:spcBef>
                          <a:spcPts val="0"/>
                        </a:spcBef>
                        <a:spcAft>
                          <a:spcPts val="0"/>
                        </a:spcAft>
                        <a:buNone/>
                      </a:pPr>
                      <a:r>
                        <a:rPr lang="en" sz="1200"/>
                        <a:t>academia-de-codigo</a:t>
                      </a:r>
                      <a:endParaRPr sz="12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500"/>
                        <a:t>4</a:t>
                      </a:r>
                      <a:endParaRPr sz="15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500"/>
                        <a:t>4.96</a:t>
                      </a:r>
                      <a:endParaRPr sz="15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t>very high</a:t>
                      </a:r>
                      <a:endParaRPr sz="12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73475">
                <a:tc>
                  <a:txBody>
                    <a:bodyPr/>
                    <a:lstStyle/>
                    <a:p>
                      <a:pPr indent="0" lvl="0" marL="0" rtl="0" algn="ctr">
                        <a:lnSpc>
                          <a:spcPct val="115000"/>
                        </a:lnSpc>
                        <a:spcBef>
                          <a:spcPts val="0"/>
                        </a:spcBef>
                        <a:spcAft>
                          <a:spcPts val="0"/>
                        </a:spcAft>
                        <a:buNone/>
                      </a:pPr>
                      <a:r>
                        <a:rPr lang="en" sz="1200"/>
                        <a:t>la-capsule</a:t>
                      </a:r>
                      <a:endParaRPr sz="12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500"/>
                        <a:t>3</a:t>
                      </a:r>
                      <a:endParaRPr sz="15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500"/>
                        <a:t>4.99</a:t>
                      </a:r>
                      <a:endParaRPr sz="15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t>very high</a:t>
                      </a:r>
                      <a:endParaRPr sz="12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73475">
                <a:tc>
                  <a:txBody>
                    <a:bodyPr/>
                    <a:lstStyle/>
                    <a:p>
                      <a:pPr indent="0" lvl="0" marL="0" rtl="0" algn="ctr">
                        <a:lnSpc>
                          <a:spcPct val="115000"/>
                        </a:lnSpc>
                        <a:spcBef>
                          <a:spcPts val="0"/>
                        </a:spcBef>
                        <a:spcAft>
                          <a:spcPts val="0"/>
                        </a:spcAft>
                        <a:buNone/>
                      </a:pPr>
                      <a:r>
                        <a:rPr lang="en" sz="1200"/>
                        <a:t>app-academy</a:t>
                      </a:r>
                      <a:endParaRPr sz="12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500"/>
                        <a:t>3</a:t>
                      </a:r>
                      <a:endParaRPr sz="15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500"/>
                        <a:t>4.59</a:t>
                      </a:r>
                      <a:endParaRPr sz="15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t>very low</a:t>
                      </a:r>
                      <a:endParaRPr sz="12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504875">
                <a:tc>
                  <a:txBody>
                    <a:bodyPr/>
                    <a:lstStyle/>
                    <a:p>
                      <a:pPr indent="0" lvl="0" marL="0" rtl="0" algn="ctr">
                        <a:lnSpc>
                          <a:spcPct val="115000"/>
                        </a:lnSpc>
                        <a:spcBef>
                          <a:spcPts val="0"/>
                        </a:spcBef>
                        <a:spcAft>
                          <a:spcPts val="0"/>
                        </a:spcAft>
                        <a:buNone/>
                      </a:pPr>
                      <a:r>
                        <a:rPr lang="en" sz="1200"/>
                        <a:t>practicum-by-yandex</a:t>
                      </a:r>
                      <a:endParaRPr sz="12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500"/>
                        <a:t>1</a:t>
                      </a:r>
                      <a:endParaRPr sz="15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500"/>
                        <a:t>4.73</a:t>
                      </a:r>
                      <a:endParaRPr sz="15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t>low</a:t>
                      </a:r>
                      <a:endParaRPr sz="12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73475">
                <a:tc>
                  <a:txBody>
                    <a:bodyPr/>
                    <a:lstStyle/>
                    <a:p>
                      <a:pPr indent="0" lvl="0" marL="0" rtl="0" algn="ctr">
                        <a:lnSpc>
                          <a:spcPct val="115000"/>
                        </a:lnSpc>
                        <a:spcBef>
                          <a:spcPts val="0"/>
                        </a:spcBef>
                        <a:spcAft>
                          <a:spcPts val="0"/>
                        </a:spcAft>
                        <a:buNone/>
                      </a:pPr>
                      <a:r>
                        <a:rPr lang="en" sz="1200"/>
                        <a:t>springboard</a:t>
                      </a:r>
                      <a:endParaRPr sz="12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500"/>
                        <a:t>1</a:t>
                      </a:r>
                      <a:endParaRPr sz="15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500"/>
                        <a:t>4.56</a:t>
                      </a:r>
                      <a:endParaRPr sz="15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t>very low</a:t>
                      </a:r>
                      <a:endParaRPr sz="12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0"/>
          <p:cNvSpPr txBox="1"/>
          <p:nvPr>
            <p:ph type="title"/>
          </p:nvPr>
        </p:nvSpPr>
        <p:spPr>
          <a:xfrm>
            <a:off x="471000" y="408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Analysis</a:t>
            </a:r>
            <a:endParaRPr/>
          </a:p>
        </p:txBody>
      </p:sp>
      <p:sp>
        <p:nvSpPr>
          <p:cNvPr id="104" name="Google Shape;104;p20"/>
          <p:cNvSpPr txBox="1"/>
          <p:nvPr>
            <p:ph idx="1" type="body"/>
          </p:nvPr>
        </p:nvSpPr>
        <p:spPr>
          <a:xfrm>
            <a:off x="663200" y="980725"/>
            <a:ext cx="8328300" cy="666000"/>
          </a:xfrm>
          <a:prstGeom prst="rect">
            <a:avLst/>
          </a:prstGeom>
        </p:spPr>
        <p:txBody>
          <a:bodyPr anchorCtr="0" anchor="t" bIns="91425" lIns="91425" spcFirstLastPara="1" rIns="91425" wrap="square" tIns="91425">
            <a:normAutofit/>
          </a:bodyPr>
          <a:lstStyle/>
          <a:p>
            <a:pPr indent="0" lvl="0" marL="0" rtl="0" algn="just">
              <a:spcBef>
                <a:spcPts val="0"/>
              </a:spcBef>
              <a:spcAft>
                <a:spcPts val="600"/>
              </a:spcAft>
              <a:buNone/>
            </a:pPr>
            <a:r>
              <a:rPr lang="en" sz="1600">
                <a:solidFill>
                  <a:srgbClr val="202124"/>
                </a:solidFill>
                <a:highlight>
                  <a:schemeClr val="lt1"/>
                </a:highlight>
                <a:latin typeface="Arial"/>
                <a:ea typeface="Arial"/>
                <a:cs typeface="Arial"/>
                <a:sym typeface="Arial"/>
              </a:rPr>
              <a:t>Does country have to do with the amount of reviews? </a:t>
            </a:r>
            <a:endParaRPr sz="800">
              <a:latin typeface="Arial"/>
              <a:ea typeface="Arial"/>
              <a:cs typeface="Arial"/>
              <a:sym typeface="Arial"/>
            </a:endParaRPr>
          </a:p>
        </p:txBody>
      </p:sp>
      <p:pic>
        <p:nvPicPr>
          <p:cNvPr id="105" name="Google Shape;105;p20" title="Chart"/>
          <p:cNvPicPr preferRelativeResize="0"/>
          <p:nvPr/>
        </p:nvPicPr>
        <p:blipFill>
          <a:blip r:embed="rId3">
            <a:alphaModFix/>
          </a:blip>
          <a:stretch>
            <a:fillRect/>
          </a:stretch>
        </p:blipFill>
        <p:spPr>
          <a:xfrm>
            <a:off x="999125" y="1382250"/>
            <a:ext cx="6586624" cy="37612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1"/>
          <p:cNvSpPr txBox="1"/>
          <p:nvPr>
            <p:ph type="title"/>
          </p:nvPr>
        </p:nvSpPr>
        <p:spPr>
          <a:xfrm>
            <a:off x="478225" y="7780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Analysis</a:t>
            </a:r>
            <a:endParaRPr/>
          </a:p>
        </p:txBody>
      </p:sp>
      <p:sp>
        <p:nvSpPr>
          <p:cNvPr id="111" name="Google Shape;111;p21"/>
          <p:cNvSpPr txBox="1"/>
          <p:nvPr>
            <p:ph idx="1" type="body"/>
          </p:nvPr>
        </p:nvSpPr>
        <p:spPr>
          <a:xfrm>
            <a:off x="200675" y="2460725"/>
            <a:ext cx="2741100" cy="1057200"/>
          </a:xfrm>
          <a:prstGeom prst="rect">
            <a:avLst/>
          </a:prstGeom>
        </p:spPr>
        <p:txBody>
          <a:bodyPr anchorCtr="0" anchor="t" bIns="91425" lIns="91425" spcFirstLastPara="1" rIns="91425" wrap="square" tIns="91425">
            <a:normAutofit fontScale="92500" lnSpcReduction="20000"/>
          </a:bodyPr>
          <a:lstStyle/>
          <a:p>
            <a:pPr indent="0" lvl="0" marL="0" rtl="0" algn="just">
              <a:spcBef>
                <a:spcPts val="0"/>
              </a:spcBef>
              <a:spcAft>
                <a:spcPts val="600"/>
              </a:spcAft>
              <a:buNone/>
            </a:pPr>
            <a:r>
              <a:rPr lang="en" sz="2100">
                <a:solidFill>
                  <a:srgbClr val="202124"/>
                </a:solidFill>
                <a:highlight>
                  <a:schemeClr val="lt1"/>
                </a:highlight>
              </a:rPr>
              <a:t>Does country have to do with the amount of reviews? </a:t>
            </a:r>
            <a:endParaRPr sz="1300">
              <a:latin typeface="Arial"/>
              <a:ea typeface="Arial"/>
              <a:cs typeface="Arial"/>
              <a:sym typeface="Arial"/>
            </a:endParaRPr>
          </a:p>
        </p:txBody>
      </p:sp>
      <p:pic>
        <p:nvPicPr>
          <p:cNvPr id="112" name="Google Shape;112;p21" title="Chart"/>
          <p:cNvPicPr preferRelativeResize="0"/>
          <p:nvPr/>
        </p:nvPicPr>
        <p:blipFill>
          <a:blip r:embed="rId3">
            <a:alphaModFix/>
          </a:blip>
          <a:stretch>
            <a:fillRect/>
          </a:stretch>
        </p:blipFill>
        <p:spPr>
          <a:xfrm>
            <a:off x="3052800" y="831026"/>
            <a:ext cx="5946024" cy="36766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Pop">
  <a:themeElements>
    <a:clrScheme name="Pop">
      <a:dk1>
        <a:srgbClr val="F8E71C"/>
      </a:dk1>
      <a:lt1>
        <a:srgbClr val="FFFFFF"/>
      </a:lt1>
      <a:dk2>
        <a:srgbClr val="000000"/>
      </a:dk2>
      <a:lt2>
        <a:srgbClr val="D9D9D9"/>
      </a:lt2>
      <a:accent1>
        <a:srgbClr val="666666"/>
      </a:accent1>
      <a:accent2>
        <a:srgbClr val="483165"/>
      </a:accent2>
      <a:accent3>
        <a:srgbClr val="EB1E95"/>
      </a:accent3>
      <a:accent4>
        <a:srgbClr val="01AFD1"/>
      </a:accent4>
      <a:accent5>
        <a:srgbClr val="0F9D58"/>
      </a:accent5>
      <a:accent6>
        <a:srgbClr val="9C27B0"/>
      </a:accent6>
      <a:hlink>
        <a:srgbClr val="0F9D58"/>
      </a:hlink>
      <a:folHlink>
        <a:srgbClr val="0F9D5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