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7" r:id="rId3"/>
    <p:sldId id="316" r:id="rId4"/>
    <p:sldId id="326" r:id="rId5"/>
    <p:sldId id="320" r:id="rId6"/>
    <p:sldId id="308" r:id="rId7"/>
    <p:sldId id="327" r:id="rId8"/>
    <p:sldId id="321" r:id="rId9"/>
    <p:sldId id="323" r:id="rId10"/>
    <p:sldId id="309" r:id="rId11"/>
    <p:sldId id="310" r:id="rId12"/>
    <p:sldId id="324" r:id="rId13"/>
    <p:sldId id="311" r:id="rId14"/>
    <p:sldId id="322" r:id="rId15"/>
    <p:sldId id="325" r:id="rId16"/>
    <p:sldId id="312" r:id="rId17"/>
    <p:sldId id="317" r:id="rId18"/>
    <p:sldId id="314" r:id="rId19"/>
    <p:sldId id="306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79540" autoAdjust="0"/>
  </p:normalViewPr>
  <p:slideViewPr>
    <p:cSldViewPr snapToGrid="0">
      <p:cViewPr varScale="1">
        <p:scale>
          <a:sx n="121" d="100"/>
          <a:sy n="121" d="100"/>
        </p:scale>
        <p:origin x="184" y="30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11/04/24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1EoaMtPHC-9gnTytEtU3Zpi2Bl_XXZlg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xTCzKVqUnaasD6e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/>
              <a:t>Algoritmo </a:t>
            </a:r>
            <a:r>
              <a:rPr lang="pt-BR" b="1" i="1" dirty="0" err="1"/>
              <a:t>Reptile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Batista Faro Pinto</a:t>
            </a:r>
          </a:p>
          <a:p>
            <a:r>
              <a:rPr lang="pt-BR" dirty="0"/>
              <a:t>felipe.pinto@dtel.inatel.br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915C871-3F58-42EE-AB78-56CDB692FA52}"/>
              </a:ext>
            </a:extLst>
          </p:cNvPr>
          <p:cNvSpPr txBox="1"/>
          <p:nvPr/>
        </p:nvSpPr>
        <p:spPr>
          <a:xfrm>
            <a:off x="1115736" y="1837189"/>
            <a:ext cx="78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Rede neural </a:t>
            </a:r>
            <a:r>
              <a:rPr lang="pt-BR" dirty="0" err="1"/>
              <a:t>convolucional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 camadas de convolução e 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para achatamento do vetor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camada densa</a:t>
            </a:r>
            <a:endParaRPr lang="en-US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A264202-2298-4FD6-B183-5E5449A3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9" y="3125296"/>
            <a:ext cx="6616047" cy="3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Utilização do </a:t>
            </a:r>
            <a:r>
              <a:rPr lang="pt-BR" sz="2400" b="1" dirty="0"/>
              <a:t>gradiente descendente estocástico </a:t>
            </a:r>
            <a:r>
              <a:rPr lang="pt-BR" sz="2400" dirty="0"/>
              <a:t>como otimizador</a:t>
            </a:r>
          </a:p>
          <a:p>
            <a:r>
              <a:rPr lang="pt-BR" sz="2400" dirty="0"/>
              <a:t>Como função de erro é utilizado a </a:t>
            </a:r>
            <a:r>
              <a:rPr lang="pt-BR" sz="2400" b="1" dirty="0"/>
              <a:t>entropia cruzada categórica esparsa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3D0E80D-DC89-4490-90F3-E83CA77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8" y="3237437"/>
            <a:ext cx="5313605" cy="27046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F01F21-EC24-45DC-AE4F-2B0F0584A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5" b="65369"/>
          <a:stretch/>
        </p:blipFill>
        <p:spPr>
          <a:xfrm>
            <a:off x="6595724" y="2952227"/>
            <a:ext cx="5382036" cy="11171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82FE936-C751-4700-9D13-B855F29E0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09" b="-1099"/>
          <a:stretch/>
        </p:blipFill>
        <p:spPr>
          <a:xfrm>
            <a:off x="7036619" y="4204311"/>
            <a:ext cx="4507557" cy="247813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722B7C82-8EE7-43DA-ABD6-711C0D749286}"/>
              </a:ext>
            </a:extLst>
          </p:cNvPr>
          <p:cNvSpPr/>
          <p:nvPr/>
        </p:nvSpPr>
        <p:spPr>
          <a:xfrm>
            <a:off x="7348793" y="4709891"/>
            <a:ext cx="4382800" cy="27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992248-D60B-4B49-9E4C-12416C1F7A24}"/>
              </a:ext>
            </a:extLst>
          </p:cNvPr>
          <p:cNvSpPr/>
          <p:nvPr/>
        </p:nvSpPr>
        <p:spPr>
          <a:xfrm>
            <a:off x="7028230" y="3420612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B2F8DC-7D21-4D6D-B30B-6735E1573C27}"/>
              </a:ext>
            </a:extLst>
          </p:cNvPr>
          <p:cNvSpPr/>
          <p:nvPr/>
        </p:nvSpPr>
        <p:spPr>
          <a:xfrm>
            <a:off x="673338" y="5702579"/>
            <a:ext cx="4399578" cy="29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Entropia cruzada categórica esparsa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Usada para modelos com problemas de classificação</a:t>
            </a:r>
          </a:p>
          <a:p>
            <a:r>
              <a:rPr lang="pt-BR" dirty="0"/>
              <a:t>Fornece a medida da diferença entre a distribuição de probabilidade da predição e dos rótulos</a:t>
            </a:r>
          </a:p>
          <a:p>
            <a:r>
              <a:rPr lang="pt-BR" dirty="0"/>
              <a:t>Neste caso, os rótulos são representados como valores inteiros. Exemplo: [1], [2], [3]...</a:t>
            </a:r>
          </a:p>
          <a:p>
            <a:r>
              <a:rPr lang="pt-BR" dirty="0"/>
              <a:t>Compatível com a função de ativação </a:t>
            </a:r>
            <a:r>
              <a:rPr lang="pt-BR" i="1" dirty="0" err="1"/>
              <a:t>softmax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3476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Adaptação Rápida a Novas Tarefas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é projetado para aprender rapidamente com poucos exemplos de novas tarefas ou ambientes, o que pode ser útil em cenários de transferência de aprendizado ou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Simplicidade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O algoritmo Reptile é relativamente simples de implementar, o que o torna acessível e fácil de entender em comparação com algumas abordagens mais complexas de meta-aprendizado.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Eficiência Computacional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Reptile requer menos computação do que métodos de otimização mais intensivos, como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gradient-based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meta-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learning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(aprendizado por gradientes), tornando-o mais eficiente em termos de recursos computacionais.</a:t>
            </a:r>
          </a:p>
          <a:p>
            <a:pPr algn="l"/>
            <a:r>
              <a:rPr lang="pt-BR" sz="2900" b="1" i="0" dirty="0">
                <a:solidFill>
                  <a:srgbClr val="0D0D0D"/>
                </a:solidFill>
                <a:effectLst/>
              </a:rPr>
              <a:t>Desvantagens: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Sensibilidade à Inicialização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depender fortemente da inicialização do modelo e da escolha dos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 Uma inicialização inadequada ou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hiperparâmetros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 mal ajustados podem prejudicar o desempenho do algoritmo.</a:t>
            </a: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0D0D0D"/>
                </a:solidFill>
                <a:effectLst/>
              </a:rPr>
              <a:t>Requer Muitas Tarefas de Treinamento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Embora o Reptile seja projetado para adaptação rápida com poucos exemplos, ele ainda pode exigir um conjunto relativamente grande de tarefas de treinamento para garantir uma boa generalização e evitar o </a:t>
            </a:r>
            <a:r>
              <a:rPr lang="pt-BR" sz="2400" b="0" i="0" dirty="0" err="1">
                <a:solidFill>
                  <a:srgbClr val="0D0D0D"/>
                </a:solidFill>
                <a:effectLst/>
              </a:rPr>
              <a:t>overfitting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sz="2400" b="1" dirty="0">
                <a:solidFill>
                  <a:srgbClr val="0D0D0D"/>
                </a:solidFill>
              </a:rPr>
              <a:t>Dependência da Similaridade das Tarefas</a:t>
            </a:r>
            <a:r>
              <a:rPr lang="pt-BR" sz="2400" b="0" i="0" dirty="0">
                <a:solidFill>
                  <a:srgbClr val="0D0D0D"/>
                </a:solidFill>
                <a:effectLst/>
              </a:rPr>
              <a:t>: A eficácia do Reptile pode ser limitada em cenários onde as tarefas de teste são muito diferentes das tarefas de treinamento. Nesses casos, pode ser necessária uma técnica de meta-aprendizado mais avançada ou uma abordagem diferente.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987BF7-D273-4827-8E1A-E206C2BD5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9" b="15240"/>
          <a:stretch/>
        </p:blipFill>
        <p:spPr>
          <a:xfrm>
            <a:off x="3491547" y="2897875"/>
            <a:ext cx="5208906" cy="27591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43424E-E877-49C6-A8E5-11BA607D5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09"/>
          <a:stretch/>
        </p:blipFill>
        <p:spPr>
          <a:xfrm>
            <a:off x="2036774" y="5657020"/>
            <a:ext cx="7874116" cy="4881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8017AA-D282-4A7E-9EDE-CB2C2EBA2E58}"/>
              </a:ext>
            </a:extLst>
          </p:cNvPr>
          <p:cNvSpPr txBox="1"/>
          <p:nvPr/>
        </p:nvSpPr>
        <p:spPr>
          <a:xfrm>
            <a:off x="1157681" y="1887523"/>
            <a:ext cx="456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Comparação com o </a:t>
            </a:r>
            <a:r>
              <a:rPr lang="pt-BR" sz="2000" b="1" dirty="0"/>
              <a:t>MAML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72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outros algoritmos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C9151A-0E34-4B86-918A-EDA31A37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7" y="4720700"/>
            <a:ext cx="7126566" cy="1772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C181D-2462-40C1-9636-E8728DEE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3" y="2711508"/>
            <a:ext cx="6065584" cy="17330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CF31C0-7951-426E-987D-B9155B93AFC7}"/>
              </a:ext>
            </a:extLst>
          </p:cNvPr>
          <p:cNvSpPr txBox="1"/>
          <p:nvPr/>
        </p:nvSpPr>
        <p:spPr>
          <a:xfrm>
            <a:off x="1157681" y="1887523"/>
            <a:ext cx="729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Comparação com o </a:t>
            </a:r>
            <a:r>
              <a:rPr lang="pt-BR" sz="2000" b="1" dirty="0"/>
              <a:t>MAML e MAML de primeira ordem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0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exemplo demonstra a aplicabilidade do Reptile para estimação de diferentes letras de diversos alfabetos (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Omniglot</a:t>
            </a:r>
            <a:r>
              <a:rPr lang="pt-BR" dirty="0"/>
              <a:t>), utilizando poucas amostras de entrada.</a:t>
            </a:r>
          </a:p>
          <a:p>
            <a:r>
              <a:rPr lang="pt-BR" dirty="0"/>
              <a:t>Link para o </a:t>
            </a:r>
            <a:r>
              <a:rPr lang="pt-BR" dirty="0" err="1"/>
              <a:t>colab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https://colab.research.google.com/drive/11EoaMtPHC-9gnTytEtU3Zpi2Bl_XXZlg?usp=sharing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para acesso ao quiz: </a:t>
            </a:r>
            <a:r>
              <a:rPr lang="pt-BR" dirty="0">
                <a:hlinkClick r:id="rId2"/>
              </a:rPr>
              <a:t>https://forms.gle/vxTCzKVqUnaasD6eA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16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8941" cy="443256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Nichol, Alex, Joshua </a:t>
            </a:r>
            <a:r>
              <a:rPr lang="en-US" sz="2400" i="0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Achiam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, and John Schulman. "On first-order meta-learning algorithms." </a:t>
            </a:r>
            <a:r>
              <a:rPr lang="en-US" sz="2400" i="1" dirty="0" err="1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arXiv</a:t>
            </a:r>
            <a:r>
              <a:rPr lang="en-US" sz="2400" i="1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 preprint arXiv:1803.02999</a:t>
            </a:r>
            <a:r>
              <a:rPr lang="en-US" sz="2400" i="0" dirty="0"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 (2018).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Nichol, Alex, and John Schulman. "Reptile: a scalable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metalearning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algorithm." 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preprint arXiv:1803.02999 2.3 (2018): 4.</a:t>
            </a:r>
          </a:p>
          <a:p>
            <a:pPr algn="just"/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Admoreu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, “Few-Shot learning with Reptile”.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Keras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 &lt;https://keras.io/examples/vision/reptile/&gt;, 2023.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Wild, Cody Marie. “A Search for Efficient Meta-Learning: MAMLs, Reptiles, and Related Species”.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&lt;https://towardsdatascience.com/a-search-for-efficient-meta-learning-mamls-reptiles-and-related-species-e47b8fc454f2&gt;, 2020.</a:t>
            </a:r>
          </a:p>
          <a:p>
            <a:pPr algn="just"/>
            <a:r>
              <a:rPr lang="pt-BR" sz="2400" dirty="0">
                <a:cs typeface="Times New Roman" panose="02020603050405020304" pitchFamily="18" charset="0"/>
              </a:rPr>
              <a:t>Abacus.AI. “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A Beginner’s Guide to Meta-Learning”. Medium.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https://medium.com/abacus-ai/a-beginners-guide-to-meta-learning-73bb027007a&gt;, 2020</a:t>
            </a:r>
          </a:p>
          <a:p>
            <a:pPr algn="just"/>
            <a:r>
              <a:rPr lang="pt-BR" sz="2400" dirty="0" err="1">
                <a:cs typeface="Times New Roman" panose="02020603050405020304" pitchFamily="18" charset="0"/>
              </a:rPr>
              <a:t>Kapil</a:t>
            </a:r>
            <a:r>
              <a:rPr lang="pt-BR" sz="2400" dirty="0"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cs typeface="Times New Roman" panose="02020603050405020304" pitchFamily="18" charset="0"/>
              </a:rPr>
              <a:t>Divakar</a:t>
            </a:r>
            <a:r>
              <a:rPr lang="pt-BR" sz="2400" dirty="0">
                <a:cs typeface="Times New Roman" panose="02020603050405020304" pitchFamily="18" charset="0"/>
              </a:rPr>
              <a:t>. “</a:t>
            </a:r>
            <a:r>
              <a:rPr lang="pt-BR" sz="2400" dirty="0" err="1">
                <a:cs typeface="Times New Roman" panose="02020603050405020304" pitchFamily="18" charset="0"/>
              </a:rPr>
              <a:t>Stochastic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vs</a:t>
            </a:r>
            <a:r>
              <a:rPr lang="pt-BR" sz="2400" dirty="0">
                <a:cs typeface="Times New Roman" panose="02020603050405020304" pitchFamily="18" charset="0"/>
              </a:rPr>
              <a:t> Batch </a:t>
            </a:r>
            <a:r>
              <a:rPr lang="pt-BR" sz="2400" dirty="0" err="1">
                <a:cs typeface="Times New Roman" panose="02020603050405020304" pitchFamily="18" charset="0"/>
              </a:rPr>
              <a:t>Gradient</a:t>
            </a:r>
            <a:r>
              <a:rPr lang="pt-BR" sz="2400" dirty="0"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cs typeface="Times New Roman" panose="02020603050405020304" pitchFamily="18" charset="0"/>
              </a:rPr>
              <a:t>Descent</a:t>
            </a:r>
            <a:r>
              <a:rPr lang="pt-BR" sz="2400" dirty="0">
                <a:cs typeface="Times New Roman" panose="02020603050405020304" pitchFamily="18" charset="0"/>
              </a:rPr>
              <a:t>”. </a:t>
            </a:r>
            <a:r>
              <a:rPr lang="pt-BR" sz="2400" dirty="0" err="1">
                <a:cs typeface="Times New Roman" panose="02020603050405020304" pitchFamily="18" charset="0"/>
              </a:rPr>
              <a:t>Medium</a:t>
            </a:r>
            <a:r>
              <a:rPr lang="pt-BR" sz="2400" dirty="0">
                <a:cs typeface="Times New Roman" panose="02020603050405020304" pitchFamily="18" charset="0"/>
              </a:rPr>
              <a:t>. </a:t>
            </a:r>
            <a:r>
              <a:rPr lang="pt-BR" sz="2400" dirty="0" err="1">
                <a:cs typeface="Times New Roman" panose="02020603050405020304" pitchFamily="18" charset="0"/>
              </a:rPr>
              <a:t>Disponivel</a:t>
            </a:r>
            <a:r>
              <a:rPr lang="pt-BR" sz="2400" dirty="0">
                <a:cs typeface="Times New Roman" panose="02020603050405020304" pitchFamily="18" charset="0"/>
              </a:rPr>
              <a:t> em: &lt;https://medium.com/@divakar_239/stochastic-vs-batch-gradient-descent-8820568eada1&gt;, 2019. 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Rahman, </a:t>
            </a:r>
            <a:r>
              <a:rPr lang="en-US" sz="2400" dirty="0" err="1">
                <a:cs typeface="Times New Roman" panose="02020603050405020304" pitchFamily="18" charset="0"/>
              </a:rPr>
              <a:t>Moklesur</a:t>
            </a:r>
            <a:r>
              <a:rPr lang="en-US" sz="2400" dirty="0">
                <a:cs typeface="Times New Roman" panose="02020603050405020304" pitchFamily="18" charset="0"/>
              </a:rPr>
              <a:t>. “What You Need to Know about Sparse Categorical Cross Entropy”. Medium. </a:t>
            </a:r>
            <a:r>
              <a:rPr lang="en-US" sz="2400" dirty="0" err="1">
                <a:cs typeface="Times New Roman" panose="02020603050405020304" pitchFamily="18" charset="0"/>
              </a:rPr>
              <a:t>Disponivel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https://rmoklesur.medium.com/what-you-need-to-know-about-sparse-categorical-cross-entropy-9f07497e3a6f&gt;, 2024</a:t>
            </a:r>
          </a:p>
          <a:p>
            <a:pPr algn="just"/>
            <a:r>
              <a:rPr lang="en-US" sz="2400" dirty="0" err="1">
                <a:cs typeface="Times New Roman" panose="02020603050405020304" pitchFamily="18" charset="0"/>
              </a:rPr>
              <a:t>Mulller</a:t>
            </a:r>
            <a:r>
              <a:rPr lang="en-US" sz="2400" dirty="0">
                <a:cs typeface="Times New Roman" panose="02020603050405020304" pitchFamily="18" charset="0"/>
              </a:rPr>
              <a:t>, Luis </a:t>
            </a:r>
            <a:r>
              <a:rPr lang="en-US" sz="2400" i="1" dirty="0">
                <a:cs typeface="Times New Roman" panose="02020603050405020304" pitchFamily="18" charset="0"/>
              </a:rPr>
              <a:t>et. al.</a:t>
            </a:r>
            <a:r>
              <a:rPr lang="en-US" sz="2400" dirty="0">
                <a:cs typeface="Times New Roman" panose="02020603050405020304" pitchFamily="18" charset="0"/>
              </a:rPr>
              <a:t> “An Interactive Introduction to Model-Agnostic Meta-Learning”.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https://interactive-maml.github.io/maml.html&gt;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Caron, Paul. “Model Agnostic Meta-Learning made simple”. Medium.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https://medium.com/instadeep/model-agnostic-meta-learning-made-simple-3c170881c71a&gt;, 2021. </a:t>
            </a:r>
          </a:p>
          <a:p>
            <a:pPr algn="just"/>
            <a:r>
              <a:rPr lang="en-US" sz="2400" dirty="0" err="1">
                <a:cs typeface="Times New Roman" panose="02020603050405020304" pitchFamily="18" charset="0"/>
              </a:rPr>
              <a:t>Vungarala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Seshu</a:t>
            </a:r>
            <a:r>
              <a:rPr lang="en-US" sz="2400" dirty="0">
                <a:cs typeface="Times New Roman" panose="02020603050405020304" pitchFamily="18" charset="0"/>
              </a:rPr>
              <a:t> Kumar. “Stochastic gradient descent vs Gradient descent — Exploring the differences”. Medium. </a:t>
            </a:r>
            <a:r>
              <a:rPr lang="en-US" sz="2400" dirty="0" err="1"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em</a:t>
            </a:r>
            <a:r>
              <a:rPr lang="en-US" sz="2400" dirty="0">
                <a:cs typeface="Times New Roman" panose="02020603050405020304" pitchFamily="18" charset="0"/>
              </a:rPr>
              <a:t>: &lt;</a:t>
            </a:r>
            <a:r>
              <a:rPr lang="pt-BR" sz="2400" dirty="0">
                <a:cs typeface="Times New Roman" panose="02020603050405020304" pitchFamily="18" charset="0"/>
              </a:rPr>
              <a:t>https://medium.com/@seshu8hachi/stochastic-gradient-descent-vs-gradient-descent-exploring-the-differences-9c29698b3a9b#:~&gt;, 2023. 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Arquitetura e funcionamento</a:t>
            </a:r>
          </a:p>
          <a:p>
            <a:r>
              <a:rPr lang="pt-BR" dirty="0"/>
              <a:t>Treinamento e otimização</a:t>
            </a:r>
          </a:p>
          <a:p>
            <a:r>
              <a:rPr lang="pt-BR" dirty="0"/>
              <a:t>Vantagens e desvantagens</a:t>
            </a:r>
          </a:p>
          <a:p>
            <a:r>
              <a:rPr lang="pt-BR" dirty="0"/>
              <a:t>Comparação com outro algoritmo</a:t>
            </a:r>
          </a:p>
          <a:p>
            <a:r>
              <a:rPr lang="pt-BR" dirty="0"/>
              <a:t>Exemplo de aplicação</a:t>
            </a:r>
          </a:p>
          <a:p>
            <a:r>
              <a:rPr lang="pt-BR" dirty="0"/>
              <a:t>Quiz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5958" cy="2578595"/>
          </a:xfrm>
        </p:spPr>
        <p:txBody>
          <a:bodyPr>
            <a:normAutofit/>
          </a:bodyPr>
          <a:lstStyle/>
          <a:p>
            <a:r>
              <a:rPr lang="pt-BR" dirty="0"/>
              <a:t>Aprendizado humano </a:t>
            </a:r>
            <a:r>
              <a:rPr lang="pt-BR" dirty="0" err="1"/>
              <a:t>vs</a:t>
            </a:r>
            <a:r>
              <a:rPr lang="pt-BR" dirty="0"/>
              <a:t> aprendizado de máquina</a:t>
            </a:r>
          </a:p>
          <a:p>
            <a:r>
              <a:rPr lang="pt-BR" dirty="0"/>
              <a:t>Limitação de dados </a:t>
            </a:r>
          </a:p>
          <a:p>
            <a:r>
              <a:rPr lang="pt-BR" dirty="0"/>
              <a:t>Inferência Bayesiana</a:t>
            </a:r>
          </a:p>
          <a:p>
            <a:r>
              <a:rPr lang="pt-BR" b="1" dirty="0"/>
              <a:t>Meta-aprendizado </a:t>
            </a:r>
          </a:p>
          <a:p>
            <a:r>
              <a:rPr lang="it-IT" i="1" dirty="0"/>
              <a:t>Model Agnostic Meta Learning </a:t>
            </a:r>
            <a:r>
              <a:rPr lang="it-IT" dirty="0"/>
              <a:t>(MAML)</a:t>
            </a:r>
            <a:endParaRPr lang="pt-BR" dirty="0"/>
          </a:p>
        </p:txBody>
      </p:sp>
      <p:pic>
        <p:nvPicPr>
          <p:cNvPr id="1026" name="Picture 2" descr="Human vs. AI — Will the Rise of Machines Spell the End for Humanity? | by  Baha Eddine ben sassi | Medium">
            <a:extLst>
              <a:ext uri="{FF2B5EF4-FFF2-40B4-BE49-F238E27FC236}">
                <a16:creationId xmlns:a16="http://schemas.microsoft.com/office/drawing/2014/main" id="{4B90E186-14BC-40D0-900F-56584DBD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16" y="16962"/>
            <a:ext cx="3652532" cy="20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A7BD8D-EAD3-4E22-8C03-62744B19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44" y="3191137"/>
            <a:ext cx="5165755" cy="30418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234E1-6230-4686-AE01-A29F91BDDD3B}"/>
              </a:ext>
            </a:extLst>
          </p:cNvPr>
          <p:cNvSpPr txBox="1"/>
          <p:nvPr/>
        </p:nvSpPr>
        <p:spPr>
          <a:xfrm>
            <a:off x="7390700" y="6200487"/>
            <a:ext cx="464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Processo de treinamento e adaptação de um algoritmo de meta-aprendizado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4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30968" cy="3484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i="1" dirty="0"/>
              <a:t>Model Agnostic Meta Learning </a:t>
            </a:r>
            <a:r>
              <a:rPr lang="it-IT" b="1" dirty="0"/>
              <a:t>(MAML)</a:t>
            </a:r>
          </a:p>
          <a:p>
            <a:pPr marL="0" indent="0">
              <a:buNone/>
            </a:pPr>
            <a:endParaRPr lang="it-IT" dirty="0"/>
          </a:p>
          <a:p>
            <a:pPr algn="just"/>
            <a:r>
              <a:rPr lang="it-IT" dirty="0"/>
              <a:t>Agnóstico ao tipo de modelo</a:t>
            </a:r>
          </a:p>
          <a:p>
            <a:pPr algn="just"/>
            <a:r>
              <a:rPr lang="it-IT" dirty="0"/>
              <a:t>Desenvolvido para se adaptar rapidamente a diferentes tipos de tarefas</a:t>
            </a:r>
          </a:p>
          <a:p>
            <a:pPr algn="just"/>
            <a:r>
              <a:rPr lang="it-IT" dirty="0"/>
              <a:t>Aprendizado com varias tarefas e poucas amostras</a:t>
            </a:r>
          </a:p>
          <a:p>
            <a:pPr algn="just"/>
            <a:r>
              <a:rPr lang="it-IT" dirty="0"/>
              <a:t>Utiliza-se o gradiente </a:t>
            </a:r>
            <a:r>
              <a:rPr lang="it-IT" dirty="0" err="1"/>
              <a:t>descendente</a:t>
            </a:r>
            <a:r>
              <a:rPr lang="it-IT" dirty="0"/>
              <a:t> e cálculos de segunda ordem</a:t>
            </a:r>
          </a:p>
          <a:p>
            <a:pPr algn="just"/>
            <a:r>
              <a:rPr lang="it-IT" dirty="0"/>
              <a:t>Existe variação como o </a:t>
            </a:r>
            <a:r>
              <a:rPr lang="it-IT" i="1" dirty="0"/>
              <a:t>first-order</a:t>
            </a:r>
            <a:r>
              <a:rPr lang="it-IT" dirty="0"/>
              <a:t> MAML (FOMAML)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1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Algoritmo de meta-aprendizado </a:t>
            </a:r>
            <a:r>
              <a:rPr lang="pt-BR" b="1" i="1" dirty="0"/>
              <a:t>Reptile</a:t>
            </a:r>
          </a:p>
          <a:p>
            <a:pPr algn="just"/>
            <a:r>
              <a:rPr lang="pt-BR" dirty="0"/>
              <a:t>Necessidade de algoritmos que aprendem rápido e se adapte a diferentes tarefas tendo um número de dados de entrada limitados para cada tarefa</a:t>
            </a:r>
          </a:p>
          <a:p>
            <a:pPr algn="just"/>
            <a:r>
              <a:rPr lang="pt-BR" dirty="0"/>
              <a:t>Tentar se aproximar da inferência Bayesiana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</a:rPr>
              <a:t>Em essência, o </a:t>
            </a:r>
            <a:r>
              <a:rPr lang="pt-BR" b="0" i="1" dirty="0">
                <a:solidFill>
                  <a:srgbClr val="0D0D0D"/>
                </a:solidFill>
                <a:effectLst/>
              </a:rPr>
              <a:t>Reptile</a:t>
            </a:r>
            <a:r>
              <a:rPr lang="pt-BR" b="0" i="0" dirty="0">
                <a:solidFill>
                  <a:srgbClr val="0D0D0D"/>
                </a:solidFill>
                <a:effectLst/>
              </a:rPr>
              <a:t> opera treinando iterativamente um modelo em várias tarefas e atualizando os parâmetros do modelo </a:t>
            </a:r>
            <a:r>
              <a:rPr lang="pt-BR" dirty="0">
                <a:solidFill>
                  <a:srgbClr val="0D0D0D"/>
                </a:solidFill>
              </a:rPr>
              <a:t>a cada iteração </a:t>
            </a:r>
            <a:r>
              <a:rPr lang="pt-BR" b="0" i="0" dirty="0">
                <a:solidFill>
                  <a:srgbClr val="0D0D0D"/>
                </a:solidFill>
                <a:effectLst/>
              </a:rPr>
              <a:t>de forma a minimizar a diferença entre os parâmetros finais e iniciais</a:t>
            </a:r>
          </a:p>
          <a:p>
            <a:pPr algn="just"/>
            <a:r>
              <a:rPr lang="pt-BR" dirty="0"/>
              <a:t>Utilização de gradiente descendente estocástico (SGD) de primeira ordem</a:t>
            </a:r>
          </a:p>
          <a:p>
            <a:pPr algn="just"/>
            <a:r>
              <a:rPr lang="pt-BR" dirty="0"/>
              <a:t>Aplicações de visão computacional, robótica, reconhecimento de fala, entre outras</a:t>
            </a:r>
          </a:p>
        </p:txBody>
      </p:sp>
      <p:pic>
        <p:nvPicPr>
          <p:cNvPr id="8" name="Picture 2" descr="OpenAI pode se tornar uma das startups mais valiosas dos EUA - TecMundo">
            <a:extLst>
              <a:ext uri="{FF2B5EF4-FFF2-40B4-BE49-F238E27FC236}">
                <a16:creationId xmlns:a16="http://schemas.microsoft.com/office/drawing/2014/main" id="{2A814853-F970-4551-A1AE-EA53BA63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21" y="5064861"/>
            <a:ext cx="2625755" cy="14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02DB71-7A8D-4C09-AFCF-11A9E4AA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67" y="5150823"/>
            <a:ext cx="4879815" cy="1495552"/>
          </a:xfrm>
          <a:prstGeom prst="rect">
            <a:avLst/>
          </a:prstGeom>
        </p:spPr>
      </p:pic>
      <p:pic>
        <p:nvPicPr>
          <p:cNvPr id="3076" name="Picture 4" descr="Veja as características do camaleão e saiba como cuidar dele em casa - NSC  Total">
            <a:extLst>
              <a:ext uri="{FF2B5EF4-FFF2-40B4-BE49-F238E27FC236}">
                <a16:creationId xmlns:a16="http://schemas.microsoft.com/office/drawing/2014/main" id="{4278BB92-3587-42DB-A4AB-4F05B25C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32" y="80650"/>
            <a:ext cx="3591742" cy="202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0673" cy="4351338"/>
          </a:xfrm>
        </p:spPr>
        <p:txBody>
          <a:bodyPr/>
          <a:lstStyle/>
          <a:p>
            <a:r>
              <a:rPr lang="pt-BR" dirty="0"/>
              <a:t>Meta-aprendizado:</a:t>
            </a:r>
          </a:p>
          <a:p>
            <a:pPr lvl="1"/>
            <a:r>
              <a:rPr lang="pt-BR" dirty="0"/>
              <a:t>Algoritmos que são capazes de aprender a aprender</a:t>
            </a:r>
          </a:p>
          <a:p>
            <a:r>
              <a:rPr lang="pt-BR" dirty="0"/>
              <a:t>Gradiente de primeira ordem</a:t>
            </a:r>
          </a:p>
          <a:p>
            <a:pPr lvl="1"/>
            <a:r>
              <a:rPr lang="pt-BR" dirty="0"/>
              <a:t>Encontra a inclinação da curva de custo</a:t>
            </a:r>
          </a:p>
          <a:p>
            <a:pPr lvl="1"/>
            <a:r>
              <a:rPr lang="pt-BR" dirty="0"/>
              <a:t>Computacionalmente mais eficiente que o de segunda ordem.</a:t>
            </a:r>
          </a:p>
          <a:p>
            <a:r>
              <a:rPr lang="pt-BR" dirty="0"/>
              <a:t>Gradiente descendente estocástico (SGD)</a:t>
            </a:r>
          </a:p>
          <a:p>
            <a:pPr lvl="1"/>
            <a:r>
              <a:rPr lang="pt-BR" dirty="0"/>
              <a:t>Atualiza os passos do gradiente a cada amostra da tarefa</a:t>
            </a:r>
          </a:p>
          <a:p>
            <a:endParaRPr lang="pt-B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4A56B7-DD23-47F6-9D43-81988957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92" y="2645138"/>
            <a:ext cx="4580629" cy="28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68EB6F0-810C-4ABA-BB63-0CB3F5DF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87" y="5743575"/>
            <a:ext cx="27813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3831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que utilizar o SGD?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Convergência mais rápida que o gradiente descendente</a:t>
            </a:r>
          </a:p>
          <a:p>
            <a:r>
              <a:rPr lang="pt-BR" dirty="0"/>
              <a:t>Mais eficiente em questão do uso da memória computacional</a:t>
            </a:r>
          </a:p>
          <a:p>
            <a:r>
              <a:rPr lang="pt-BR" dirty="0"/>
              <a:t>Estes fatores são de grande importância para o propósito do algoritmo </a:t>
            </a:r>
            <a:r>
              <a:rPr lang="pt-BR" i="1" dirty="0"/>
              <a:t>Reptile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8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805"/>
          </a:xfrm>
        </p:spPr>
        <p:txBody>
          <a:bodyPr/>
          <a:lstStyle/>
          <a:p>
            <a:r>
              <a:rPr lang="pt-BR" dirty="0"/>
              <a:t>Tarefas (</a:t>
            </a:r>
            <a:r>
              <a:rPr lang="pt-BR" i="1" dirty="0" err="1"/>
              <a:t>tasks</a:t>
            </a:r>
            <a:r>
              <a:rPr lang="pt-BR" dirty="0"/>
              <a:t>), classes, exemplos (</a:t>
            </a:r>
            <a:r>
              <a:rPr lang="pt-BR" i="1" dirty="0"/>
              <a:t>shots</a:t>
            </a:r>
            <a:r>
              <a:rPr lang="pt-BR" dirty="0"/>
              <a:t>), parâmetros iniciais e finais (depois de k </a:t>
            </a:r>
            <a:r>
              <a:rPr lang="pt-BR" i="1" dirty="0"/>
              <a:t>shots</a:t>
            </a:r>
            <a:r>
              <a:rPr lang="pt-BR" dirty="0"/>
              <a:t>).</a:t>
            </a:r>
          </a:p>
          <a:p>
            <a:r>
              <a:rPr lang="pt-BR" dirty="0"/>
              <a:t>Vários passos no gradiente descendente estocástico</a:t>
            </a:r>
          </a:p>
          <a:p>
            <a:r>
              <a:rPr lang="pt-BR" dirty="0"/>
              <a:t>As tarefas fazem parte do conceito de </a:t>
            </a:r>
            <a:r>
              <a:rPr lang="pt-BR" i="1" dirty="0"/>
              <a:t>meta-</a:t>
            </a:r>
            <a:r>
              <a:rPr lang="pt-BR" i="1" dirty="0" err="1"/>
              <a:t>learning</a:t>
            </a:r>
            <a:endParaRPr lang="pt-BR" i="1" dirty="0"/>
          </a:p>
          <a:p>
            <a:r>
              <a:rPr lang="pt-BR" dirty="0"/>
              <a:t>Múltiplas tarefas fazem parte da otimização do modelo, de modo a se adaptar melhor para diversas outras tarefas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8236DB-2B76-40C3-8FE2-F32A9159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04" y="4714430"/>
            <a:ext cx="1495453" cy="1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B07661-BA7D-4D11-AE66-D76FA17E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206" y="4708115"/>
            <a:ext cx="9020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FA37BB-B7F4-4FC5-8D9A-F2303727F452}"/>
              </a:ext>
            </a:extLst>
          </p:cNvPr>
          <p:cNvSpPr/>
          <p:nvPr/>
        </p:nvSpPr>
        <p:spPr>
          <a:xfrm>
            <a:off x="2844435" y="1214267"/>
            <a:ext cx="5868322" cy="32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6579CB2-F732-4581-8E8E-2B554F85717D}"/>
              </a:ext>
            </a:extLst>
          </p:cNvPr>
          <p:cNvSpPr/>
          <p:nvPr/>
        </p:nvSpPr>
        <p:spPr>
          <a:xfrm>
            <a:off x="4819233" y="1708036"/>
            <a:ext cx="1468076" cy="344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362353-C10C-4A51-92DA-F128AE2AA5EB}"/>
              </a:ext>
            </a:extLst>
          </p:cNvPr>
          <p:cNvSpPr txBox="1"/>
          <p:nvPr/>
        </p:nvSpPr>
        <p:spPr>
          <a:xfrm>
            <a:off x="2909144" y="1222655"/>
            <a:ext cx="572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Definição dos </a:t>
            </a:r>
            <a:r>
              <a:rPr lang="pt-BR" sz="1400" dirty="0" err="1"/>
              <a:t>hiperparâmetros</a:t>
            </a:r>
            <a:r>
              <a:rPr lang="pt-BR" sz="1400" dirty="0"/>
              <a:t>. </a:t>
            </a:r>
            <a:r>
              <a:rPr lang="pt-BR" sz="1400" dirty="0" err="1"/>
              <a:t>Ex</a:t>
            </a:r>
            <a:r>
              <a:rPr lang="pt-BR" sz="1400" dirty="0"/>
              <a:t>: número de tarefas, número de exemplos </a:t>
            </a:r>
            <a:endParaRPr lang="en-US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C55E11-A1CA-455A-9263-E7ADC822628A}"/>
              </a:ext>
            </a:extLst>
          </p:cNvPr>
          <p:cNvSpPr txBox="1"/>
          <p:nvPr/>
        </p:nvSpPr>
        <p:spPr>
          <a:xfrm>
            <a:off x="4685011" y="1722571"/>
            <a:ext cx="175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Importar o </a:t>
            </a:r>
            <a:r>
              <a:rPr lang="pt-BR" sz="1400" dirty="0" err="1"/>
              <a:t>dataset</a:t>
            </a:r>
            <a:endParaRPr lang="en-US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1BD394-6026-4BA4-BD49-F191C1325C38}"/>
              </a:ext>
            </a:extLst>
          </p:cNvPr>
          <p:cNvSpPr txBox="1"/>
          <p:nvPr/>
        </p:nvSpPr>
        <p:spPr>
          <a:xfrm>
            <a:off x="4513086" y="2510045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Inicialização do modelo</a:t>
            </a:r>
            <a:endParaRPr lang="en-US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47D31B-886E-4B2B-A51B-781CF6B22CEA}"/>
              </a:ext>
            </a:extLst>
          </p:cNvPr>
          <p:cNvSpPr/>
          <p:nvPr/>
        </p:nvSpPr>
        <p:spPr>
          <a:xfrm>
            <a:off x="4691998" y="2941922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B57F59-6550-440F-88C6-88AB7C2FA76D}"/>
              </a:ext>
            </a:extLst>
          </p:cNvPr>
          <p:cNvSpPr txBox="1"/>
          <p:nvPr/>
        </p:nvSpPr>
        <p:spPr>
          <a:xfrm>
            <a:off x="4541879" y="2926731"/>
            <a:ext cx="217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Söhne Mono"/>
              </a:rPr>
              <a:t>Loop de Meta-</a:t>
            </a:r>
            <a:r>
              <a:rPr lang="en-US" sz="1400" b="0" i="0" dirty="0" err="1">
                <a:effectLst/>
                <a:latin typeface="Söhne Mono"/>
              </a:rPr>
              <a:t>Iterações</a:t>
            </a:r>
            <a:endParaRPr lang="en-US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5492E87-0B71-4032-ACA0-6755089CB02E}"/>
              </a:ext>
            </a:extLst>
          </p:cNvPr>
          <p:cNvSpPr/>
          <p:nvPr/>
        </p:nvSpPr>
        <p:spPr>
          <a:xfrm>
            <a:off x="4673873" y="2522031"/>
            <a:ext cx="1853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F88947-B8AE-4FE9-B0D0-371EADE8F946}"/>
              </a:ext>
            </a:extLst>
          </p:cNvPr>
          <p:cNvSpPr/>
          <p:nvPr/>
        </p:nvSpPr>
        <p:spPr>
          <a:xfrm>
            <a:off x="4459466" y="3386679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7EAF9DC-4549-44E0-A917-8B8D861B7769}"/>
              </a:ext>
            </a:extLst>
          </p:cNvPr>
          <p:cNvSpPr txBox="1"/>
          <p:nvPr/>
        </p:nvSpPr>
        <p:spPr>
          <a:xfrm>
            <a:off x="4490151" y="3818556"/>
            <a:ext cx="264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effectLst/>
                <a:latin typeface="Söhne Mono"/>
              </a:rPr>
              <a:t>Inicialização</a:t>
            </a:r>
            <a:r>
              <a:rPr lang="en-US" sz="1400" b="0" i="0" dirty="0">
                <a:effectLst/>
                <a:latin typeface="Söhne Mono"/>
              </a:rPr>
              <a:t> dos pesos do </a:t>
            </a:r>
            <a:r>
              <a:rPr lang="en-US" sz="1400" b="0" i="0" dirty="0" err="1">
                <a:effectLst/>
                <a:latin typeface="Söhne Mono"/>
              </a:rPr>
              <a:t>modelo</a:t>
            </a:r>
            <a:r>
              <a:rPr lang="en-US" sz="1400" b="0" i="0" dirty="0">
                <a:effectLst/>
                <a:latin typeface="Söhne Mono"/>
              </a:rPr>
              <a:t> </a:t>
            </a:r>
            <a:endParaRPr lang="en-US" sz="1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FCB2BDA-CBFB-41CD-92C9-EB83384F6361}"/>
              </a:ext>
            </a:extLst>
          </p:cNvPr>
          <p:cNvSpPr/>
          <p:nvPr/>
        </p:nvSpPr>
        <p:spPr>
          <a:xfrm>
            <a:off x="4459466" y="3813405"/>
            <a:ext cx="26695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136CA7-C9E7-448B-AEB8-E6563E3CD6F2}"/>
              </a:ext>
            </a:extLst>
          </p:cNvPr>
          <p:cNvSpPr txBox="1"/>
          <p:nvPr/>
        </p:nvSpPr>
        <p:spPr>
          <a:xfrm>
            <a:off x="4212341" y="3411914"/>
            <a:ext cx="302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solidFill>
                  <a:srgbClr val="FFFFFF"/>
                </a:solidFill>
                <a:effectLst/>
                <a:latin typeface="Söhne Mono"/>
              </a:rPr>
              <a:t>| </a:t>
            </a:r>
            <a:r>
              <a:rPr lang="pt-BR" sz="1400" b="0" i="0" dirty="0">
                <a:effectLst/>
                <a:latin typeface="Söhne Mono"/>
              </a:rPr>
              <a:t>Loop de Treinamento das Tarefas </a:t>
            </a:r>
            <a:endParaRPr lang="en-US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CC55F3-09E3-4A1F-A2CA-676AB25049BC}"/>
              </a:ext>
            </a:extLst>
          </p:cNvPr>
          <p:cNvSpPr/>
          <p:nvPr/>
        </p:nvSpPr>
        <p:spPr>
          <a:xfrm>
            <a:off x="4477990" y="4281185"/>
            <a:ext cx="24985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3B8DD4-09B3-454F-8658-6C044355897D}"/>
              </a:ext>
            </a:extLst>
          </p:cNvPr>
          <p:cNvSpPr txBox="1"/>
          <p:nvPr/>
        </p:nvSpPr>
        <p:spPr>
          <a:xfrm>
            <a:off x="4360372" y="4282001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Cálculo de perda</a:t>
            </a:r>
            <a:endParaRPr lang="en-US" sz="14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A791D6-D0C9-4883-B116-4759F2292B0F}"/>
              </a:ext>
            </a:extLst>
          </p:cNvPr>
          <p:cNvSpPr/>
          <p:nvPr/>
        </p:nvSpPr>
        <p:spPr>
          <a:xfrm>
            <a:off x="3368495" y="5086251"/>
            <a:ext cx="45410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C728B40-246A-4340-9DCB-A2A26667D21F}"/>
              </a:ext>
            </a:extLst>
          </p:cNvPr>
          <p:cNvSpPr/>
          <p:nvPr/>
        </p:nvSpPr>
        <p:spPr>
          <a:xfrm>
            <a:off x="3032666" y="6429003"/>
            <a:ext cx="51159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F277A1-67F4-4720-98E6-B173DA2A010E}"/>
              </a:ext>
            </a:extLst>
          </p:cNvPr>
          <p:cNvSpPr txBox="1"/>
          <p:nvPr/>
        </p:nvSpPr>
        <p:spPr>
          <a:xfrm>
            <a:off x="2857903" y="6429002"/>
            <a:ext cx="552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Avaliação do Modelo em Tarefas de Treinamento e Tarefas de Teste</a:t>
            </a:r>
            <a:endParaRPr lang="en-US" sz="14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9837775-4669-43A9-83B4-F81D76063B7A}"/>
              </a:ext>
            </a:extLst>
          </p:cNvPr>
          <p:cNvSpPr/>
          <p:nvPr/>
        </p:nvSpPr>
        <p:spPr>
          <a:xfrm>
            <a:off x="9082887" y="6403934"/>
            <a:ext cx="27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9B86D4-9A66-4C6E-BD2B-ABBE1A882932}"/>
              </a:ext>
            </a:extLst>
          </p:cNvPr>
          <p:cNvSpPr txBox="1"/>
          <p:nvPr/>
        </p:nvSpPr>
        <p:spPr>
          <a:xfrm>
            <a:off x="9013862" y="6419246"/>
            <a:ext cx="2754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Loop de Meta-Iterações</a:t>
            </a:r>
            <a:endParaRPr lang="en-US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604B0CF-F568-48A5-ABBD-A3060EA09678}"/>
              </a:ext>
            </a:extLst>
          </p:cNvPr>
          <p:cNvSpPr txBox="1"/>
          <p:nvPr/>
        </p:nvSpPr>
        <p:spPr>
          <a:xfrm>
            <a:off x="3977148" y="2119655"/>
            <a:ext cx="355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Divisão dos dados de treinamento e teste</a:t>
            </a:r>
            <a:endParaRPr lang="en-US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E7FA2A1-AE41-45E7-860D-71C1884AFDD9}"/>
              </a:ext>
            </a:extLst>
          </p:cNvPr>
          <p:cNvSpPr/>
          <p:nvPr/>
        </p:nvSpPr>
        <p:spPr>
          <a:xfrm>
            <a:off x="4224796" y="2132087"/>
            <a:ext cx="30630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D1E1E162-C6E8-4ED3-B82C-7674ACC7E07A}"/>
              </a:ext>
            </a:extLst>
          </p:cNvPr>
          <p:cNvCxnSpPr>
            <a:cxnSpLocks/>
            <a:stCxn id="32" idx="1"/>
            <a:endCxn id="21" idx="1"/>
          </p:cNvCxnSpPr>
          <p:nvPr/>
        </p:nvCxnSpPr>
        <p:spPr>
          <a:xfrm rot="10800000" flipH="1">
            <a:off x="2857902" y="3540569"/>
            <a:ext cx="1601563" cy="3042323"/>
          </a:xfrm>
          <a:prstGeom prst="bentConnector3">
            <a:avLst>
              <a:gd name="adj1" fmla="val -14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7E3D7C2-08E8-4999-A871-1FBF58CCFA3B}"/>
              </a:ext>
            </a:extLst>
          </p:cNvPr>
          <p:cNvCxnSpPr>
            <a:cxnSpLocks/>
          </p:cNvCxnSpPr>
          <p:nvPr/>
        </p:nvCxnSpPr>
        <p:spPr>
          <a:xfrm>
            <a:off x="2798663" y="6591817"/>
            <a:ext cx="215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28FA83B-BC85-48AE-B825-D86963B146C2}"/>
              </a:ext>
            </a:extLst>
          </p:cNvPr>
          <p:cNvSpPr txBox="1"/>
          <p:nvPr/>
        </p:nvSpPr>
        <p:spPr>
          <a:xfrm>
            <a:off x="2987624" y="5089421"/>
            <a:ext cx="526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Ajuste dos pesos do modelo </a:t>
            </a:r>
            <a:endParaRPr lang="en-US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7098519-E725-4DF7-B420-AC14556C3E73}"/>
              </a:ext>
            </a:extLst>
          </p:cNvPr>
          <p:cNvSpPr/>
          <p:nvPr/>
        </p:nvSpPr>
        <p:spPr>
          <a:xfrm>
            <a:off x="4143253" y="5947823"/>
            <a:ext cx="30298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558F02-F0F4-4BBA-A01A-CF74B85E2C7E}"/>
              </a:ext>
            </a:extLst>
          </p:cNvPr>
          <p:cNvSpPr txBox="1"/>
          <p:nvPr/>
        </p:nvSpPr>
        <p:spPr>
          <a:xfrm>
            <a:off x="4062731" y="5924453"/>
            <a:ext cx="312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Fim do </a:t>
            </a:r>
            <a:r>
              <a:rPr lang="pt-BR" sz="1400" dirty="0">
                <a:latin typeface="Söhne Mono"/>
              </a:rPr>
              <a:t>l</a:t>
            </a:r>
            <a:r>
              <a:rPr lang="pt-BR" sz="1400" b="0" i="0" dirty="0">
                <a:effectLst/>
                <a:latin typeface="Söhne Mono"/>
              </a:rPr>
              <a:t>oop de Treinamento das Tarefas </a:t>
            </a:r>
            <a:endParaRPr lang="en-US" sz="14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832E57-A96E-4D08-BD5D-4633F984622E}"/>
              </a:ext>
            </a:extLst>
          </p:cNvPr>
          <p:cNvCxnSpPr/>
          <p:nvPr/>
        </p:nvCxnSpPr>
        <p:spPr>
          <a:xfrm>
            <a:off x="5408476" y="1530432"/>
            <a:ext cx="0" cy="17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D716DBB-32A4-45E2-BAE5-9338DAF45FF1}"/>
              </a:ext>
            </a:extLst>
          </p:cNvPr>
          <p:cNvCxnSpPr>
            <a:cxnSpLocks/>
          </p:cNvCxnSpPr>
          <p:nvPr/>
        </p:nvCxnSpPr>
        <p:spPr>
          <a:xfrm flipH="1">
            <a:off x="5510818" y="2024674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212573-4DB3-4B8B-BFFD-A07A802F6A41}"/>
              </a:ext>
            </a:extLst>
          </p:cNvPr>
          <p:cNvCxnSpPr>
            <a:cxnSpLocks/>
          </p:cNvCxnSpPr>
          <p:nvPr/>
        </p:nvCxnSpPr>
        <p:spPr>
          <a:xfrm flipH="1">
            <a:off x="5519268" y="241090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CEA9F49-557D-4D6B-8219-3D3009550772}"/>
              </a:ext>
            </a:extLst>
          </p:cNvPr>
          <p:cNvCxnSpPr>
            <a:cxnSpLocks/>
          </p:cNvCxnSpPr>
          <p:nvPr/>
        </p:nvCxnSpPr>
        <p:spPr>
          <a:xfrm flipH="1">
            <a:off x="5519268" y="282260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705307B-AD4C-45BA-88B4-20173359CD36}"/>
              </a:ext>
            </a:extLst>
          </p:cNvPr>
          <p:cNvCxnSpPr>
            <a:cxnSpLocks/>
          </p:cNvCxnSpPr>
          <p:nvPr/>
        </p:nvCxnSpPr>
        <p:spPr>
          <a:xfrm flipH="1">
            <a:off x="5519268" y="3241661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4D856D7-F22E-4459-955A-6FE437645D14}"/>
              </a:ext>
            </a:extLst>
          </p:cNvPr>
          <p:cNvCxnSpPr>
            <a:cxnSpLocks/>
          </p:cNvCxnSpPr>
          <p:nvPr/>
        </p:nvCxnSpPr>
        <p:spPr>
          <a:xfrm flipH="1">
            <a:off x="5519268" y="3687350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744EEBB-466F-4B76-8A86-460101F2CB0E}"/>
              </a:ext>
            </a:extLst>
          </p:cNvPr>
          <p:cNvCxnSpPr>
            <a:cxnSpLocks/>
          </p:cNvCxnSpPr>
          <p:nvPr/>
        </p:nvCxnSpPr>
        <p:spPr>
          <a:xfrm flipH="1">
            <a:off x="5541459" y="4131839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7CA9EA2-80C6-471B-A995-104112F2470A}"/>
              </a:ext>
            </a:extLst>
          </p:cNvPr>
          <p:cNvCxnSpPr>
            <a:cxnSpLocks/>
          </p:cNvCxnSpPr>
          <p:nvPr/>
        </p:nvCxnSpPr>
        <p:spPr>
          <a:xfrm flipH="1">
            <a:off x="5619155" y="4978263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72F37D8-982C-4F83-91F0-6365A355FC61}"/>
              </a:ext>
            </a:extLst>
          </p:cNvPr>
          <p:cNvCxnSpPr>
            <a:cxnSpLocks/>
          </p:cNvCxnSpPr>
          <p:nvPr/>
        </p:nvCxnSpPr>
        <p:spPr>
          <a:xfrm flipH="1">
            <a:off x="5622076" y="580839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BACFF72C-0725-4468-825F-CDB17D0188C5}"/>
              </a:ext>
            </a:extLst>
          </p:cNvPr>
          <p:cNvCxnSpPr>
            <a:cxnSpLocks/>
          </p:cNvCxnSpPr>
          <p:nvPr/>
        </p:nvCxnSpPr>
        <p:spPr>
          <a:xfrm flipH="1">
            <a:off x="5641040" y="6260973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1F2C9F-0F1E-4295-A72A-89BB5089C17A}"/>
              </a:ext>
            </a:extLst>
          </p:cNvPr>
          <p:cNvCxnSpPr>
            <a:cxnSpLocks/>
          </p:cNvCxnSpPr>
          <p:nvPr/>
        </p:nvCxnSpPr>
        <p:spPr>
          <a:xfrm flipH="1">
            <a:off x="10425562" y="626555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E856895-2AEF-584D-B334-ED5C128CA7FF}"/>
              </a:ext>
            </a:extLst>
          </p:cNvPr>
          <p:cNvSpPr txBox="1"/>
          <p:nvPr/>
        </p:nvSpPr>
        <p:spPr>
          <a:xfrm>
            <a:off x="4179963" y="4669676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Atualização do gradiente</a:t>
            </a:r>
            <a:endParaRPr lang="en-US" sz="14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F4A7C9-7140-3346-BA0F-FB0B61C638A1}"/>
              </a:ext>
            </a:extLst>
          </p:cNvPr>
          <p:cNvSpPr txBox="1"/>
          <p:nvPr/>
        </p:nvSpPr>
        <p:spPr>
          <a:xfrm>
            <a:off x="4319715" y="5510470"/>
            <a:ext cx="27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>
                <a:effectLst/>
                <a:latin typeface="Söhne Mono"/>
              </a:rPr>
              <a:t>Atualização dos pesos no modelo</a:t>
            </a:r>
            <a:endParaRPr lang="en-US" sz="14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D15BAF0-1BEB-6B42-B5AE-78EB04B5497F}"/>
              </a:ext>
            </a:extLst>
          </p:cNvPr>
          <p:cNvSpPr/>
          <p:nvPr/>
        </p:nvSpPr>
        <p:spPr>
          <a:xfrm>
            <a:off x="4309742" y="4666506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8093C24-6BEC-874C-8A55-3DFA9A0826D9}"/>
              </a:ext>
            </a:extLst>
          </p:cNvPr>
          <p:cNvSpPr/>
          <p:nvPr/>
        </p:nvSpPr>
        <p:spPr>
          <a:xfrm>
            <a:off x="4369655" y="5514149"/>
            <a:ext cx="2644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DCD303B-C1EE-D345-8AB8-2E30FF1943B6}"/>
              </a:ext>
            </a:extLst>
          </p:cNvPr>
          <p:cNvCxnSpPr>
            <a:cxnSpLocks/>
          </p:cNvCxnSpPr>
          <p:nvPr/>
        </p:nvCxnSpPr>
        <p:spPr>
          <a:xfrm flipH="1">
            <a:off x="5609777" y="4536486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508DD57-4671-6D4B-9B20-9676C1ED88BB}"/>
              </a:ext>
            </a:extLst>
          </p:cNvPr>
          <p:cNvCxnSpPr>
            <a:cxnSpLocks/>
          </p:cNvCxnSpPr>
          <p:nvPr/>
        </p:nvCxnSpPr>
        <p:spPr>
          <a:xfrm flipH="1">
            <a:off x="5645432" y="5393418"/>
            <a:ext cx="784" cy="13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6CE3EA10-EB07-A34E-971F-99787BCA4386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7122571" y="5236283"/>
            <a:ext cx="89691" cy="3090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>
            <a:extLst>
              <a:ext uri="{FF2B5EF4-FFF2-40B4-BE49-F238E27FC236}">
                <a16:creationId xmlns:a16="http://schemas.microsoft.com/office/drawing/2014/main" id="{B5796077-858B-5743-8589-188C08B57F8D}"/>
              </a:ext>
            </a:extLst>
          </p:cNvPr>
          <p:cNvCxnSpPr/>
          <p:nvPr/>
        </p:nvCxnSpPr>
        <p:spPr>
          <a:xfrm flipV="1">
            <a:off x="8712757" y="6265558"/>
            <a:ext cx="1712805" cy="560911"/>
          </a:xfrm>
          <a:prstGeom prst="bentConnector3">
            <a:avLst>
              <a:gd name="adj1" fmla="val 107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9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19232</TotalTime>
  <Words>1158</Words>
  <Application>Microsoft Macintosh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 Mono</vt:lpstr>
      <vt:lpstr>Tema do Office</vt:lpstr>
      <vt:lpstr>TP558 - Tópicos avançados em Machine Learning: Algoritmo Reptile</vt:lpstr>
      <vt:lpstr>Agenda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Treinamento e otimização</vt:lpstr>
      <vt:lpstr>Vantagens e desvantagens</vt:lpstr>
      <vt:lpstr>Comparação com outros algoritmos</vt:lpstr>
      <vt:lpstr>Comparação com outros algoritmos</vt:lpstr>
      <vt:lpstr>Exemplo(s) de aplicação</vt:lpstr>
      <vt:lpstr>Quiz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Microsoft Office User</cp:lastModifiedBy>
  <cp:revision>1828</cp:revision>
  <dcterms:created xsi:type="dcterms:W3CDTF">2020-01-20T13:50:05Z</dcterms:created>
  <dcterms:modified xsi:type="dcterms:W3CDTF">2024-04-12T01:50:46Z</dcterms:modified>
</cp:coreProperties>
</file>