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7" r:id="rId3"/>
    <p:sldId id="316" r:id="rId4"/>
    <p:sldId id="320" r:id="rId5"/>
    <p:sldId id="308" r:id="rId6"/>
    <p:sldId id="321" r:id="rId7"/>
    <p:sldId id="323" r:id="rId8"/>
    <p:sldId id="309" r:id="rId9"/>
    <p:sldId id="310" r:id="rId10"/>
    <p:sldId id="311" r:id="rId11"/>
    <p:sldId id="322" r:id="rId12"/>
    <p:sldId id="312" r:id="rId13"/>
    <p:sldId id="317" r:id="rId14"/>
    <p:sldId id="314" r:id="rId15"/>
    <p:sldId id="306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79540" autoAdjust="0"/>
  </p:normalViewPr>
  <p:slideViewPr>
    <p:cSldViewPr snapToGrid="0">
      <p:cViewPr varScale="1">
        <p:scale>
          <a:sx n="121" d="100"/>
          <a:sy n="121" d="100"/>
        </p:scale>
        <p:origin x="184" y="30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21/03/24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EoaMtPHC-9gnTytEtU3Zpi2Bl_XXZlg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xTCzKVqUnaasD6e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Algoritmo </a:t>
            </a:r>
            <a:r>
              <a:rPr lang="pt-BR" b="1" i="1" dirty="0" err="1"/>
              <a:t>Reptile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Batista Faro Pinto</a:t>
            </a:r>
          </a:p>
          <a:p>
            <a:r>
              <a:rPr lang="pt-BR" dirty="0"/>
              <a:t>felipe.pinto@dtel.inatel.br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Adaptação Rápida a Novas Tarefas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é projetado para aprender rapidamente com poucos exemplos de novas tarefas ou ambientes, o que pode ser útil em cenários de transferência de aprendizado ou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Simplicidade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O algoritmo Reptile é relativamente simples de implementar, o que o torna acessível e fácil de entender em comparação com algumas abordagens mais complexas de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Eficiência Computacional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requer menos computação do que métodos de otimização mais intensivos, como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gradient-based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meta-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learning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(aprendizado por gradientes), tornando-o mais eficiente em termos de recursos computacionais.</a:t>
            </a:r>
          </a:p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Desvantagens: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Sensibilidade à Inicialização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depender fortemente da inicialização do modelo e da escolha dos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 Uma inicialização inadequada ou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mal ajustados podem prejudicar o desempenho do algoritmo.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Requer Muitas Tarefas de Treinamento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Embora o Reptile seja projetado para adaptação rápida com poucos exemplos, ele ainda pode exigir um conjunto relativamente grande de tarefas de treinamento para garantir uma boa generalização e evitar 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overfitting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sz="2400" b="1" dirty="0">
                <a:solidFill>
                  <a:srgbClr val="0D0D0D"/>
                </a:solidFill>
              </a:rPr>
              <a:t>Dependência da Similaridade das Tarefas 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ser limitada em cenários onde as tarefas de teste são muito diferentes das tarefas de treinamento. Nesses casos, pode ser necessária uma técnica de meta-aprendizado mais avançada ou uma abordagem diferente.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987BF7-D273-4827-8E1A-E206C2BD5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9" b="15240"/>
          <a:stretch/>
        </p:blipFill>
        <p:spPr>
          <a:xfrm>
            <a:off x="3727198" y="1568741"/>
            <a:ext cx="4753414" cy="2517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C9151A-0E34-4B86-918A-EDA31A37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4" y="4832969"/>
            <a:ext cx="6438944" cy="16011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C181D-2462-40C1-9636-E8728DEE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76" y="4832969"/>
            <a:ext cx="5369961" cy="15342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43424E-E877-49C6-A8E5-11BA607D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09"/>
          <a:stretch/>
        </p:blipFill>
        <p:spPr>
          <a:xfrm>
            <a:off x="2380724" y="4086613"/>
            <a:ext cx="7874116" cy="4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exemplo demonstra a aplicabilidade do Reptile para estimação de diferentes letras de diversos alfabetos (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Omniglot</a:t>
            </a:r>
            <a:r>
              <a:rPr lang="pt-BR" dirty="0"/>
              <a:t>), utilizando poucas amostras de entrada.</a:t>
            </a:r>
          </a:p>
          <a:p>
            <a:r>
              <a:rPr lang="pt-BR" dirty="0"/>
              <a:t>Link para o </a:t>
            </a:r>
            <a:r>
              <a:rPr lang="pt-BR" dirty="0" err="1"/>
              <a:t>colab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https://colab.research.google.com/drive/11EoaMtPHC-9gnTytEtU3Zpi2Bl_XXZlg?usp=sharing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para acesso ao quiz: </a:t>
            </a:r>
            <a:r>
              <a:rPr lang="pt-BR" dirty="0">
                <a:hlinkClick r:id="rId2"/>
              </a:rPr>
              <a:t>https://forms.gle/vxTCzKVqUnaasD6eA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1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8941" cy="443256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Nichol, Alex, Joshua </a:t>
            </a:r>
            <a:r>
              <a:rPr lang="en-US" sz="2400" i="0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Achiam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, and John Schulman. "On first-order meta-learning algorithms." </a:t>
            </a:r>
            <a:r>
              <a:rPr lang="en-US" sz="2400" i="1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arXiv</a:t>
            </a:r>
            <a:r>
              <a:rPr lang="en-US" sz="2400" i="1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 preprint arXiv:1803.02999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 (2018).</a:t>
            </a:r>
          </a:p>
          <a:p>
            <a:pPr algn="just"/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Admoreu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, “Few-Shot learning with Reptile”.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Keras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 &lt;https://keras.io/examples/vision/reptile/&gt;, 2023.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Wild, Cody Marie. “A Search for Efficient Meta-Learning: MAMLs, Reptiles, and Related Species”.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&lt;https://towardsdatascience.com/a-search-for-efficient-meta-learning-mamls-reptiles-and-related-species-e47b8fc454f2&gt;, 2020.</a:t>
            </a:r>
          </a:p>
          <a:p>
            <a:pPr algn="just"/>
            <a:r>
              <a:rPr lang="pt-BR" sz="2400" dirty="0">
                <a:cs typeface="Times New Roman" panose="02020603050405020304" pitchFamily="18" charset="0"/>
              </a:rPr>
              <a:t>Abacus.AI. “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A Beginner’s Guide to Meta-Learning”.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https://medium.com/abacus-ai/a-beginners-guide-to-meta-learning-73bb027007a&gt;, 2020</a:t>
            </a:r>
          </a:p>
          <a:p>
            <a:pPr algn="just"/>
            <a:r>
              <a:rPr lang="pt-BR" sz="2400" dirty="0" err="1">
                <a:cs typeface="Times New Roman" panose="02020603050405020304" pitchFamily="18" charset="0"/>
              </a:rPr>
              <a:t>Kapil</a:t>
            </a:r>
            <a:r>
              <a:rPr lang="pt-BR" sz="2400" dirty="0"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cs typeface="Times New Roman" panose="02020603050405020304" pitchFamily="18" charset="0"/>
              </a:rPr>
              <a:t>Divakar</a:t>
            </a:r>
            <a:r>
              <a:rPr lang="pt-BR" sz="2400" dirty="0">
                <a:cs typeface="Times New Roman" panose="02020603050405020304" pitchFamily="18" charset="0"/>
              </a:rPr>
              <a:t>. “</a:t>
            </a:r>
            <a:r>
              <a:rPr lang="pt-BR" sz="2400" dirty="0" err="1">
                <a:cs typeface="Times New Roman" panose="02020603050405020304" pitchFamily="18" charset="0"/>
              </a:rPr>
              <a:t>Stochastic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vs</a:t>
            </a:r>
            <a:r>
              <a:rPr lang="pt-BR" sz="2400" dirty="0">
                <a:cs typeface="Times New Roman" panose="02020603050405020304" pitchFamily="18" charset="0"/>
              </a:rPr>
              <a:t> Batch </a:t>
            </a:r>
            <a:r>
              <a:rPr lang="pt-BR" sz="2400" dirty="0" err="1">
                <a:cs typeface="Times New Roman" panose="02020603050405020304" pitchFamily="18" charset="0"/>
              </a:rPr>
              <a:t>Gradient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Descent</a:t>
            </a:r>
            <a:r>
              <a:rPr lang="pt-BR" sz="2400" dirty="0">
                <a:cs typeface="Times New Roman" panose="02020603050405020304" pitchFamily="18" charset="0"/>
              </a:rPr>
              <a:t>”. </a:t>
            </a:r>
            <a:r>
              <a:rPr lang="pt-BR" sz="2400" dirty="0" err="1">
                <a:cs typeface="Times New Roman" panose="02020603050405020304" pitchFamily="18" charset="0"/>
              </a:rPr>
              <a:t>Medium</a:t>
            </a:r>
            <a:r>
              <a:rPr lang="pt-BR" sz="2400" dirty="0">
                <a:cs typeface="Times New Roman" panose="02020603050405020304" pitchFamily="18" charset="0"/>
              </a:rPr>
              <a:t>. </a:t>
            </a:r>
            <a:r>
              <a:rPr lang="pt-BR" sz="2400" dirty="0" err="1">
                <a:cs typeface="Times New Roman" panose="02020603050405020304" pitchFamily="18" charset="0"/>
              </a:rPr>
              <a:t>Disponivel</a:t>
            </a:r>
            <a:r>
              <a:rPr lang="pt-BR" sz="2400" dirty="0">
                <a:cs typeface="Times New Roman" panose="02020603050405020304" pitchFamily="18" charset="0"/>
              </a:rPr>
              <a:t> em: &lt;https://medium.com/@divakar_239/stochastic-vs-batch-gradient-descent-8820568eada1&gt;, 2019. 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Arquitetura e funcionamento</a:t>
            </a:r>
          </a:p>
          <a:p>
            <a:r>
              <a:rPr lang="pt-BR" dirty="0"/>
              <a:t>Treinamento e otimização</a:t>
            </a:r>
          </a:p>
          <a:p>
            <a:r>
              <a:rPr lang="pt-BR" dirty="0"/>
              <a:t>Vantagens e desvantagens</a:t>
            </a:r>
          </a:p>
          <a:p>
            <a:r>
              <a:rPr lang="pt-BR" dirty="0"/>
              <a:t>Comparação com outro algoritmo</a:t>
            </a:r>
          </a:p>
          <a:p>
            <a:r>
              <a:rPr lang="pt-BR" dirty="0"/>
              <a:t>Exemplo de aplicação</a:t>
            </a:r>
          </a:p>
          <a:p>
            <a:r>
              <a:rPr lang="pt-BR" dirty="0"/>
              <a:t>Quiz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5958" cy="2578595"/>
          </a:xfrm>
        </p:spPr>
        <p:txBody>
          <a:bodyPr>
            <a:normAutofit/>
          </a:bodyPr>
          <a:lstStyle/>
          <a:p>
            <a:r>
              <a:rPr lang="pt-BR" dirty="0"/>
              <a:t>Aprendizado humano </a:t>
            </a:r>
            <a:r>
              <a:rPr lang="pt-BR" dirty="0" err="1"/>
              <a:t>vs</a:t>
            </a:r>
            <a:r>
              <a:rPr lang="pt-BR" dirty="0"/>
              <a:t> aprendizado de máquina</a:t>
            </a:r>
          </a:p>
          <a:p>
            <a:r>
              <a:rPr lang="pt-BR" dirty="0"/>
              <a:t>Limitação de dados </a:t>
            </a:r>
          </a:p>
          <a:p>
            <a:r>
              <a:rPr lang="pt-BR" dirty="0"/>
              <a:t>Inferência Bayesiana</a:t>
            </a:r>
          </a:p>
          <a:p>
            <a:r>
              <a:rPr lang="pt-BR" b="1" dirty="0"/>
              <a:t>Meta-aprendizado </a:t>
            </a:r>
          </a:p>
          <a:p>
            <a:r>
              <a:rPr lang="it-IT" i="1" dirty="0"/>
              <a:t>Model Agnostic Meta Learning </a:t>
            </a:r>
            <a:r>
              <a:rPr lang="it-IT" dirty="0"/>
              <a:t>(MAML)</a:t>
            </a:r>
            <a:endParaRPr lang="pt-BR" dirty="0"/>
          </a:p>
        </p:txBody>
      </p:sp>
      <p:pic>
        <p:nvPicPr>
          <p:cNvPr id="1026" name="Picture 2" descr="Human vs. AI — Will the Rise of Machines Spell the End for Humanity? | by  Baha Eddine ben sassi | Medium">
            <a:extLst>
              <a:ext uri="{FF2B5EF4-FFF2-40B4-BE49-F238E27FC236}">
                <a16:creationId xmlns:a16="http://schemas.microsoft.com/office/drawing/2014/main" id="{4B90E186-14BC-40D0-900F-56584DBD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16" y="16962"/>
            <a:ext cx="3652532" cy="20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3669FD-1575-4CCF-A22F-355F965B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3" y="2976194"/>
            <a:ext cx="4825068" cy="36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1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Algoritmo de meta-aprendizado </a:t>
            </a:r>
            <a:r>
              <a:rPr lang="pt-BR" b="1" i="1" dirty="0"/>
              <a:t>Reptile</a:t>
            </a:r>
          </a:p>
          <a:p>
            <a:pPr algn="just"/>
            <a:r>
              <a:rPr lang="pt-BR" dirty="0"/>
              <a:t>Necessidade de algoritmos que aprendem rápido e se adapte a diferentes tarefas tendo um número de dados de entrada limitados para cada tarefa</a:t>
            </a:r>
          </a:p>
          <a:p>
            <a:pPr algn="just"/>
            <a:r>
              <a:rPr lang="pt-BR" dirty="0"/>
              <a:t>Tentar se aproximar da inferência Bayesiana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</a:rPr>
              <a:t>Em essência, o </a:t>
            </a:r>
            <a:r>
              <a:rPr lang="pt-BR" b="0" i="1" dirty="0">
                <a:solidFill>
                  <a:srgbClr val="0D0D0D"/>
                </a:solidFill>
                <a:effectLst/>
              </a:rPr>
              <a:t>Reptile</a:t>
            </a:r>
            <a:r>
              <a:rPr lang="pt-BR" b="0" i="0" dirty="0">
                <a:solidFill>
                  <a:srgbClr val="0D0D0D"/>
                </a:solidFill>
                <a:effectLst/>
              </a:rPr>
              <a:t> opera treinando iterativamente um modelo em várias tarefas e atualizando os parâmetros do modelo de forma a minimizar a diferença entre os parâmetros finais e iniciais</a:t>
            </a:r>
          </a:p>
          <a:p>
            <a:pPr algn="just"/>
            <a:r>
              <a:rPr lang="pt-BR" dirty="0"/>
              <a:t>Utilização de gradiente descendente estocástico (SGD) de primeira ordem</a:t>
            </a:r>
          </a:p>
          <a:p>
            <a:pPr algn="just"/>
            <a:r>
              <a:rPr lang="pt-BR" dirty="0"/>
              <a:t>Aplicações de visão computacional, robótica, reconhecimento de fala, entre outras</a:t>
            </a:r>
          </a:p>
        </p:txBody>
      </p:sp>
      <p:pic>
        <p:nvPicPr>
          <p:cNvPr id="8" name="Picture 2" descr="OpenAI pode se tornar uma das startups mais valiosas dos EUA - TecMundo">
            <a:extLst>
              <a:ext uri="{FF2B5EF4-FFF2-40B4-BE49-F238E27FC236}">
                <a16:creationId xmlns:a16="http://schemas.microsoft.com/office/drawing/2014/main" id="{2A814853-F970-4551-A1AE-EA53BA63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21" y="5064861"/>
            <a:ext cx="2625755" cy="14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02DB71-7A8D-4C09-AFCF-11A9E4AA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67" y="5150823"/>
            <a:ext cx="4879815" cy="1495552"/>
          </a:xfrm>
          <a:prstGeom prst="rect">
            <a:avLst/>
          </a:prstGeom>
        </p:spPr>
      </p:pic>
      <p:pic>
        <p:nvPicPr>
          <p:cNvPr id="3076" name="Picture 4" descr="Veja as características do camaleão e saiba como cuidar dele em casa - NSC  Total">
            <a:extLst>
              <a:ext uri="{FF2B5EF4-FFF2-40B4-BE49-F238E27FC236}">
                <a16:creationId xmlns:a16="http://schemas.microsoft.com/office/drawing/2014/main" id="{4278BB92-3587-42DB-A4AB-4F05B25C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32" y="80650"/>
            <a:ext cx="3591742" cy="202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0673" cy="4351338"/>
          </a:xfrm>
        </p:spPr>
        <p:txBody>
          <a:bodyPr/>
          <a:lstStyle/>
          <a:p>
            <a:r>
              <a:rPr lang="pt-BR" dirty="0"/>
              <a:t>Meta-aprendizado:</a:t>
            </a:r>
          </a:p>
          <a:p>
            <a:pPr lvl="1"/>
            <a:r>
              <a:rPr lang="pt-BR" dirty="0"/>
              <a:t>Algoritmos que são capazes de aprender a aprender</a:t>
            </a:r>
          </a:p>
          <a:p>
            <a:r>
              <a:rPr lang="pt-BR" dirty="0"/>
              <a:t>Gradiente de primeira ordem</a:t>
            </a:r>
          </a:p>
          <a:p>
            <a:pPr lvl="1"/>
            <a:r>
              <a:rPr lang="pt-BR" dirty="0"/>
              <a:t>Encontra a inclinação da curva de custo</a:t>
            </a:r>
          </a:p>
          <a:p>
            <a:pPr lvl="1"/>
            <a:r>
              <a:rPr lang="pt-BR" dirty="0"/>
              <a:t>Computacionalmente mais eficiente que o de segunda ordem.</a:t>
            </a:r>
          </a:p>
          <a:p>
            <a:r>
              <a:rPr lang="pt-BR" dirty="0"/>
              <a:t>Gradiente descendente estocástico (SGD)</a:t>
            </a:r>
          </a:p>
          <a:p>
            <a:pPr lvl="1"/>
            <a:r>
              <a:rPr lang="pt-BR" dirty="0"/>
              <a:t>Atualiza os passos do gradiente a cada amostra da tarefa</a:t>
            </a:r>
          </a:p>
          <a:p>
            <a:endParaRPr lang="pt-B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4A56B7-DD23-47F6-9D43-81988957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92" y="2645138"/>
            <a:ext cx="4580629" cy="28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68EB6F0-810C-4ABA-BB63-0CB3F5DF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33" y="5811400"/>
            <a:ext cx="27813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805"/>
          </a:xfrm>
        </p:spPr>
        <p:txBody>
          <a:bodyPr/>
          <a:lstStyle/>
          <a:p>
            <a:r>
              <a:rPr lang="pt-BR" dirty="0"/>
              <a:t>Tarefas (</a:t>
            </a:r>
            <a:r>
              <a:rPr lang="pt-BR" i="1" dirty="0" err="1"/>
              <a:t>tasks</a:t>
            </a:r>
            <a:r>
              <a:rPr lang="pt-BR" dirty="0"/>
              <a:t>), exemplos (</a:t>
            </a:r>
            <a:r>
              <a:rPr lang="pt-BR" i="1" dirty="0"/>
              <a:t>shots</a:t>
            </a:r>
            <a:r>
              <a:rPr lang="pt-BR" dirty="0"/>
              <a:t>), parâmetros iniciais e finais (depois de k </a:t>
            </a:r>
            <a:r>
              <a:rPr lang="pt-BR" i="1" dirty="0"/>
              <a:t>shots</a:t>
            </a:r>
            <a:r>
              <a:rPr lang="pt-BR" dirty="0"/>
              <a:t>).</a:t>
            </a:r>
          </a:p>
          <a:p>
            <a:r>
              <a:rPr lang="pt-BR" dirty="0"/>
              <a:t>Vários passos no gradiente descendente estocástico</a:t>
            </a:r>
          </a:p>
          <a:p>
            <a:r>
              <a:rPr lang="pt-BR" dirty="0"/>
              <a:t>As tarefas fazem parte do conceito de </a:t>
            </a:r>
            <a:r>
              <a:rPr lang="pt-BR" i="1" dirty="0"/>
              <a:t>meta-</a:t>
            </a:r>
            <a:r>
              <a:rPr lang="pt-BR" i="1" dirty="0" err="1"/>
              <a:t>learning</a:t>
            </a:r>
            <a:endParaRPr lang="pt-BR" i="1" dirty="0"/>
          </a:p>
          <a:p>
            <a:r>
              <a:rPr lang="pt-BR" dirty="0"/>
              <a:t>Múltiplas tarefas fazem parte da otimização do modelo, de modo a se adaptar melhor para diversas outras tarefas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6D42C0-09BA-46C4-BBC4-D7C207A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24" y="4741915"/>
            <a:ext cx="8796643" cy="193155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8236DB-2B76-40C3-8FE2-F32A9159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4" y="4714430"/>
            <a:ext cx="1495453" cy="1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2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FA37BB-B7F4-4FC5-8D9A-F2303727F452}"/>
              </a:ext>
            </a:extLst>
          </p:cNvPr>
          <p:cNvSpPr/>
          <p:nvPr/>
        </p:nvSpPr>
        <p:spPr>
          <a:xfrm>
            <a:off x="2922359" y="1572509"/>
            <a:ext cx="5868322" cy="32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6579CB2-F732-4581-8E8E-2B554F85717D}"/>
              </a:ext>
            </a:extLst>
          </p:cNvPr>
          <p:cNvSpPr/>
          <p:nvPr/>
        </p:nvSpPr>
        <p:spPr>
          <a:xfrm>
            <a:off x="4897157" y="2066278"/>
            <a:ext cx="1468076" cy="344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362353-C10C-4A51-92DA-F128AE2AA5EB}"/>
              </a:ext>
            </a:extLst>
          </p:cNvPr>
          <p:cNvSpPr txBox="1"/>
          <p:nvPr/>
        </p:nvSpPr>
        <p:spPr>
          <a:xfrm>
            <a:off x="2987068" y="1580897"/>
            <a:ext cx="572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Definição dos </a:t>
            </a:r>
            <a:r>
              <a:rPr lang="pt-BR" sz="1400" dirty="0" err="1"/>
              <a:t>hiperparâmetros</a:t>
            </a:r>
            <a:r>
              <a:rPr lang="pt-BR" sz="1400" dirty="0"/>
              <a:t>. </a:t>
            </a:r>
            <a:r>
              <a:rPr lang="pt-BR" sz="1400" dirty="0" err="1"/>
              <a:t>Ex</a:t>
            </a:r>
            <a:r>
              <a:rPr lang="pt-BR" sz="1400" dirty="0"/>
              <a:t>: número de tarefas, número de exemplos </a:t>
            </a:r>
            <a:endParaRPr lang="en-US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C55E11-A1CA-455A-9263-E7ADC822628A}"/>
              </a:ext>
            </a:extLst>
          </p:cNvPr>
          <p:cNvSpPr txBox="1"/>
          <p:nvPr/>
        </p:nvSpPr>
        <p:spPr>
          <a:xfrm>
            <a:off x="4762935" y="2080813"/>
            <a:ext cx="17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Importar o </a:t>
            </a:r>
            <a:r>
              <a:rPr lang="pt-BR" sz="1400" dirty="0" err="1"/>
              <a:t>dataset</a:t>
            </a:r>
            <a:endParaRPr lang="en-US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1BD394-6026-4BA4-BD49-F191C1325C38}"/>
              </a:ext>
            </a:extLst>
          </p:cNvPr>
          <p:cNvSpPr txBox="1"/>
          <p:nvPr/>
        </p:nvSpPr>
        <p:spPr>
          <a:xfrm>
            <a:off x="4591010" y="2868287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Inicialização do modelo</a:t>
            </a:r>
            <a:endParaRPr lang="en-US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47D31B-886E-4B2B-A51B-781CF6B22CEA}"/>
              </a:ext>
            </a:extLst>
          </p:cNvPr>
          <p:cNvSpPr/>
          <p:nvPr/>
        </p:nvSpPr>
        <p:spPr>
          <a:xfrm>
            <a:off x="4769922" y="3300164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B57F59-6550-440F-88C6-88AB7C2FA76D}"/>
              </a:ext>
            </a:extLst>
          </p:cNvPr>
          <p:cNvSpPr txBox="1"/>
          <p:nvPr/>
        </p:nvSpPr>
        <p:spPr>
          <a:xfrm>
            <a:off x="4619803" y="3284973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öhne Mono"/>
              </a:rPr>
              <a:t>Loop de Meta-</a:t>
            </a:r>
            <a:r>
              <a:rPr lang="en-US" sz="1400" b="0" i="0" dirty="0" err="1">
                <a:effectLst/>
                <a:latin typeface="Söhne Mono"/>
              </a:rPr>
              <a:t>Iterações</a:t>
            </a:r>
            <a:endParaRPr lang="en-US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5492E87-0B71-4032-ACA0-6755089CB02E}"/>
              </a:ext>
            </a:extLst>
          </p:cNvPr>
          <p:cNvSpPr/>
          <p:nvPr/>
        </p:nvSpPr>
        <p:spPr>
          <a:xfrm>
            <a:off x="4751797" y="2880273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F88947-B8AE-4FE9-B0D0-371EADE8F946}"/>
              </a:ext>
            </a:extLst>
          </p:cNvPr>
          <p:cNvSpPr/>
          <p:nvPr/>
        </p:nvSpPr>
        <p:spPr>
          <a:xfrm>
            <a:off x="4537390" y="3744921"/>
            <a:ext cx="23649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7EAF9DC-4549-44E0-A917-8B8D861B7769}"/>
              </a:ext>
            </a:extLst>
          </p:cNvPr>
          <p:cNvSpPr txBox="1"/>
          <p:nvPr/>
        </p:nvSpPr>
        <p:spPr>
          <a:xfrm>
            <a:off x="4567721" y="3749606"/>
            <a:ext cx="227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effectLst/>
                <a:latin typeface="Söhne Mono"/>
              </a:rPr>
              <a:t>Inicialização</a:t>
            </a:r>
            <a:r>
              <a:rPr lang="en-US" sz="1400" b="0" i="0" dirty="0">
                <a:effectLst/>
                <a:latin typeface="Söhne Mono"/>
              </a:rPr>
              <a:t> dos </a:t>
            </a:r>
            <a:r>
              <a:rPr lang="en-US" sz="1400" b="0" i="0" dirty="0" err="1">
                <a:effectLst/>
                <a:latin typeface="Söhne Mono"/>
              </a:rPr>
              <a:t>Parâmetros</a:t>
            </a:r>
            <a:r>
              <a:rPr lang="en-US" sz="1400" b="0" i="0" dirty="0">
                <a:effectLst/>
                <a:latin typeface="Söhne Mono"/>
              </a:rPr>
              <a:t> </a:t>
            </a:r>
            <a:endParaRPr lang="en-US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FCB2BDA-CBFB-41CD-92C9-EB83384F6361}"/>
              </a:ext>
            </a:extLst>
          </p:cNvPr>
          <p:cNvSpPr/>
          <p:nvPr/>
        </p:nvSpPr>
        <p:spPr>
          <a:xfrm>
            <a:off x="4537390" y="4171647"/>
            <a:ext cx="24321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136CA7-C9E7-448B-AEB8-E6563E3CD6F2}"/>
              </a:ext>
            </a:extLst>
          </p:cNvPr>
          <p:cNvSpPr txBox="1"/>
          <p:nvPr/>
        </p:nvSpPr>
        <p:spPr>
          <a:xfrm>
            <a:off x="4185225" y="4159215"/>
            <a:ext cx="302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solidFill>
                  <a:srgbClr val="FFFFFF"/>
                </a:solidFill>
                <a:effectLst/>
                <a:latin typeface="Söhne Mono"/>
              </a:rPr>
              <a:t>| </a:t>
            </a:r>
            <a:r>
              <a:rPr lang="pt-BR" sz="1400" b="0" i="0" dirty="0">
                <a:effectLst/>
                <a:latin typeface="Söhne Mono"/>
              </a:rPr>
              <a:t>Loop de Treinamento das Tarefas </a:t>
            </a:r>
            <a:endParaRPr lang="en-US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CC55F3-09E3-4A1F-A2CA-676AB25049BC}"/>
              </a:ext>
            </a:extLst>
          </p:cNvPr>
          <p:cNvSpPr/>
          <p:nvPr/>
        </p:nvSpPr>
        <p:spPr>
          <a:xfrm>
            <a:off x="4555914" y="4639427"/>
            <a:ext cx="2498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3B8DD4-09B3-454F-8658-6C044355897D}"/>
              </a:ext>
            </a:extLst>
          </p:cNvPr>
          <p:cNvSpPr txBox="1"/>
          <p:nvPr/>
        </p:nvSpPr>
        <p:spPr>
          <a:xfrm>
            <a:off x="4438296" y="4640243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Treinamento da Tarefa de suporte</a:t>
            </a:r>
            <a:endParaRPr lang="en-US" sz="14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A791D6-D0C9-4883-B116-4759F2292B0F}"/>
              </a:ext>
            </a:extLst>
          </p:cNvPr>
          <p:cNvSpPr/>
          <p:nvPr/>
        </p:nvSpPr>
        <p:spPr>
          <a:xfrm>
            <a:off x="3367939" y="5042240"/>
            <a:ext cx="4541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C728B40-246A-4340-9DCB-A2A26667D21F}"/>
              </a:ext>
            </a:extLst>
          </p:cNvPr>
          <p:cNvSpPr/>
          <p:nvPr/>
        </p:nvSpPr>
        <p:spPr>
          <a:xfrm>
            <a:off x="3041785" y="5983471"/>
            <a:ext cx="5115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F277A1-67F4-4720-98E6-B173DA2A010E}"/>
              </a:ext>
            </a:extLst>
          </p:cNvPr>
          <p:cNvSpPr txBox="1"/>
          <p:nvPr/>
        </p:nvSpPr>
        <p:spPr>
          <a:xfrm>
            <a:off x="2867022" y="5983470"/>
            <a:ext cx="552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Avaliação do Modelo em Tarefas de Treinamento e Tarefas de Teste</a:t>
            </a:r>
            <a:endParaRPr lang="en-US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9837775-4669-43A9-83B4-F81D76063B7A}"/>
              </a:ext>
            </a:extLst>
          </p:cNvPr>
          <p:cNvSpPr/>
          <p:nvPr/>
        </p:nvSpPr>
        <p:spPr>
          <a:xfrm>
            <a:off x="4342165" y="6459370"/>
            <a:ext cx="27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9B86D4-9A66-4C6E-BD2B-ABBE1A882932}"/>
              </a:ext>
            </a:extLst>
          </p:cNvPr>
          <p:cNvSpPr txBox="1"/>
          <p:nvPr/>
        </p:nvSpPr>
        <p:spPr>
          <a:xfrm>
            <a:off x="4273140" y="6474682"/>
            <a:ext cx="275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Loop de Meta-Iterações</a:t>
            </a:r>
            <a:endParaRPr lang="en-US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04B0CF-F568-48A5-ABBD-A3060EA09678}"/>
              </a:ext>
            </a:extLst>
          </p:cNvPr>
          <p:cNvSpPr txBox="1"/>
          <p:nvPr/>
        </p:nvSpPr>
        <p:spPr>
          <a:xfrm>
            <a:off x="4055072" y="2477897"/>
            <a:ext cx="355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Divisão dos dados de treinamento e teste</a:t>
            </a:r>
            <a:endParaRPr lang="en-US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7FA2A1-AE41-45E7-860D-71C1884AFDD9}"/>
              </a:ext>
            </a:extLst>
          </p:cNvPr>
          <p:cNvSpPr/>
          <p:nvPr/>
        </p:nvSpPr>
        <p:spPr>
          <a:xfrm>
            <a:off x="4302720" y="2490329"/>
            <a:ext cx="3063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D1E1E162-C6E8-4ED3-B82C-7674ACC7E07A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2541789" y="4161194"/>
            <a:ext cx="2257985" cy="17332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7E3D7C2-08E8-4999-A871-1FBF58CCFA3B}"/>
              </a:ext>
            </a:extLst>
          </p:cNvPr>
          <p:cNvCxnSpPr>
            <a:cxnSpLocks/>
          </p:cNvCxnSpPr>
          <p:nvPr/>
        </p:nvCxnSpPr>
        <p:spPr>
          <a:xfrm>
            <a:off x="2807782" y="6156795"/>
            <a:ext cx="215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28FA83B-BC85-48AE-B825-D86963B146C2}"/>
              </a:ext>
            </a:extLst>
          </p:cNvPr>
          <p:cNvSpPr txBox="1"/>
          <p:nvPr/>
        </p:nvSpPr>
        <p:spPr>
          <a:xfrm>
            <a:off x="2987068" y="5045410"/>
            <a:ext cx="526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Atualização dos Parâmetros em Direção às Tarefas de Suporte </a:t>
            </a:r>
            <a:endParaRPr lang="en-US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098519-E725-4DF7-B420-AC14556C3E73}"/>
              </a:ext>
            </a:extLst>
          </p:cNvPr>
          <p:cNvSpPr/>
          <p:nvPr/>
        </p:nvSpPr>
        <p:spPr>
          <a:xfrm>
            <a:off x="4152372" y="5502291"/>
            <a:ext cx="30298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558F02-F0F4-4BBA-A01A-CF74B85E2C7E}"/>
              </a:ext>
            </a:extLst>
          </p:cNvPr>
          <p:cNvSpPr txBox="1"/>
          <p:nvPr/>
        </p:nvSpPr>
        <p:spPr>
          <a:xfrm>
            <a:off x="4071850" y="5478921"/>
            <a:ext cx="312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</a:t>
            </a:r>
            <a:r>
              <a:rPr lang="pt-BR" sz="1400" dirty="0">
                <a:latin typeface="Söhne Mono"/>
              </a:rPr>
              <a:t>l</a:t>
            </a:r>
            <a:r>
              <a:rPr lang="pt-BR" sz="1400" b="0" i="0" dirty="0">
                <a:effectLst/>
                <a:latin typeface="Söhne Mono"/>
              </a:rPr>
              <a:t>oop de Treinamento das Tarefas </a:t>
            </a:r>
            <a:endParaRPr lang="en-US" sz="14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832E57-A96E-4D08-BD5D-4633F984622E}"/>
              </a:ext>
            </a:extLst>
          </p:cNvPr>
          <p:cNvCxnSpPr/>
          <p:nvPr/>
        </p:nvCxnSpPr>
        <p:spPr>
          <a:xfrm>
            <a:off x="5486400" y="1888674"/>
            <a:ext cx="0" cy="17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D716DBB-32A4-45E2-BAE5-9338DAF45FF1}"/>
              </a:ext>
            </a:extLst>
          </p:cNvPr>
          <p:cNvCxnSpPr>
            <a:cxnSpLocks/>
          </p:cNvCxnSpPr>
          <p:nvPr/>
        </p:nvCxnSpPr>
        <p:spPr>
          <a:xfrm flipH="1">
            <a:off x="5588742" y="2382916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212573-4DB3-4B8B-BFFD-A07A802F6A41}"/>
              </a:ext>
            </a:extLst>
          </p:cNvPr>
          <p:cNvCxnSpPr>
            <a:cxnSpLocks/>
          </p:cNvCxnSpPr>
          <p:nvPr/>
        </p:nvCxnSpPr>
        <p:spPr>
          <a:xfrm flipH="1">
            <a:off x="5597192" y="2769150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CEA9F49-557D-4D6B-8219-3D3009550772}"/>
              </a:ext>
            </a:extLst>
          </p:cNvPr>
          <p:cNvCxnSpPr>
            <a:cxnSpLocks/>
          </p:cNvCxnSpPr>
          <p:nvPr/>
        </p:nvCxnSpPr>
        <p:spPr>
          <a:xfrm flipH="1">
            <a:off x="5597192" y="3180850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705307B-AD4C-45BA-88B4-20173359CD36}"/>
              </a:ext>
            </a:extLst>
          </p:cNvPr>
          <p:cNvCxnSpPr>
            <a:cxnSpLocks/>
          </p:cNvCxnSpPr>
          <p:nvPr/>
        </p:nvCxnSpPr>
        <p:spPr>
          <a:xfrm flipH="1">
            <a:off x="5597192" y="3599903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4D856D7-F22E-4459-955A-6FE437645D14}"/>
              </a:ext>
            </a:extLst>
          </p:cNvPr>
          <p:cNvCxnSpPr>
            <a:cxnSpLocks/>
          </p:cNvCxnSpPr>
          <p:nvPr/>
        </p:nvCxnSpPr>
        <p:spPr>
          <a:xfrm flipH="1">
            <a:off x="5597192" y="4045592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744EEBB-466F-4B76-8A86-460101F2CB0E}"/>
              </a:ext>
            </a:extLst>
          </p:cNvPr>
          <p:cNvCxnSpPr>
            <a:cxnSpLocks/>
          </p:cNvCxnSpPr>
          <p:nvPr/>
        </p:nvCxnSpPr>
        <p:spPr>
          <a:xfrm flipH="1">
            <a:off x="5619383" y="4490081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7CA9EA2-80C6-471B-A995-104112F2470A}"/>
              </a:ext>
            </a:extLst>
          </p:cNvPr>
          <p:cNvCxnSpPr>
            <a:cxnSpLocks/>
          </p:cNvCxnSpPr>
          <p:nvPr/>
        </p:nvCxnSpPr>
        <p:spPr>
          <a:xfrm flipH="1">
            <a:off x="5618599" y="4934252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72F37D8-982C-4F83-91F0-6365A355FC61}"/>
              </a:ext>
            </a:extLst>
          </p:cNvPr>
          <p:cNvCxnSpPr>
            <a:cxnSpLocks/>
          </p:cNvCxnSpPr>
          <p:nvPr/>
        </p:nvCxnSpPr>
        <p:spPr>
          <a:xfrm flipH="1">
            <a:off x="5631195" y="5362866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BACFF72C-0725-4468-825F-CDB17D0188C5}"/>
              </a:ext>
            </a:extLst>
          </p:cNvPr>
          <p:cNvCxnSpPr>
            <a:cxnSpLocks/>
          </p:cNvCxnSpPr>
          <p:nvPr/>
        </p:nvCxnSpPr>
        <p:spPr>
          <a:xfrm flipH="1">
            <a:off x="5650159" y="5815441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1F2C9F-0F1E-4295-A72A-89BB5089C17A}"/>
              </a:ext>
            </a:extLst>
          </p:cNvPr>
          <p:cNvCxnSpPr>
            <a:cxnSpLocks/>
          </p:cNvCxnSpPr>
          <p:nvPr/>
        </p:nvCxnSpPr>
        <p:spPr>
          <a:xfrm flipH="1">
            <a:off x="5684840" y="6320994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915C871-3F58-42EE-AB78-56CDB692FA52}"/>
              </a:ext>
            </a:extLst>
          </p:cNvPr>
          <p:cNvSpPr txBox="1"/>
          <p:nvPr/>
        </p:nvSpPr>
        <p:spPr>
          <a:xfrm>
            <a:off x="1115736" y="1837189"/>
            <a:ext cx="78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neural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camadas de convolução e 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para achatamento do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densa</a:t>
            </a:r>
            <a:endParaRPr lang="en-US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A264202-2298-4FD6-B183-5E5449A3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9" y="3125296"/>
            <a:ext cx="6616047" cy="3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Utilização do </a:t>
            </a:r>
            <a:r>
              <a:rPr lang="pt-BR" sz="2400" b="1" dirty="0"/>
              <a:t>gradiente descendente estocástico </a:t>
            </a:r>
            <a:r>
              <a:rPr lang="pt-BR" sz="2400" dirty="0"/>
              <a:t>como otimizador</a:t>
            </a:r>
          </a:p>
          <a:p>
            <a:r>
              <a:rPr lang="pt-BR" sz="2400" dirty="0"/>
              <a:t>Como métrica para verificar a acurácia do modelo treinado é utilizado a </a:t>
            </a:r>
            <a:r>
              <a:rPr lang="pt-BR" sz="2400" b="1" dirty="0"/>
              <a:t>entropia cruzada categórica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D0E80D-DC89-4490-90F3-E83CA77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8" y="3237437"/>
            <a:ext cx="5313605" cy="27046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F01F21-EC24-45DC-AE4F-2B0F0584A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5" b="65369"/>
          <a:stretch/>
        </p:blipFill>
        <p:spPr>
          <a:xfrm>
            <a:off x="6595724" y="2952227"/>
            <a:ext cx="5382036" cy="11171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82FE936-C751-4700-9D13-B855F29E0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09" b="-1099"/>
          <a:stretch/>
        </p:blipFill>
        <p:spPr>
          <a:xfrm>
            <a:off x="7036619" y="4204311"/>
            <a:ext cx="4507557" cy="247813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722B7C82-8EE7-43DA-ABD6-711C0D749286}"/>
              </a:ext>
            </a:extLst>
          </p:cNvPr>
          <p:cNvSpPr/>
          <p:nvPr/>
        </p:nvSpPr>
        <p:spPr>
          <a:xfrm>
            <a:off x="7348793" y="4709891"/>
            <a:ext cx="4382800" cy="27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992248-D60B-4B49-9E4C-12416C1F7A24}"/>
              </a:ext>
            </a:extLst>
          </p:cNvPr>
          <p:cNvSpPr/>
          <p:nvPr/>
        </p:nvSpPr>
        <p:spPr>
          <a:xfrm>
            <a:off x="7028230" y="3420612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B2F8DC-7D21-4D6D-B30B-6735E1573C27}"/>
              </a:ext>
            </a:extLst>
          </p:cNvPr>
          <p:cNvSpPr/>
          <p:nvPr/>
        </p:nvSpPr>
        <p:spPr>
          <a:xfrm>
            <a:off x="673338" y="5702579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14226</TotalTime>
  <Words>829</Words>
  <Application>Microsoft Macintosh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 Mono</vt:lpstr>
      <vt:lpstr>Tema do Office</vt:lpstr>
      <vt:lpstr>TP558 - Tópicos avançados em Machine Learning: Algoritmo Reptile</vt:lpstr>
      <vt:lpstr>Agenda</vt:lpstr>
      <vt:lpstr>Introdução</vt:lpstr>
      <vt:lpstr>Introdução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Vantagens e desvantagens</vt:lpstr>
      <vt:lpstr>Comparação com outros algoritmos</vt:lpstr>
      <vt:lpstr>Exemplo(s) de aplicação</vt:lpstr>
      <vt:lpstr>Quiz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Microsoft Office User</cp:lastModifiedBy>
  <cp:revision>1797</cp:revision>
  <dcterms:created xsi:type="dcterms:W3CDTF">2020-01-20T13:50:05Z</dcterms:created>
  <dcterms:modified xsi:type="dcterms:W3CDTF">2024-03-22T01:54:49Z</dcterms:modified>
</cp:coreProperties>
</file>