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4"/>
  </p:notesMasterIdLst>
  <p:sldIdLst>
    <p:sldId id="256" r:id="rId2"/>
    <p:sldId id="343" r:id="rId3"/>
    <p:sldId id="369" r:id="rId4"/>
    <p:sldId id="370" r:id="rId5"/>
    <p:sldId id="344" r:id="rId6"/>
    <p:sldId id="371" r:id="rId7"/>
    <p:sldId id="374" r:id="rId8"/>
    <p:sldId id="375" r:id="rId9"/>
    <p:sldId id="376" r:id="rId10"/>
    <p:sldId id="377" r:id="rId11"/>
    <p:sldId id="378" r:id="rId12"/>
    <p:sldId id="379" r:id="rId13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2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2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2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2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333333"/>
    <a:srgbClr val="80808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90" autoAdjust="0"/>
    <p:restoredTop sz="94660"/>
  </p:normalViewPr>
  <p:slideViewPr>
    <p:cSldViewPr>
      <p:cViewPr varScale="1">
        <p:scale>
          <a:sx n="111" d="100"/>
          <a:sy n="111" d="100"/>
        </p:scale>
        <p:origin x="-1848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5" tIns="49523" rIns="99045" bIns="49523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pt-BR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5" tIns="49523" rIns="99045" bIns="49523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pt-BR"/>
          </a:p>
        </p:txBody>
      </p:sp>
      <p:sp>
        <p:nvSpPr>
          <p:cNvPr id="1126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5" tIns="49523" rIns="99045" bIns="495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5" tIns="49523" rIns="99045" bIns="49523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pt-BR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5" tIns="49523" rIns="99045" bIns="49523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EAC118BB-D362-46B7-A4B4-57C522FBC76A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256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A3A858-2222-47BC-A179-0760A49AE952}" type="slidenum">
              <a:rPr lang="pt-BR"/>
              <a:pPr/>
              <a:t>1</a:t>
            </a:fld>
            <a:endParaRPr lang="pt-BR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862F72-4263-44AA-9673-F913571D9742}" type="slidenum">
              <a:rPr lang="pt-BR"/>
              <a:pPr/>
              <a:t>2</a:t>
            </a:fld>
            <a:endParaRPr lang="pt-BR"/>
          </a:p>
        </p:txBody>
      </p:sp>
      <p:sp>
        <p:nvSpPr>
          <p:cNvPr id="112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1CF7D-4033-4A36-B7B3-591FB4B69B9B}" type="slidenum">
              <a:rPr lang="pt-BR"/>
              <a:pPr/>
              <a:t>5</a:t>
            </a:fld>
            <a:endParaRPr lang="pt-BR"/>
          </a:p>
        </p:txBody>
      </p:sp>
      <p:sp>
        <p:nvSpPr>
          <p:cNvPr id="112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1CF7D-4033-4A36-B7B3-591FB4B69B9B}" type="slidenum">
              <a:rPr lang="pt-BR"/>
              <a:pPr/>
              <a:t>6</a:t>
            </a:fld>
            <a:endParaRPr lang="pt-BR"/>
          </a:p>
        </p:txBody>
      </p:sp>
      <p:sp>
        <p:nvSpPr>
          <p:cNvPr id="112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1CF7D-4033-4A36-B7B3-591FB4B69B9B}" type="slidenum">
              <a:rPr lang="pt-BR"/>
              <a:pPr/>
              <a:t>7</a:t>
            </a:fld>
            <a:endParaRPr lang="pt-BR"/>
          </a:p>
        </p:txBody>
      </p:sp>
      <p:sp>
        <p:nvSpPr>
          <p:cNvPr id="112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1CF7D-4033-4A36-B7B3-591FB4B69B9B}" type="slidenum">
              <a:rPr lang="pt-BR"/>
              <a:pPr/>
              <a:t>8</a:t>
            </a:fld>
            <a:endParaRPr lang="pt-BR"/>
          </a:p>
        </p:txBody>
      </p:sp>
      <p:sp>
        <p:nvSpPr>
          <p:cNvPr id="112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1CF7D-4033-4A36-B7B3-591FB4B69B9B}" type="slidenum">
              <a:rPr lang="pt-BR"/>
              <a:pPr/>
              <a:t>9</a:t>
            </a:fld>
            <a:endParaRPr lang="pt-BR"/>
          </a:p>
        </p:txBody>
      </p:sp>
      <p:sp>
        <p:nvSpPr>
          <p:cNvPr id="112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3217" y="767596"/>
            <a:ext cx="4732867" cy="3837980"/>
          </a:xfrm>
          <a:ln/>
        </p:spPr>
      </p:sp>
      <p:sp>
        <p:nvSpPr>
          <p:cNvPr id="112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1CF7D-4033-4A36-B7B3-591FB4B69B9B}" type="slidenum">
              <a:rPr lang="pt-BR"/>
              <a:pPr/>
              <a:t>10</a:t>
            </a:fld>
            <a:endParaRPr lang="pt-BR"/>
          </a:p>
        </p:txBody>
      </p:sp>
      <p:sp>
        <p:nvSpPr>
          <p:cNvPr id="112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3217" y="767596"/>
            <a:ext cx="4732867" cy="3837980"/>
          </a:xfrm>
          <a:ln/>
        </p:spPr>
      </p:sp>
      <p:sp>
        <p:nvSpPr>
          <p:cNvPr id="112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FFBAE8-9168-4C75-9389-FE06C33E761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ctangle 17"/>
          <p:cNvSpPr>
            <a:spLocks noChangeArrowheads="1"/>
          </p:cNvSpPr>
          <p:nvPr userDrawn="1"/>
        </p:nvSpPr>
        <p:spPr bwMode="auto">
          <a:xfrm>
            <a:off x="84138" y="2420938"/>
            <a:ext cx="576262" cy="5762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D6F73D-6506-4A00-9138-4B6E50F7ED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8CA74A-8BBF-4B4E-953F-548A2F13419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B443DF-04FB-4939-B533-30151DA983F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D5A3B0-01AD-429F-9583-FD5ECCF9050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C61CC5-6FCB-453B-9713-88B8B3DDB50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2C3CD9-E3C7-4F47-9E0A-70EDB4D15E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F4A94-AC28-4F19-8DE6-077FD07EC65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562E9E-5C08-4FEA-8A93-9BB00BA69E6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952B6D-D4FC-4CBC-8B2F-92A7BCFFB5C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8E609D5-EEFD-4ED4-BE07-8DBF24CB38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B175FD1-2B37-49BB-A31B-BE48BC8310B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ctangle 16"/>
          <p:cNvSpPr>
            <a:spLocks noChangeArrowheads="1"/>
          </p:cNvSpPr>
          <p:nvPr userDrawn="1"/>
        </p:nvSpPr>
        <p:spPr bwMode="auto">
          <a:xfrm>
            <a:off x="179388" y="44450"/>
            <a:ext cx="576262" cy="5762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Príncipios</a:t>
            </a:r>
            <a:r>
              <a:rPr lang="pt-BR" dirty="0" smtClean="0"/>
              <a:t> de Projeto OO</a:t>
            </a:r>
            <a:endParaRPr lang="pt-BR" dirty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Marcelo Maia</a:t>
            </a:r>
          </a:p>
          <a:p>
            <a:endParaRPr lang="pt-BR" dirty="0"/>
          </a:p>
        </p:txBody>
      </p:sp>
      <p:pic>
        <p:nvPicPr>
          <p:cNvPr id="4" name="Imagem 3" descr="las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3851920" y="3717032"/>
            <a:ext cx="1152404" cy="1155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5" name="Rectangle 3"/>
          <p:cNvSpPr>
            <a:spLocks noChangeArrowheads="1"/>
          </p:cNvSpPr>
          <p:nvPr/>
        </p:nvSpPr>
        <p:spPr bwMode="auto">
          <a:xfrm>
            <a:off x="395536" y="2132856"/>
            <a:ext cx="5472608" cy="472514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24357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631238" cy="4349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pt-BR" sz="2000"/>
              <a:t>Provê uma interface para criar família de objetos relacionados ou dependentes entre si, sem especificar suas classes concretas</a:t>
            </a:r>
          </a:p>
        </p:txBody>
      </p:sp>
      <p:sp>
        <p:nvSpPr>
          <p:cNvPr id="112435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Fábrica </a:t>
            </a:r>
            <a:r>
              <a:rPr lang="pt-BR" dirty="0" smtClean="0"/>
              <a:t>abstrata ... Relembrando</a:t>
            </a:r>
            <a:endParaRPr lang="pt-BR" dirty="0"/>
          </a:p>
        </p:txBody>
      </p:sp>
      <p:pic>
        <p:nvPicPr>
          <p:cNvPr id="1124358" name="Picture 6" descr="abfac1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276872"/>
            <a:ext cx="5040560" cy="4312611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CaixaDeTexto 5"/>
          <p:cNvSpPr txBox="1"/>
          <p:nvPr/>
        </p:nvSpPr>
        <p:spPr>
          <a:xfrm>
            <a:off x="6372200" y="263691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Handwriting" pitchFamily="66" charset="0"/>
              </a:rPr>
              <a:t>Um </a:t>
            </a:r>
            <a:r>
              <a:rPr lang="en-US" dirty="0" err="1" smtClean="0">
                <a:latin typeface="Lucida Handwriting" pitchFamily="66" charset="0"/>
              </a:rPr>
              <a:t>Produto</a:t>
            </a:r>
            <a:r>
              <a:rPr lang="en-US" dirty="0" smtClean="0">
                <a:latin typeface="Lucida Handwriting" pitchFamily="66" charset="0"/>
              </a:rPr>
              <a:t> </a:t>
            </a:r>
            <a:r>
              <a:rPr lang="en-US" dirty="0" err="1" smtClean="0">
                <a:latin typeface="Lucida Handwriting" pitchFamily="66" charset="0"/>
              </a:rPr>
              <a:t>Abstrato</a:t>
            </a:r>
            <a:endParaRPr lang="pt-BR" dirty="0">
              <a:latin typeface="Lucida Handwriting" pitchFamily="66" charset="0"/>
            </a:endParaRPr>
          </a:p>
        </p:txBody>
      </p:sp>
      <p:sp>
        <p:nvSpPr>
          <p:cNvPr id="10" name="Forma livre 9"/>
          <p:cNvSpPr/>
          <p:nvPr/>
        </p:nvSpPr>
        <p:spPr>
          <a:xfrm>
            <a:off x="4716016" y="2432649"/>
            <a:ext cx="1978082" cy="420287"/>
          </a:xfrm>
          <a:custGeom>
            <a:avLst/>
            <a:gdLst>
              <a:gd name="connsiteX0" fmla="*/ 1880558 w 1880558"/>
              <a:gd name="connsiteY0" fmla="*/ 224287 h 327804"/>
              <a:gd name="connsiteX1" fmla="*/ 1242203 w 1880558"/>
              <a:gd name="connsiteY1" fmla="*/ 17253 h 327804"/>
              <a:gd name="connsiteX2" fmla="*/ 0 w 1880558"/>
              <a:gd name="connsiteY2" fmla="*/ 327804 h 327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0558" h="327804">
                <a:moveTo>
                  <a:pt x="1880558" y="224287"/>
                </a:moveTo>
                <a:cubicBezTo>
                  <a:pt x="1718093" y="112143"/>
                  <a:pt x="1555629" y="0"/>
                  <a:pt x="1242203" y="17253"/>
                </a:cubicBezTo>
                <a:cubicBezTo>
                  <a:pt x="928777" y="34506"/>
                  <a:pt x="464388" y="181155"/>
                  <a:pt x="0" y="327804"/>
                </a:cubicBezTo>
              </a:path>
            </a:pathLst>
          </a:custGeom>
          <a:ln w="508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>
            <a:off x="3995936" y="5013176"/>
            <a:ext cx="1080120" cy="108012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V="1">
            <a:off x="3779912" y="5013176"/>
            <a:ext cx="1152128" cy="86409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1403648" y="2996952"/>
            <a:ext cx="57606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V="1">
            <a:off x="683568" y="5157192"/>
            <a:ext cx="576064" cy="7200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1907704" y="5157192"/>
            <a:ext cx="64807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6516216" y="4137319"/>
            <a:ext cx="201622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Handwriting" pitchFamily="66" charset="0"/>
              </a:rPr>
              <a:t>Um </a:t>
            </a:r>
            <a:r>
              <a:rPr lang="en-US" sz="2800" b="1" dirty="0" err="1" smtClean="0">
                <a:latin typeface="Lucida Handwriting" pitchFamily="66" charset="0"/>
              </a:rPr>
              <a:t>Método</a:t>
            </a:r>
            <a:r>
              <a:rPr lang="en-US" sz="2800" b="1" dirty="0" smtClean="0">
                <a:latin typeface="Lucida Handwriting" pitchFamily="66" charset="0"/>
              </a:rPr>
              <a:t> </a:t>
            </a:r>
            <a:r>
              <a:rPr lang="en-US" sz="2800" b="1" dirty="0" err="1" smtClean="0">
                <a:latin typeface="Lucida Handwriting" pitchFamily="66" charset="0"/>
              </a:rPr>
              <a:t>Fábrica</a:t>
            </a:r>
            <a:endParaRPr lang="pt-BR" b="1" dirty="0">
              <a:latin typeface="Lucida Handwriting" pitchFamily="66" charset="0"/>
            </a:endParaRPr>
          </a:p>
        </p:txBody>
      </p:sp>
      <p:sp>
        <p:nvSpPr>
          <p:cNvPr id="25" name="Forma livre 24"/>
          <p:cNvSpPr/>
          <p:nvPr/>
        </p:nvSpPr>
        <p:spPr>
          <a:xfrm flipV="1">
            <a:off x="1979713" y="2780929"/>
            <a:ext cx="4680519" cy="2001066"/>
          </a:xfrm>
          <a:custGeom>
            <a:avLst/>
            <a:gdLst>
              <a:gd name="connsiteX0" fmla="*/ 1880558 w 1880558"/>
              <a:gd name="connsiteY0" fmla="*/ 224287 h 327804"/>
              <a:gd name="connsiteX1" fmla="*/ 1242203 w 1880558"/>
              <a:gd name="connsiteY1" fmla="*/ 17253 h 327804"/>
              <a:gd name="connsiteX2" fmla="*/ 0 w 1880558"/>
              <a:gd name="connsiteY2" fmla="*/ 327804 h 327804"/>
              <a:gd name="connsiteX0" fmla="*/ 1810669 w 1810669"/>
              <a:gd name="connsiteY0" fmla="*/ 112144 h 603850"/>
              <a:gd name="connsiteX1" fmla="*/ 1242203 w 1810669"/>
              <a:gd name="connsiteY1" fmla="*/ 293299 h 603850"/>
              <a:gd name="connsiteX2" fmla="*/ 0 w 1810669"/>
              <a:gd name="connsiteY2" fmla="*/ 603850 h 603850"/>
              <a:gd name="connsiteX0" fmla="*/ 1810669 w 1810669"/>
              <a:gd name="connsiteY0" fmla="*/ 112144 h 603850"/>
              <a:gd name="connsiteX1" fmla="*/ 735585 w 1810669"/>
              <a:gd name="connsiteY1" fmla="*/ 276046 h 603850"/>
              <a:gd name="connsiteX2" fmla="*/ 0 w 1810669"/>
              <a:gd name="connsiteY2" fmla="*/ 603850 h 603850"/>
              <a:gd name="connsiteX0" fmla="*/ 1810669 w 1810669"/>
              <a:gd name="connsiteY0" fmla="*/ 112144 h 603850"/>
              <a:gd name="connsiteX1" fmla="*/ 396084 w 1810669"/>
              <a:gd name="connsiteY1" fmla="*/ 252632 h 603850"/>
              <a:gd name="connsiteX2" fmla="*/ 0 w 1810669"/>
              <a:gd name="connsiteY2" fmla="*/ 603850 h 603850"/>
              <a:gd name="connsiteX0" fmla="*/ 1838960 w 1838960"/>
              <a:gd name="connsiteY0" fmla="*/ 112144 h 650679"/>
              <a:gd name="connsiteX1" fmla="*/ 424375 w 1838960"/>
              <a:gd name="connsiteY1" fmla="*/ 252632 h 650679"/>
              <a:gd name="connsiteX2" fmla="*/ 0 w 1838960"/>
              <a:gd name="connsiteY2" fmla="*/ 650679 h 650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8960" h="650679">
                <a:moveTo>
                  <a:pt x="1838960" y="112144"/>
                </a:moveTo>
                <a:cubicBezTo>
                  <a:pt x="1676495" y="0"/>
                  <a:pt x="730868" y="162876"/>
                  <a:pt x="424375" y="252632"/>
                </a:cubicBezTo>
                <a:cubicBezTo>
                  <a:pt x="117882" y="342388"/>
                  <a:pt x="464388" y="504030"/>
                  <a:pt x="0" y="650679"/>
                </a:cubicBezTo>
              </a:path>
            </a:pathLst>
          </a:custGeom>
          <a:ln w="508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 para baixo 25"/>
          <p:cNvSpPr/>
          <p:nvPr/>
        </p:nvSpPr>
        <p:spPr>
          <a:xfrm>
            <a:off x="7164288" y="3356992"/>
            <a:ext cx="144016" cy="576064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27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Fábrica</a:t>
            </a:r>
            <a:endParaRPr lang="pt-BR" dirty="0"/>
          </a:p>
        </p:txBody>
      </p:sp>
      <p:pic>
        <p:nvPicPr>
          <p:cNvPr id="11266" name="Picture 2" descr="C:\Repositorio\livros\SoftwareEngineering\Metodologia, Padroes e Arquitetura\Patterns\Design Patterns\hires\Pictures\fmetho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8"/>
            <a:ext cx="8116151" cy="2736304"/>
          </a:xfrm>
          <a:prstGeom prst="rect">
            <a:avLst/>
          </a:prstGeom>
          <a:noFill/>
        </p:spPr>
      </p:pic>
      <p:cxnSp>
        <p:nvCxnSpPr>
          <p:cNvPr id="11" name="Conector reto 10"/>
          <p:cNvCxnSpPr/>
          <p:nvPr/>
        </p:nvCxnSpPr>
        <p:spPr>
          <a:xfrm>
            <a:off x="0" y="2996952"/>
            <a:ext cx="914400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00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5376672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Fábrica</a:t>
            </a:r>
            <a:endParaRPr lang="pt-BR" dirty="0"/>
          </a:p>
        </p:txBody>
      </p:sp>
      <p:pic>
        <p:nvPicPr>
          <p:cNvPr id="26626" name="Picture 2" descr="C:\Repositorio\livros\SoftwareEngineering\Metodologia, Padroes e Arquitetura\Patterns\Design Patterns\hires\Pictures\fmeth049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293" y="1844824"/>
            <a:ext cx="9314079" cy="3600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825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0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43050"/>
            <a:ext cx="8631238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sz="2400" b="1" dirty="0"/>
              <a:t>Nome</a:t>
            </a:r>
            <a:r>
              <a:rPr lang="pt-BR" sz="2400" dirty="0"/>
              <a:t> do padrão</a:t>
            </a:r>
          </a:p>
          <a:p>
            <a:pPr>
              <a:lnSpc>
                <a:spcPct val="90000"/>
              </a:lnSpc>
            </a:pPr>
            <a:r>
              <a:rPr lang="pt-BR" sz="2400" b="1" dirty="0"/>
              <a:t>Problema: </a:t>
            </a:r>
            <a:r>
              <a:rPr lang="pt-BR" sz="2400" dirty="0"/>
              <a:t>quando aplicar o padrão? Descreve o problema e seu contexto.</a:t>
            </a:r>
          </a:p>
          <a:p>
            <a:pPr>
              <a:lnSpc>
                <a:spcPct val="90000"/>
              </a:lnSpc>
            </a:pPr>
            <a:r>
              <a:rPr lang="pt-BR" sz="2400" b="1" dirty="0"/>
              <a:t>Solução: </a:t>
            </a:r>
            <a:r>
              <a:rPr lang="pt-BR" sz="2400" dirty="0"/>
              <a:t>elementos que definem o projeto, seus relacionamentos, responsabilidades e colaborações. É como um “</a:t>
            </a:r>
            <a:r>
              <a:rPr lang="pt-BR" sz="2400" dirty="0" err="1"/>
              <a:t>template</a:t>
            </a:r>
            <a:r>
              <a:rPr lang="pt-BR" sz="2400" dirty="0"/>
              <a:t>”que pode ser usado em várias situações. </a:t>
            </a:r>
          </a:p>
          <a:p>
            <a:pPr>
              <a:lnSpc>
                <a:spcPct val="90000"/>
              </a:lnSpc>
            </a:pPr>
            <a:r>
              <a:rPr lang="pt-BR" sz="2400" b="1" dirty="0" err="1" smtClean="0"/>
              <a:t>Consequências</a:t>
            </a:r>
            <a:r>
              <a:rPr lang="pt-BR" sz="2400" dirty="0" smtClean="0"/>
              <a:t> </a:t>
            </a:r>
            <a:r>
              <a:rPr lang="pt-BR" sz="2400" dirty="0"/>
              <a:t>são resultados e </a:t>
            </a:r>
            <a:r>
              <a:rPr lang="pt-BR" sz="2400" i="1" dirty="0" err="1"/>
              <a:t>trade-offs</a:t>
            </a:r>
            <a:r>
              <a:rPr lang="pt-BR" sz="2400" i="1" dirty="0"/>
              <a:t> </a:t>
            </a:r>
            <a:r>
              <a:rPr lang="pt-BR" sz="2400" dirty="0"/>
              <a:t>(compromissos) de se aplicar os padrões. Relacionadas aos </a:t>
            </a:r>
            <a:r>
              <a:rPr lang="pt-BR" sz="2400" i="1" dirty="0" err="1"/>
              <a:t>trade-offs</a:t>
            </a:r>
            <a:r>
              <a:rPr lang="pt-BR" sz="2400" i="1" dirty="0"/>
              <a:t> </a:t>
            </a:r>
            <a:r>
              <a:rPr lang="pt-BR" sz="2400" dirty="0"/>
              <a:t>de espaço e tempo. Como o </a:t>
            </a:r>
            <a:r>
              <a:rPr lang="pt-BR" sz="2400" dirty="0" err="1"/>
              <a:t>reúso</a:t>
            </a:r>
            <a:r>
              <a:rPr lang="pt-BR" sz="2400" dirty="0"/>
              <a:t> é um fator importante as </a:t>
            </a:r>
            <a:r>
              <a:rPr lang="pt-BR" sz="2400" dirty="0" err="1" smtClean="0"/>
              <a:t>consequências</a:t>
            </a:r>
            <a:r>
              <a:rPr lang="pt-BR" sz="2400" dirty="0" smtClean="0"/>
              <a:t> </a:t>
            </a:r>
            <a:r>
              <a:rPr lang="pt-BR" sz="2400" dirty="0"/>
              <a:t>incluem o impacto na flexibilidade, </a:t>
            </a:r>
            <a:r>
              <a:rPr lang="pt-BR" sz="2400" dirty="0" err="1"/>
              <a:t>estensibilidade</a:t>
            </a:r>
            <a:r>
              <a:rPr lang="pt-BR" sz="2400" dirty="0"/>
              <a:t> e portabilidade do sistema. </a:t>
            </a:r>
          </a:p>
        </p:txBody>
      </p:sp>
      <p:sp>
        <p:nvSpPr>
          <p:cNvPr id="112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285728"/>
            <a:ext cx="7540625" cy="812800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Padrões de Projeto</a:t>
            </a:r>
            <a:br>
              <a:rPr lang="pt-BR" sz="3600" dirty="0"/>
            </a:br>
            <a:r>
              <a:rPr lang="pt-BR" sz="3600" dirty="0"/>
              <a:t>Programas Orientados a Objetos</a:t>
            </a:r>
          </a:p>
        </p:txBody>
      </p:sp>
      <p:sp>
        <p:nvSpPr>
          <p:cNvPr id="1122308" name="Text Box 4"/>
          <p:cNvSpPr txBox="1">
            <a:spLocks noChangeArrowheads="1"/>
          </p:cNvSpPr>
          <p:nvPr/>
        </p:nvSpPr>
        <p:spPr bwMode="auto">
          <a:xfrm>
            <a:off x="376238" y="6284913"/>
            <a:ext cx="12160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r>
              <a:rPr lang="pt-BR">
                <a:solidFill>
                  <a:schemeClr val="tx2"/>
                </a:solidFill>
                <a:latin typeface="Comic Sans MS" pitchFamily="66" charset="0"/>
              </a:rPr>
              <a:t>Fonte: GoF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Fábrica</a:t>
            </a:r>
            <a:r>
              <a:rPr lang="en-US" dirty="0" smtClean="0"/>
              <a:t> </a:t>
            </a:r>
            <a:r>
              <a:rPr lang="en-US" dirty="0" err="1" smtClean="0"/>
              <a:t>Abstrata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Ponto de vista do </a:t>
            </a:r>
            <a:r>
              <a:rPr lang="en-US" dirty="0" err="1" smtClean="0"/>
              <a:t>cliente</a:t>
            </a:r>
            <a:r>
              <a:rPr lang="en-US" dirty="0" smtClean="0"/>
              <a:t> </a:t>
            </a:r>
            <a:br>
              <a:rPr lang="en-US" dirty="0" smtClean="0"/>
            </a:br>
            <a:endParaRPr lang="pt-BR" dirty="0"/>
          </a:p>
        </p:txBody>
      </p:sp>
      <p:sp>
        <p:nvSpPr>
          <p:cNvPr id="4" name="Retângulo 3"/>
          <p:cNvSpPr/>
          <p:nvPr/>
        </p:nvSpPr>
        <p:spPr bwMode="auto">
          <a:xfrm>
            <a:off x="3347864" y="3140968"/>
            <a:ext cx="9144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Retângulo 4"/>
          <p:cNvSpPr/>
          <p:nvPr/>
        </p:nvSpPr>
        <p:spPr bwMode="auto">
          <a:xfrm>
            <a:off x="3563888" y="2852936"/>
            <a:ext cx="9144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tângulo 5"/>
          <p:cNvSpPr/>
          <p:nvPr/>
        </p:nvSpPr>
        <p:spPr bwMode="auto">
          <a:xfrm>
            <a:off x="4355976" y="3717032"/>
            <a:ext cx="9144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Retângulo 6"/>
          <p:cNvSpPr/>
          <p:nvPr/>
        </p:nvSpPr>
        <p:spPr bwMode="auto">
          <a:xfrm>
            <a:off x="3203848" y="2852936"/>
            <a:ext cx="1584176" cy="12961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etângulo 7"/>
          <p:cNvSpPr/>
          <p:nvPr/>
        </p:nvSpPr>
        <p:spPr bwMode="auto">
          <a:xfrm>
            <a:off x="3779912" y="2708920"/>
            <a:ext cx="9144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51520" y="2602647"/>
            <a:ext cx="4320480" cy="243143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57150" prstMaterial="metal"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Fábrica</a:t>
            </a:r>
            <a:r>
              <a:rPr lang="en-US" dirty="0" smtClean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Carro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public </a:t>
            </a:r>
            <a:r>
              <a:rPr lang="en-US" sz="2400" dirty="0" err="1" smtClean="0">
                <a:solidFill>
                  <a:schemeClr val="bg1"/>
                </a:solidFill>
              </a:rPr>
              <a:t>Carro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fabricaCarro</a:t>
            </a:r>
            <a:r>
              <a:rPr lang="en-US" sz="2400" dirty="0" smtClean="0">
                <a:solidFill>
                  <a:schemeClr val="bg1"/>
                </a:solidFill>
              </a:rPr>
              <a:t>();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 bwMode="auto">
          <a:xfrm>
            <a:off x="2215951" y="1968128"/>
            <a:ext cx="7540625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ESTATICAMENTE</a:t>
            </a:r>
            <a:endParaRPr kumimoji="0" lang="pt-BR" sz="4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11" name="Seta para a direita 10"/>
          <p:cNvSpPr/>
          <p:nvPr/>
        </p:nvSpPr>
        <p:spPr bwMode="auto">
          <a:xfrm>
            <a:off x="4572000" y="3284984"/>
            <a:ext cx="1512168" cy="1224136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Seta para a direita 11"/>
          <p:cNvSpPr/>
          <p:nvPr/>
        </p:nvSpPr>
        <p:spPr bwMode="auto">
          <a:xfrm>
            <a:off x="5148064" y="3717032"/>
            <a:ext cx="144016" cy="144016"/>
          </a:xfrm>
          <a:prstGeom prst="right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6084168" y="2924944"/>
            <a:ext cx="2376264" cy="1944216"/>
          </a:xfrm>
          <a:prstGeom prst="round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</a:rPr>
              <a:t>Carro</a:t>
            </a:r>
            <a:endParaRPr kumimoji="0" lang="pt-BR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Elipse 13"/>
          <p:cNvSpPr/>
          <p:nvPr/>
        </p:nvSpPr>
        <p:spPr bwMode="auto">
          <a:xfrm>
            <a:off x="5940152" y="3789040"/>
            <a:ext cx="1778496" cy="1058416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Fábrica</a:t>
            </a:r>
            <a:r>
              <a:rPr lang="en-US" dirty="0" smtClean="0"/>
              <a:t> </a:t>
            </a:r>
            <a:r>
              <a:rPr lang="en-US" dirty="0" err="1" smtClean="0"/>
              <a:t>Abstrata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Ponto de vista do </a:t>
            </a:r>
            <a:r>
              <a:rPr lang="en-US" dirty="0" err="1" smtClean="0"/>
              <a:t>cliente</a:t>
            </a:r>
            <a:r>
              <a:rPr lang="en-US" dirty="0" smtClean="0"/>
              <a:t> </a:t>
            </a:r>
            <a:br>
              <a:rPr lang="en-US" dirty="0" smtClean="0"/>
            </a:br>
            <a:endParaRPr lang="pt-BR" dirty="0"/>
          </a:p>
        </p:txBody>
      </p:sp>
      <p:sp>
        <p:nvSpPr>
          <p:cNvPr id="4" name="Retângulo 3"/>
          <p:cNvSpPr/>
          <p:nvPr/>
        </p:nvSpPr>
        <p:spPr bwMode="auto">
          <a:xfrm>
            <a:off x="3347864" y="3140968"/>
            <a:ext cx="9144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Retângulo 4"/>
          <p:cNvSpPr/>
          <p:nvPr/>
        </p:nvSpPr>
        <p:spPr bwMode="auto">
          <a:xfrm>
            <a:off x="3563888" y="2852936"/>
            <a:ext cx="9144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tângulo 5"/>
          <p:cNvSpPr/>
          <p:nvPr/>
        </p:nvSpPr>
        <p:spPr bwMode="auto">
          <a:xfrm>
            <a:off x="4355976" y="3717032"/>
            <a:ext cx="9144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Retângulo 6"/>
          <p:cNvSpPr/>
          <p:nvPr/>
        </p:nvSpPr>
        <p:spPr bwMode="auto">
          <a:xfrm>
            <a:off x="3203848" y="2852936"/>
            <a:ext cx="1584176" cy="12961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etângulo 7"/>
          <p:cNvSpPr/>
          <p:nvPr/>
        </p:nvSpPr>
        <p:spPr bwMode="auto">
          <a:xfrm>
            <a:off x="3779912" y="2708920"/>
            <a:ext cx="9144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Seta para a direita 10"/>
          <p:cNvSpPr/>
          <p:nvPr/>
        </p:nvSpPr>
        <p:spPr bwMode="auto">
          <a:xfrm>
            <a:off x="3995936" y="3284984"/>
            <a:ext cx="2088232" cy="1224136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Seta para a direita 11"/>
          <p:cNvSpPr/>
          <p:nvPr/>
        </p:nvSpPr>
        <p:spPr bwMode="auto">
          <a:xfrm>
            <a:off x="5148064" y="3717032"/>
            <a:ext cx="144016" cy="144016"/>
          </a:xfrm>
          <a:prstGeom prst="right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Elipse 13"/>
          <p:cNvSpPr/>
          <p:nvPr/>
        </p:nvSpPr>
        <p:spPr bwMode="auto">
          <a:xfrm>
            <a:off x="5940152" y="3789040"/>
            <a:ext cx="1778496" cy="1058416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pic>
        <p:nvPicPr>
          <p:cNvPr id="150530" name="Picture 2" descr="http://media.publika.md/md/image/201208/w400/971960l_610x390_b_f4a8bf5c_380055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936" y="3140968"/>
            <a:ext cx="3810000" cy="2152650"/>
          </a:xfrm>
          <a:prstGeom prst="rect">
            <a:avLst/>
          </a:prstGeom>
          <a:noFill/>
        </p:spPr>
      </p:pic>
      <p:sp>
        <p:nvSpPr>
          <p:cNvPr id="16" name="CaixaDeTexto 15"/>
          <p:cNvSpPr txBox="1"/>
          <p:nvPr/>
        </p:nvSpPr>
        <p:spPr>
          <a:xfrm>
            <a:off x="216024" y="2564904"/>
            <a:ext cx="3779912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57150" prstMaterial="metal"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Fábrica</a:t>
            </a:r>
            <a:r>
              <a:rPr lang="en-US" dirty="0" smtClean="0">
                <a:solidFill>
                  <a:schemeClr val="bg1"/>
                </a:solidFill>
              </a:rPr>
              <a:t> Mercedes</a:t>
            </a:r>
          </a:p>
        </p:txBody>
      </p:sp>
      <p:sp>
        <p:nvSpPr>
          <p:cNvPr id="17" name="Título 1"/>
          <p:cNvSpPr txBox="1">
            <a:spLocks/>
          </p:cNvSpPr>
          <p:nvPr/>
        </p:nvSpPr>
        <p:spPr bwMode="auto">
          <a:xfrm>
            <a:off x="2215951" y="1844824"/>
            <a:ext cx="7540625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DINAMICAMENTE</a:t>
            </a:r>
            <a:endParaRPr kumimoji="0" lang="pt-BR" sz="4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18" name="Retângulo de cantos arredondados 17"/>
          <p:cNvSpPr/>
          <p:nvPr/>
        </p:nvSpPr>
        <p:spPr bwMode="auto">
          <a:xfrm>
            <a:off x="6084168" y="2564904"/>
            <a:ext cx="2880320" cy="1800200"/>
          </a:xfrm>
          <a:prstGeom prst="round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</a:rPr>
              <a:t>Carro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</a:rPr>
              <a:t> Mercedes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mic Sans MS" pitchFamily="66" charset="0"/>
            </a:endParaRPr>
          </a:p>
        </p:txBody>
      </p:sp>
      <p:pic>
        <p:nvPicPr>
          <p:cNvPr id="150532" name="Picture 4" descr="http://imganuncios.mitula.net/mercedes_b_180cdi_sport_edition_autotronic_96635400535407166.jpg"/>
          <p:cNvPicPr>
            <a:picLocks noChangeAspect="1" noChangeArrowheads="1"/>
          </p:cNvPicPr>
          <p:nvPr/>
        </p:nvPicPr>
        <p:blipFill>
          <a:blip r:embed="rId3" cstate="print"/>
          <a:srcRect t="6097"/>
          <a:stretch>
            <a:fillRect/>
          </a:stretch>
        </p:blipFill>
        <p:spPr bwMode="auto">
          <a:xfrm>
            <a:off x="6084168" y="3284984"/>
            <a:ext cx="2857500" cy="22181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4354" name="Picture 2" descr="abfac10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916832"/>
            <a:ext cx="5141590" cy="3889151"/>
          </a:xfrm>
          <a:prstGeom prst="rect">
            <a:avLst/>
          </a:prstGeom>
          <a:noFill/>
        </p:spPr>
      </p:pic>
      <p:sp>
        <p:nvSpPr>
          <p:cNvPr id="1124357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631238" cy="4349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pt-BR" sz="2000"/>
              <a:t>Provê uma interface para criar família de objetos relacionados ou dependentes entre si, sem especificar suas classes concretas</a:t>
            </a:r>
          </a:p>
        </p:txBody>
      </p:sp>
      <p:sp>
        <p:nvSpPr>
          <p:cNvPr id="11243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Fábrica abstrata</a:t>
            </a:r>
          </a:p>
        </p:txBody>
      </p:sp>
      <p:sp>
        <p:nvSpPr>
          <p:cNvPr id="1124359" name="Text Box 7"/>
          <p:cNvSpPr txBox="1">
            <a:spLocks noChangeArrowheads="1"/>
          </p:cNvSpPr>
          <p:nvPr/>
        </p:nvSpPr>
        <p:spPr bwMode="auto">
          <a:xfrm>
            <a:off x="376238" y="6284913"/>
            <a:ext cx="12160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r>
              <a:rPr lang="pt-BR">
                <a:solidFill>
                  <a:schemeClr val="tx2"/>
                </a:solidFill>
                <a:latin typeface="Comic Sans MS" pitchFamily="66" charset="0"/>
              </a:rPr>
              <a:t>Fonte: GoF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5" name="Rectangle 3"/>
          <p:cNvSpPr>
            <a:spLocks noChangeArrowheads="1"/>
          </p:cNvSpPr>
          <p:nvPr/>
        </p:nvSpPr>
        <p:spPr bwMode="auto">
          <a:xfrm>
            <a:off x="107504" y="1628800"/>
            <a:ext cx="4248472" cy="3600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24357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631238" cy="4349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pt-BR" sz="2000"/>
              <a:t>Provê uma interface para criar família de objetos relacionados ou dependentes entre si, sem especificar suas classes concretas</a:t>
            </a:r>
          </a:p>
        </p:txBody>
      </p:sp>
      <p:sp>
        <p:nvSpPr>
          <p:cNvPr id="11243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Fábrica abstrata</a:t>
            </a:r>
          </a:p>
        </p:txBody>
      </p:sp>
      <p:pic>
        <p:nvPicPr>
          <p:cNvPr id="1124358" name="Picture 6" descr="abfac1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608" y="1700808"/>
            <a:ext cx="4000352" cy="3422628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68960"/>
            <a:ext cx="4322615" cy="3581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7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631238" cy="4349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pt-BR" sz="2000" dirty="0"/>
          </a:p>
        </p:txBody>
      </p:sp>
      <p:sp>
        <p:nvSpPr>
          <p:cNvPr id="11243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Fábrica abstrata</a:t>
            </a:r>
          </a:p>
        </p:txBody>
      </p:sp>
      <p:pic>
        <p:nvPicPr>
          <p:cNvPr id="2050" name="Picture 2" descr="http://www.devlake.com/design-patterns/abstract-factory/abstractFactory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268760"/>
            <a:ext cx="7391400" cy="4876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7" name="Rectangle 5"/>
          <p:cNvSpPr>
            <a:spLocks noGrp="1" noChangeArrowheads="1"/>
          </p:cNvSpPr>
          <p:nvPr>
            <p:ph idx="1"/>
          </p:nvPr>
        </p:nvSpPr>
        <p:spPr>
          <a:xfrm>
            <a:off x="179512" y="1052736"/>
            <a:ext cx="8964488" cy="43497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CustomerLocation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EastCoast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WestCoast</a:t>
            </a:r>
            <a:endParaRPr lang="pt-BR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Program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{ </a:t>
            </a:r>
            <a:br>
              <a:rPr lang="pt-BR" sz="14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) { </a:t>
            </a:r>
            <a:br>
              <a:rPr lang="pt-BR" sz="14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IBookStore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storeA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BookStoreA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CustomerLocation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EastCoast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); </a:t>
            </a:r>
            <a:br>
              <a:rPr lang="pt-BR" sz="105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Console.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200" baseline="-25000" dirty="0" smtClean="0">
                <a:latin typeface="Courier New" pitchFamily="49" charset="0"/>
                <a:cs typeface="Courier New" pitchFamily="49" charset="0"/>
              </a:rPr>
              <a:t>Book </a:t>
            </a:r>
            <a:r>
              <a:rPr lang="pt-BR" sz="1200" baseline="-25000" dirty="0" err="1" smtClean="0">
                <a:latin typeface="Courier New" pitchFamily="49" charset="0"/>
                <a:cs typeface="Courier New" pitchFamily="49" charset="0"/>
              </a:rPr>
              <a:t>Store</a:t>
            </a:r>
            <a:r>
              <a:rPr lang="pt-BR" sz="1200" baseline="-25000" dirty="0" smtClean="0">
                <a:latin typeface="Courier New" pitchFamily="49" charset="0"/>
                <a:cs typeface="Courier New" pitchFamily="49" charset="0"/>
              </a:rPr>
              <a:t> A </a:t>
            </a:r>
            <a:r>
              <a:rPr lang="pt-BR" sz="1200" baseline="-25000" dirty="0" err="1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pt-BR" sz="1200" baseline="-25000" dirty="0" smtClean="0">
                <a:latin typeface="Courier New" pitchFamily="49" charset="0"/>
                <a:cs typeface="Courier New" pitchFamily="49" charset="0"/>
              </a:rPr>
              <a:t> a </a:t>
            </a:r>
            <a:r>
              <a:rPr lang="pt-BR" sz="1200" baseline="-25000" dirty="0" err="1" smtClean="0">
                <a:latin typeface="Courier New" pitchFamily="49" charset="0"/>
                <a:cs typeface="Courier New" pitchFamily="49" charset="0"/>
              </a:rPr>
              <a:t>customer</a:t>
            </a:r>
            <a:r>
              <a:rPr lang="pt-BR" sz="1200" baseline="-25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aseline="-250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sz="1200" baseline="-25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aseline="-25000" dirty="0" err="1" smtClean="0">
                <a:latin typeface="Courier New" pitchFamily="49" charset="0"/>
                <a:cs typeface="Courier New" pitchFamily="49" charset="0"/>
              </a:rPr>
              <a:t>East</a:t>
            </a:r>
            <a:r>
              <a:rPr lang="pt-BR" sz="1200" baseline="-25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aseline="-25000" dirty="0" err="1" smtClean="0">
                <a:latin typeface="Courier New" pitchFamily="49" charset="0"/>
                <a:cs typeface="Courier New" pitchFamily="49" charset="0"/>
              </a:rPr>
              <a:t>Coast</a:t>
            </a:r>
            <a:r>
              <a:rPr lang="pt-BR" sz="1200" baseline="-250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");   </a:t>
            </a:r>
            <a:br>
              <a:rPr lang="pt-BR" sz="14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shipBook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storeA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); </a:t>
            </a:r>
            <a:br>
              <a:rPr lang="pt-BR" sz="14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advertise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storeA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); </a:t>
            </a:r>
            <a:br>
              <a:rPr lang="pt-BR" sz="14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IBookStore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storeB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BookStoreB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CustomerLocation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WestCoast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</a:t>
            </a:r>
            <a:br>
              <a:rPr lang="pt-BR" sz="14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Console.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Book </a:t>
            </a:r>
            <a:r>
              <a:rPr lang="pt-BR" sz="1000" dirty="0" err="1" smtClean="0">
                <a:latin typeface="Courier New" pitchFamily="49" charset="0"/>
                <a:cs typeface="Courier New" pitchFamily="49" charset="0"/>
              </a:rPr>
              <a:t>Store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B </a:t>
            </a:r>
            <a:r>
              <a:rPr lang="pt-BR" sz="1000" dirty="0" err="1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a </a:t>
            </a:r>
            <a:r>
              <a:rPr lang="pt-BR" sz="1000" dirty="0" err="1" smtClean="0">
                <a:latin typeface="Courier New" pitchFamily="49" charset="0"/>
                <a:cs typeface="Courier New" pitchFamily="49" charset="0"/>
              </a:rPr>
              <a:t>customer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West </a:t>
            </a:r>
            <a:r>
              <a:rPr lang="pt-BR" sz="1000" dirty="0" err="1" smtClean="0">
                <a:latin typeface="Courier New" pitchFamily="49" charset="0"/>
                <a:cs typeface="Courier New" pitchFamily="49" charset="0"/>
              </a:rPr>
              <a:t>Coast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");  </a:t>
            </a:r>
            <a:br>
              <a:rPr lang="pt-BR" sz="14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shipBook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storeB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); </a:t>
            </a:r>
            <a:br>
              <a:rPr lang="pt-BR" sz="14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advertise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storeB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1800" i="1" dirty="0" smtClean="0">
                <a:latin typeface="Courier New" pitchFamily="49" charset="0"/>
                <a:cs typeface="Courier New" pitchFamily="49" charset="0"/>
              </a:rPr>
              <a:t>//**** </a:t>
            </a:r>
            <a:r>
              <a:rPr lang="pt-BR" sz="1800" i="1" dirty="0" err="1" smtClean="0">
                <a:latin typeface="Courier New" pitchFamily="49" charset="0"/>
                <a:cs typeface="Courier New" pitchFamily="49" charset="0"/>
              </a:rPr>
              <a:t>client</a:t>
            </a:r>
            <a:r>
              <a:rPr lang="pt-BR" sz="18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i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8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i="1" dirty="0" err="1" smtClean="0">
                <a:latin typeface="Courier New" pitchFamily="49" charset="0"/>
                <a:cs typeface="Courier New" pitchFamily="49" charset="0"/>
              </a:rPr>
              <a:t>that</a:t>
            </a:r>
            <a:r>
              <a:rPr lang="pt-BR" sz="1800" i="1" dirty="0" smtClean="0">
                <a:latin typeface="Courier New" pitchFamily="49" charset="0"/>
                <a:cs typeface="Courier New" pitchFamily="49" charset="0"/>
              </a:rPr>
              <a:t> does </a:t>
            </a:r>
            <a:r>
              <a:rPr lang="pt-BR" sz="1800" i="1" dirty="0" err="1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8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i="1" dirty="0" err="1" smtClean="0">
                <a:latin typeface="Courier New" pitchFamily="49" charset="0"/>
                <a:cs typeface="Courier New" pitchFamily="49" charset="0"/>
              </a:rPr>
              <a:t>need</a:t>
            </a:r>
            <a:r>
              <a:rPr lang="pt-BR" sz="1800" i="1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pt-BR" sz="1800" i="1" dirty="0" err="1" smtClean="0">
                <a:latin typeface="Courier New" pitchFamily="49" charset="0"/>
                <a:cs typeface="Courier New" pitchFamily="49" charset="0"/>
              </a:rPr>
              <a:t>be</a:t>
            </a:r>
            <a:r>
              <a:rPr lang="pt-BR" sz="18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i="1" dirty="0" err="1" smtClean="0">
                <a:latin typeface="Courier New" pitchFamily="49" charset="0"/>
                <a:cs typeface="Courier New" pitchFamily="49" charset="0"/>
              </a:rPr>
              <a:t>changed</a:t>
            </a:r>
            <a:r>
              <a:rPr lang="pt-BR" sz="1800" i="1" dirty="0" smtClean="0">
                <a:latin typeface="Courier New" pitchFamily="49" charset="0"/>
                <a:cs typeface="Courier New" pitchFamily="49" charset="0"/>
              </a:rPr>
              <a:t> ***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ShipBook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IBookStore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s) { </a:t>
            </a:r>
            <a:br>
              <a:rPr lang="pt-BR" sz="18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IDistributor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d =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s.GetDistributor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d.ShipBook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(); </a:t>
            </a:r>
            <a:br>
              <a:rPr lang="pt-BR" sz="18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1800" i="1" dirty="0" smtClean="0">
                <a:latin typeface="Courier New" pitchFamily="49" charset="0"/>
                <a:cs typeface="Courier New" pitchFamily="49" charset="0"/>
              </a:rPr>
              <a:t>  //**** </a:t>
            </a:r>
            <a:r>
              <a:rPr lang="pt-BR" sz="1800" i="1" dirty="0" err="1" smtClean="0">
                <a:latin typeface="Courier New" pitchFamily="49" charset="0"/>
                <a:cs typeface="Courier New" pitchFamily="49" charset="0"/>
              </a:rPr>
              <a:t>client</a:t>
            </a:r>
            <a:r>
              <a:rPr lang="pt-BR" sz="18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i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8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i="1" dirty="0" err="1" smtClean="0">
                <a:latin typeface="Courier New" pitchFamily="49" charset="0"/>
                <a:cs typeface="Courier New" pitchFamily="49" charset="0"/>
              </a:rPr>
              <a:t>that</a:t>
            </a:r>
            <a:r>
              <a:rPr lang="pt-BR" sz="1800" i="1" dirty="0" smtClean="0">
                <a:latin typeface="Courier New" pitchFamily="49" charset="0"/>
                <a:cs typeface="Courier New" pitchFamily="49" charset="0"/>
              </a:rPr>
              <a:t> does </a:t>
            </a:r>
            <a:r>
              <a:rPr lang="pt-BR" sz="1800" i="1" dirty="0" err="1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pt-BR" sz="18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i="1" dirty="0" err="1" smtClean="0">
                <a:latin typeface="Courier New" pitchFamily="49" charset="0"/>
                <a:cs typeface="Courier New" pitchFamily="49" charset="0"/>
              </a:rPr>
              <a:t>need</a:t>
            </a:r>
            <a:r>
              <a:rPr lang="pt-BR" sz="1800" i="1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pt-BR" sz="1800" i="1" dirty="0" err="1" smtClean="0">
                <a:latin typeface="Courier New" pitchFamily="49" charset="0"/>
                <a:cs typeface="Courier New" pitchFamily="49" charset="0"/>
              </a:rPr>
              <a:t>be</a:t>
            </a:r>
            <a:r>
              <a:rPr lang="pt-BR" sz="18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i="1" dirty="0" err="1" smtClean="0">
                <a:latin typeface="Courier New" pitchFamily="49" charset="0"/>
                <a:cs typeface="Courier New" pitchFamily="49" charset="0"/>
              </a:rPr>
              <a:t>changed</a:t>
            </a:r>
            <a:r>
              <a:rPr lang="pt-BR" sz="1800" i="1" dirty="0" smtClean="0">
                <a:latin typeface="Courier New" pitchFamily="49" charset="0"/>
                <a:cs typeface="Courier New" pitchFamily="49" charset="0"/>
              </a:rPr>
              <a:t> ***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Advertise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IBookStore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s) { </a:t>
            </a:r>
            <a:br>
              <a:rPr lang="pt-BR" sz="18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IAdvertiser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a =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s.GetAdvertiser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(); </a:t>
            </a:r>
            <a:br>
              <a:rPr lang="pt-BR" sz="18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a.Advertise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243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Fábrica abstrata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5" name="Rectangle 3"/>
          <p:cNvSpPr>
            <a:spLocks noChangeArrowheads="1"/>
          </p:cNvSpPr>
          <p:nvPr/>
        </p:nvSpPr>
        <p:spPr bwMode="auto">
          <a:xfrm>
            <a:off x="395536" y="2132856"/>
            <a:ext cx="5472608" cy="472514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24357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631238" cy="4349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pt-BR" sz="2000"/>
              <a:t>Provê uma interface para criar família de objetos relacionados ou dependentes entre si, sem especificar suas classes concretas</a:t>
            </a:r>
          </a:p>
        </p:txBody>
      </p:sp>
      <p:sp>
        <p:nvSpPr>
          <p:cNvPr id="112435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Fábrica </a:t>
            </a:r>
            <a:r>
              <a:rPr lang="pt-BR" dirty="0" smtClean="0"/>
              <a:t>abstrata ... Relembrando</a:t>
            </a:r>
            <a:endParaRPr lang="pt-BR" dirty="0"/>
          </a:p>
        </p:txBody>
      </p:sp>
      <p:pic>
        <p:nvPicPr>
          <p:cNvPr id="1124358" name="Picture 6" descr="abfac1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276872"/>
            <a:ext cx="5040560" cy="4312611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CaixaDeTexto 5"/>
          <p:cNvSpPr txBox="1"/>
          <p:nvPr/>
        </p:nvSpPr>
        <p:spPr>
          <a:xfrm>
            <a:off x="6372200" y="2636912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Lucida Handwriting" pitchFamily="66" charset="0"/>
              </a:rPr>
              <a:t>Vários</a:t>
            </a:r>
            <a:r>
              <a:rPr lang="en-US" dirty="0" smtClean="0">
                <a:latin typeface="Lucida Handwriting" pitchFamily="66" charset="0"/>
              </a:rPr>
              <a:t> </a:t>
            </a:r>
            <a:r>
              <a:rPr lang="en-US" dirty="0" err="1" smtClean="0">
                <a:latin typeface="Lucida Handwriting" pitchFamily="66" charset="0"/>
              </a:rPr>
              <a:t>Produtos</a:t>
            </a:r>
            <a:r>
              <a:rPr lang="en-US" dirty="0" smtClean="0">
                <a:latin typeface="Lucida Handwriting" pitchFamily="66" charset="0"/>
              </a:rPr>
              <a:t> </a:t>
            </a:r>
            <a:r>
              <a:rPr lang="en-US" dirty="0" err="1" smtClean="0">
                <a:latin typeface="Lucida Handwriting" pitchFamily="66" charset="0"/>
              </a:rPr>
              <a:t>Abstratos</a:t>
            </a:r>
            <a:endParaRPr lang="pt-BR" dirty="0">
              <a:latin typeface="Lucida Handwriting" pitchFamily="66" charset="0"/>
            </a:endParaRPr>
          </a:p>
        </p:txBody>
      </p:sp>
      <p:sp>
        <p:nvSpPr>
          <p:cNvPr id="10" name="Forma livre 9"/>
          <p:cNvSpPr/>
          <p:nvPr/>
        </p:nvSpPr>
        <p:spPr>
          <a:xfrm>
            <a:off x="4716016" y="2432649"/>
            <a:ext cx="1978082" cy="420287"/>
          </a:xfrm>
          <a:custGeom>
            <a:avLst/>
            <a:gdLst>
              <a:gd name="connsiteX0" fmla="*/ 1880558 w 1880558"/>
              <a:gd name="connsiteY0" fmla="*/ 224287 h 327804"/>
              <a:gd name="connsiteX1" fmla="*/ 1242203 w 1880558"/>
              <a:gd name="connsiteY1" fmla="*/ 17253 h 327804"/>
              <a:gd name="connsiteX2" fmla="*/ 0 w 1880558"/>
              <a:gd name="connsiteY2" fmla="*/ 327804 h 327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0558" h="327804">
                <a:moveTo>
                  <a:pt x="1880558" y="224287"/>
                </a:moveTo>
                <a:cubicBezTo>
                  <a:pt x="1718093" y="112143"/>
                  <a:pt x="1555629" y="0"/>
                  <a:pt x="1242203" y="17253"/>
                </a:cubicBezTo>
                <a:cubicBezTo>
                  <a:pt x="928777" y="34506"/>
                  <a:pt x="464388" y="181155"/>
                  <a:pt x="0" y="327804"/>
                </a:cubicBezTo>
              </a:path>
            </a:pathLst>
          </a:custGeom>
          <a:ln w="508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 12"/>
          <p:cNvSpPr/>
          <p:nvPr/>
        </p:nvSpPr>
        <p:spPr>
          <a:xfrm>
            <a:off x="4572000" y="2621752"/>
            <a:ext cx="1968218" cy="2403423"/>
          </a:xfrm>
          <a:custGeom>
            <a:avLst/>
            <a:gdLst>
              <a:gd name="connsiteX0" fmla="*/ 1880558 w 1880558"/>
              <a:gd name="connsiteY0" fmla="*/ 224287 h 327804"/>
              <a:gd name="connsiteX1" fmla="*/ 1242203 w 1880558"/>
              <a:gd name="connsiteY1" fmla="*/ 17253 h 327804"/>
              <a:gd name="connsiteX2" fmla="*/ 0 w 1880558"/>
              <a:gd name="connsiteY2" fmla="*/ 327804 h 327804"/>
              <a:gd name="connsiteX0" fmla="*/ 1880558 w 1880558"/>
              <a:gd name="connsiteY0" fmla="*/ 112144 h 215661"/>
              <a:gd name="connsiteX1" fmla="*/ 1314645 w 1880558"/>
              <a:gd name="connsiteY1" fmla="*/ 120052 h 215661"/>
              <a:gd name="connsiteX2" fmla="*/ 0 w 1880558"/>
              <a:gd name="connsiteY2" fmla="*/ 215661 h 215661"/>
              <a:gd name="connsiteX0" fmla="*/ 2390263 w 2390263"/>
              <a:gd name="connsiteY0" fmla="*/ 112144 h 398972"/>
              <a:gd name="connsiteX1" fmla="*/ 1314645 w 2390263"/>
              <a:gd name="connsiteY1" fmla="*/ 303363 h 398972"/>
              <a:gd name="connsiteX2" fmla="*/ 0 w 2390263"/>
              <a:gd name="connsiteY2" fmla="*/ 398972 h 398972"/>
              <a:gd name="connsiteX0" fmla="*/ 2390263 w 2390263"/>
              <a:gd name="connsiteY0" fmla="*/ 112144 h 398972"/>
              <a:gd name="connsiteX1" fmla="*/ 1374401 w 2390263"/>
              <a:gd name="connsiteY1" fmla="*/ 344338 h 398972"/>
              <a:gd name="connsiteX2" fmla="*/ 0 w 2390263"/>
              <a:gd name="connsiteY2" fmla="*/ 398972 h 398972"/>
              <a:gd name="connsiteX0" fmla="*/ 1553671 w 1633346"/>
              <a:gd name="connsiteY0" fmla="*/ 112144 h 455882"/>
              <a:gd name="connsiteX1" fmla="*/ 1374401 w 1633346"/>
              <a:gd name="connsiteY1" fmla="*/ 398972 h 455882"/>
              <a:gd name="connsiteX2" fmla="*/ 0 w 1633346"/>
              <a:gd name="connsiteY2" fmla="*/ 453606 h 45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3346" h="455882">
                <a:moveTo>
                  <a:pt x="1553671" y="112144"/>
                </a:moveTo>
                <a:cubicBezTo>
                  <a:pt x="1391206" y="0"/>
                  <a:pt x="1633346" y="342062"/>
                  <a:pt x="1374401" y="398972"/>
                </a:cubicBezTo>
                <a:cubicBezTo>
                  <a:pt x="1115456" y="455882"/>
                  <a:pt x="464388" y="306957"/>
                  <a:pt x="0" y="453606"/>
                </a:cubicBezTo>
              </a:path>
            </a:pathLst>
          </a:custGeom>
          <a:ln w="508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45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11014</TotalTime>
  <Words>245</Words>
  <Application>Microsoft Office PowerPoint</Application>
  <PresentationFormat>Apresentação na tela (4:3)</PresentationFormat>
  <Paragraphs>50</Paragraphs>
  <Slides>12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Concurso</vt:lpstr>
      <vt:lpstr>Príncipios de Projeto OO</vt:lpstr>
      <vt:lpstr>Padrões de Projeto Programas Orientados a Objetos</vt:lpstr>
      <vt:lpstr>Fábrica Abstrata Ponto de vista do cliente  </vt:lpstr>
      <vt:lpstr>Fábrica Abstrata Ponto de vista do cliente  </vt:lpstr>
      <vt:lpstr>Fábrica abstrata</vt:lpstr>
      <vt:lpstr>Fábrica abstrata</vt:lpstr>
      <vt:lpstr>Fábrica abstrata</vt:lpstr>
      <vt:lpstr>Fábrica abstrata</vt:lpstr>
      <vt:lpstr>Fábrica abstrata ... Relembrando</vt:lpstr>
      <vt:lpstr>Fábrica abstrata ... Relembrando</vt:lpstr>
      <vt:lpstr>Método Fábrica</vt:lpstr>
      <vt:lpstr>Método Fábrica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Mestrado em Ciência da Computação – 2007-1</dc:title>
  <dc:creator>dhcp</dc:creator>
  <cp:lastModifiedBy>Marcelo</cp:lastModifiedBy>
  <cp:revision>706</cp:revision>
  <cp:lastPrinted>1601-01-01T00:00:00Z</cp:lastPrinted>
  <dcterms:created xsi:type="dcterms:W3CDTF">2007-03-13T00:49:35Z</dcterms:created>
  <dcterms:modified xsi:type="dcterms:W3CDTF">2013-06-12T15:58:23Z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