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93" r:id="rId3"/>
    <p:sldId id="271" r:id="rId4"/>
    <p:sldId id="294" r:id="rId5"/>
    <p:sldId id="259" r:id="rId6"/>
    <p:sldId id="261" r:id="rId7"/>
    <p:sldId id="283" r:id="rId8"/>
    <p:sldId id="296" r:id="rId9"/>
    <p:sldId id="297" r:id="rId10"/>
    <p:sldId id="276" r:id="rId11"/>
    <p:sldId id="275" r:id="rId12"/>
    <p:sldId id="289" r:id="rId13"/>
    <p:sldId id="290" r:id="rId14"/>
    <p:sldId id="291" r:id="rId15"/>
    <p:sldId id="292" r:id="rId16"/>
    <p:sldId id="295" r:id="rId17"/>
    <p:sldId id="285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94660"/>
  </p:normalViewPr>
  <p:slideViewPr>
    <p:cSldViewPr>
      <p:cViewPr varScale="1">
        <p:scale>
          <a:sx n="67" d="100"/>
          <a:sy n="67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A43E0-1109-45CB-9360-1C83E20BBACF}" type="datetimeFigureOut">
              <a:rPr lang="pt-BR" smtClean="0"/>
              <a:t>15/10/2014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B800-07CC-4914-B4B6-B935AE288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F4C387-4523-49F2-82F7-395BB83019CC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F60BED-CC84-456D-B877-8A5100BCE4AA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57361-800C-415C-A8AC-792EF451ACEF}" type="slidenum">
              <a:rPr lang="en-US"/>
              <a:pPr/>
              <a:t>20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do this as a 10 minute Think-Pair-Share exercise.  As students suggest principles group them together when there is commonality.  Keep the list available to highlight when student offered principles reappear on slides in this lecture.</a:t>
            </a:r>
          </a:p>
        </p:txBody>
      </p:sp>
    </p:spTree>
    <p:extLst>
      <p:ext uri="{BB962C8B-B14F-4D97-AF65-F5344CB8AC3E}">
        <p14:creationId xmlns:p14="http://schemas.microsoft.com/office/powerpoint/2010/main" val="181940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57361-800C-415C-A8AC-792EF451ACEF}" type="slidenum">
              <a:rPr lang="en-US"/>
              <a:pPr/>
              <a:t>21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this as a 10 minute Think-Pair-Share exercise.  As students suggest principles group them together when there is commonality.  Keep the list available to highlight when student offered principles reappear on slides in this lecture.</a:t>
            </a:r>
          </a:p>
        </p:txBody>
      </p:sp>
    </p:spTree>
    <p:extLst>
      <p:ext uri="{BB962C8B-B14F-4D97-AF65-F5344CB8AC3E}">
        <p14:creationId xmlns:p14="http://schemas.microsoft.com/office/powerpoint/2010/main" val="392047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9E9C8-B0AA-4A63-A742-08F5E2260F27}" type="slidenum">
              <a:rPr lang="en-US"/>
              <a:pPr/>
              <a:t>37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students have at least heard of coupling and cohesion in a prior class.  They understand coupling simply as lines between classes.  More important will be trying to get them to be willing to have a few more lines on a class diagram in exchange for a more cohesive design.  This is the first that our students are presented with the concept of delegating work to other objects.</a:t>
            </a:r>
          </a:p>
          <a:p>
            <a:endParaRPr lang="en-US"/>
          </a:p>
          <a:p>
            <a:r>
              <a:rPr lang="en-US"/>
              <a:t>Our students ignore the “behavior follows data” design principle more than any other.  The symptom is often a “main” class called manager or controller.  This is surrounded by a number of data container classes that only have accessors and mutators.  Where is the behavior associated with that data?  Probably in the manager or controller class.  Good object-oriented design practice keeps those two together.  I sing the behavior follows data refrain in almost every class session.</a:t>
            </a:r>
          </a:p>
        </p:txBody>
      </p:sp>
    </p:spTree>
    <p:extLst>
      <p:ext uri="{BB962C8B-B14F-4D97-AF65-F5344CB8AC3E}">
        <p14:creationId xmlns:p14="http://schemas.microsoft.com/office/powerpoint/2010/main" val="90071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CEA4EF-3918-4534-9218-366EB7974D01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DE2391-7C0F-47D2-B833-2D82BEC5D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oodesign.com/dependency-inversion-princi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</a:t>
            </a:r>
            <a:br>
              <a:rPr lang="pt-BR" dirty="0" smtClean="0"/>
            </a:br>
            <a:r>
              <a:rPr lang="pt-BR" dirty="0" smtClean="0"/>
              <a:t>Orientada a Objetos 2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8032" y="4221088"/>
            <a:ext cx="7772400" cy="1199704"/>
          </a:xfrm>
        </p:spPr>
        <p:txBody>
          <a:bodyPr/>
          <a:lstStyle/>
          <a:p>
            <a:r>
              <a:rPr lang="pt-BR" dirty="0" smtClean="0"/>
              <a:t>Prof. Marcelo Maia</a:t>
            </a:r>
            <a:endParaRPr lang="pt-BR" dirty="0"/>
          </a:p>
        </p:txBody>
      </p:sp>
      <p:pic>
        <p:nvPicPr>
          <p:cNvPr id="4" name="Imagem 3" descr="las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067944" y="3933056"/>
            <a:ext cx="1152404" cy="1155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3794" name="Picture 2" descr="http://ecx.images-amazon.com/images/I/51hu9exlPoL._SL500_AA300_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692696"/>
            <a:ext cx="3600400" cy="4896544"/>
          </a:xfrm>
          <a:prstGeom prst="rect">
            <a:avLst/>
          </a:prstGeom>
          <a:noFill/>
        </p:spPr>
      </p:pic>
      <p:sp>
        <p:nvSpPr>
          <p:cNvPr id="5" name="Seta para a direita 4"/>
          <p:cNvSpPr/>
          <p:nvPr/>
        </p:nvSpPr>
        <p:spPr>
          <a:xfrm rot="14235479">
            <a:off x="3746106" y="2706033"/>
            <a:ext cx="819329" cy="414000"/>
          </a:xfrm>
          <a:prstGeom prst="rightArrow">
            <a:avLst>
              <a:gd name="adj1" fmla="val 2680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796" name="Picture 4" descr="http://martin.griss.com/pubs/fusion1-fig1.gif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019941" y="1484784"/>
            <a:ext cx="4888596" cy="3666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2770" name="Picture 2" descr="http://2.bp.blogspot.com/-Cx6_DVAa3jw/Tgvg35lDaLI/AAAAAAAACVs/G4IDODmk3Io/s1600/Microsoft-Office-Access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692696"/>
            <a:ext cx="5890708" cy="54365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3556" name="Picture 4" descr="http://ecx.images-amazon.com/images/I/51Zf1A3k-ZL._SL500_AA300_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9632" y="1988840"/>
            <a:ext cx="2592288" cy="3240360"/>
          </a:xfrm>
          <a:prstGeom prst="rect">
            <a:avLst/>
          </a:prstGeom>
          <a:noFill/>
        </p:spPr>
      </p:pic>
      <p:pic>
        <p:nvPicPr>
          <p:cNvPr id="23558" name="Picture 6" descr="http://ecx.images-amazon.com/images/I/21mazURZ7QL._SL500_AA300_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2852936"/>
            <a:ext cx="1242138" cy="1728192"/>
          </a:xfrm>
          <a:prstGeom prst="rect">
            <a:avLst/>
          </a:prstGeom>
          <a:noFill/>
        </p:spPr>
      </p:pic>
      <p:pic>
        <p:nvPicPr>
          <p:cNvPr id="23560" name="Picture 8" descr="http://ecx.images-amazon.com/images/I/51WeGKwso6L._SL500_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067944" y="2204864"/>
            <a:ext cx="2160240" cy="2872660"/>
          </a:xfrm>
          <a:prstGeom prst="rect">
            <a:avLst/>
          </a:prstGeom>
          <a:noFill/>
        </p:spPr>
      </p:pic>
      <p:pic>
        <p:nvPicPr>
          <p:cNvPr id="9" name="Picture 8" descr="http://ecx.images-amazon.com/images/I/51WeGKwso6L._SL500_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707904" y="836712"/>
            <a:ext cx="4440301" cy="5904656"/>
          </a:xfrm>
          <a:prstGeom prst="rect">
            <a:avLst/>
          </a:prstGeom>
          <a:noFill/>
        </p:spPr>
      </p:pic>
      <p:sp>
        <p:nvSpPr>
          <p:cNvPr id="8" name="Elipse 7"/>
          <p:cNvSpPr/>
          <p:nvPr/>
        </p:nvSpPr>
        <p:spPr>
          <a:xfrm>
            <a:off x="3779912" y="908720"/>
            <a:ext cx="3384376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979712" y="4437112"/>
            <a:ext cx="3384376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0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4578" name="Picture 2" descr="http://st-www.cs.illinois.edu/patterns/dpbook/Gamma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9632" y="332656"/>
            <a:ext cx="5152628" cy="6416249"/>
          </a:xfrm>
          <a:prstGeom prst="rect">
            <a:avLst/>
          </a:prstGeom>
          <a:noFill/>
        </p:spPr>
      </p:pic>
      <p:sp>
        <p:nvSpPr>
          <p:cNvPr id="6" name="Seta para a direita 5"/>
          <p:cNvSpPr/>
          <p:nvPr/>
        </p:nvSpPr>
        <p:spPr>
          <a:xfrm rot="10375347">
            <a:off x="4680140" y="1183077"/>
            <a:ext cx="2160240" cy="720080"/>
          </a:xfrm>
          <a:prstGeom prst="rightArrow">
            <a:avLst>
              <a:gd name="adj1" fmla="val 2680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3275856" y="1988840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1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7650" name="Picture 2" descr="http://www.flazx.us/covers/large-0471252018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1556793"/>
            <a:ext cx="2304256" cy="3023540"/>
          </a:xfrm>
          <a:prstGeom prst="rect">
            <a:avLst/>
          </a:prstGeom>
          <a:noFill/>
        </p:spPr>
      </p:pic>
      <p:sp>
        <p:nvSpPr>
          <p:cNvPr id="9" name="Seta para a direita 8"/>
          <p:cNvSpPr/>
          <p:nvPr/>
        </p:nvSpPr>
        <p:spPr>
          <a:xfrm rot="19233126">
            <a:off x="-142326" y="4434225"/>
            <a:ext cx="819329" cy="414000"/>
          </a:xfrm>
          <a:prstGeom prst="rightArrow">
            <a:avLst>
              <a:gd name="adj1" fmla="val 2680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652" name="Picture 4" descr="Qt logo"/>
          <p:cNvPicPr>
            <a:picLocks noChangeAspect="1" noChangeArrowheads="1"/>
          </p:cNvPicPr>
          <p:nvPr/>
        </p:nvPicPr>
        <p:blipFill>
          <a:blip r:embed="rId3" cstate="email"/>
          <a:srcRect l="3028" t="9091" r="4623"/>
          <a:stretch>
            <a:fillRect/>
          </a:stretch>
        </p:blipFill>
        <p:spPr bwMode="auto">
          <a:xfrm>
            <a:off x="3131840" y="1916832"/>
            <a:ext cx="5563818" cy="2736304"/>
          </a:xfrm>
          <a:prstGeom prst="rect">
            <a:avLst/>
          </a:prstGeom>
          <a:noFill/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8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5602" name="Picture 2" descr="http://www.oracle.com/webfolder/technetwork/tutorials/obe/fmw/tuxedo/10g/tuxedosaltwebservices/images/t30203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6016" y="3717032"/>
            <a:ext cx="3984908" cy="3027834"/>
          </a:xfrm>
          <a:prstGeom prst="rect">
            <a:avLst/>
          </a:prstGeom>
          <a:noFill/>
        </p:spPr>
      </p:pic>
      <p:pic>
        <p:nvPicPr>
          <p:cNvPr id="25604" name="Picture 4" descr="File:Delphi XE2 IDE Screen shot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9512" y="260648"/>
            <a:ext cx="6179840" cy="3707904"/>
          </a:xfrm>
          <a:prstGeom prst="rect">
            <a:avLst/>
          </a:prstGeom>
          <a:noFill/>
        </p:spPr>
      </p:pic>
      <p:sp>
        <p:nvSpPr>
          <p:cNvPr id="9" name="Retângulo de cantos arredondados 8"/>
          <p:cNvSpPr/>
          <p:nvPr/>
        </p:nvSpPr>
        <p:spPr>
          <a:xfrm>
            <a:off x="5004048" y="1700808"/>
            <a:ext cx="1440160" cy="22322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812360" y="3501008"/>
            <a:ext cx="1224136" cy="3240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CUIDADO!!!!</a:t>
            </a:r>
          </a:p>
          <a:p>
            <a:endParaRPr lang="pt-BR" dirty="0"/>
          </a:p>
          <a:p>
            <a:r>
              <a:rPr lang="pt-BR" dirty="0" smtClean="0"/>
              <a:t>Ariane 5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no Reuso!</a:t>
            </a:r>
            <a:endParaRPr lang="pt-BR" dirty="0"/>
          </a:p>
        </p:txBody>
      </p:sp>
      <p:pic>
        <p:nvPicPr>
          <p:cNvPr id="22530" name="Picture 2" descr="http://www.ima.umn.edu/~arnold/disasters/ari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1" y="2924944"/>
            <a:ext cx="6225307" cy="252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2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57" y="3068960"/>
            <a:ext cx="3538364" cy="353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no Moodle</a:t>
            </a:r>
          </a:p>
          <a:p>
            <a:r>
              <a:rPr lang="en-US" dirty="0" err="1" smtClean="0"/>
              <a:t>Senha</a:t>
            </a:r>
            <a:r>
              <a:rPr lang="en-US" dirty="0" smtClean="0"/>
              <a:t> do Moodle:  </a:t>
            </a:r>
            <a:r>
              <a:rPr lang="en-US" dirty="0" smtClean="0"/>
              <a:t>poo2</a:t>
            </a:r>
            <a:endParaRPr lang="en-US" dirty="0" smtClean="0"/>
          </a:p>
          <a:p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do </a:t>
            </a:r>
            <a:r>
              <a:rPr lang="en-US" dirty="0" err="1" smtClean="0"/>
              <a:t>curso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TRABALHO PRÁTICO</a:t>
            </a:r>
          </a:p>
          <a:p>
            <a:r>
              <a:rPr lang="en-US" dirty="0" err="1" smtClean="0"/>
              <a:t>Aproveitem</a:t>
            </a:r>
            <a:r>
              <a:rPr lang="en-US" dirty="0" smtClean="0"/>
              <a:t> as </a:t>
            </a:r>
            <a:r>
              <a:rPr lang="en-US" dirty="0" err="1" smtClean="0"/>
              <a:t>semanas</a:t>
            </a:r>
            <a:r>
              <a:rPr lang="en-US" dirty="0" smtClean="0"/>
              <a:t> </a:t>
            </a:r>
            <a:r>
              <a:rPr lang="en-US" dirty="0" err="1" smtClean="0"/>
              <a:t>vazias</a:t>
            </a:r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do </a:t>
            </a:r>
            <a:r>
              <a:rPr lang="en-US" smtClean="0"/>
              <a:t>curso</a:t>
            </a:r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8"/>
          <a:stretch/>
        </p:blipFill>
        <p:spPr bwMode="auto">
          <a:xfrm rot="20685647">
            <a:off x="211828" y="4183722"/>
            <a:ext cx="4805655" cy="225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 rot="20764896">
            <a:off x="1054156" y="5783554"/>
            <a:ext cx="2698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Kanban</a:t>
            </a:r>
            <a:endParaRPr lang="pt-BR" sz="5400" b="0" cap="none" spc="0" dirty="0">
              <a:ln w="18415" cmpd="sng">
                <a:solidFill>
                  <a:srgbClr val="FF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projeto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1026" name="Picture 2" descr="http://2time.files.wordpress.com/2007/12/airplane-supermarine_spitfi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717032"/>
            <a:ext cx="4000500" cy="2752725"/>
          </a:xfrm>
          <a:prstGeom prst="rect">
            <a:avLst/>
          </a:prstGeom>
          <a:noFill/>
        </p:spPr>
      </p:pic>
      <p:pic>
        <p:nvPicPr>
          <p:cNvPr id="1028" name="Picture 4" descr="http://articulate-community.s3.amazonaws.com/jeanette/bluepri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60648"/>
            <a:ext cx="3305175" cy="3295651"/>
          </a:xfrm>
          <a:prstGeom prst="rect">
            <a:avLst/>
          </a:prstGeom>
          <a:noFill/>
        </p:spPr>
      </p:pic>
      <p:pic>
        <p:nvPicPr>
          <p:cNvPr id="1030" name="Picture 6" descr="http://image1.masterfile.com/em_w/04/26/67/400-04266774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268760"/>
            <a:ext cx="4048125" cy="523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93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Qualidade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endParaRPr lang="pt-BR" dirty="0"/>
          </a:p>
        </p:txBody>
      </p:sp>
      <p:pic>
        <p:nvPicPr>
          <p:cNvPr id="58372" name="Picture 4" descr="http://aluminium.matter.org.uk/content/media/images/stap-bridge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3407115" cy="2088232"/>
          </a:xfrm>
          <a:prstGeom prst="rect">
            <a:avLst/>
          </a:prstGeom>
          <a:noFill/>
        </p:spPr>
      </p:pic>
      <p:pic>
        <p:nvPicPr>
          <p:cNvPr id="58374" name="Picture 6" descr="http://aluminium.matter.org.uk/content/media/images/stap-bridge-fatigue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33056"/>
            <a:ext cx="3797821" cy="2529334"/>
          </a:xfrm>
          <a:prstGeom prst="rect">
            <a:avLst/>
          </a:prstGeom>
          <a:noFill/>
        </p:spPr>
      </p:pic>
      <p:pic>
        <p:nvPicPr>
          <p:cNvPr id="58376" name="Picture 8" descr="http://upload.wikimedia.org/wikipedia/commons/thumb/f/f1/Akashi_Bridge.JPG/300px-Akashi_Brid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412776"/>
            <a:ext cx="3888432" cy="2579328"/>
          </a:xfrm>
          <a:prstGeom prst="rect">
            <a:avLst/>
          </a:prstGeom>
          <a:noFill/>
        </p:spPr>
      </p:pic>
      <p:pic>
        <p:nvPicPr>
          <p:cNvPr id="58378" name="Picture 10" descr="http://www.engineeringcivil.com/wp-content/uploads/2008/07/tacoma-narrows-bridge-collaps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861048"/>
            <a:ext cx="3476625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74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pt-BR" sz="28700" dirty="0" smtClean="0"/>
              <a:t>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  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0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C831-C87D-4537-B0B7-57CD896EF7B9}" type="slidenum">
              <a:rPr lang="en-US"/>
              <a:pPr/>
              <a:t>20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projetamos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software?</a:t>
            </a:r>
            <a:endParaRPr lang="en-US" dirty="0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14400" y="4191000"/>
            <a:ext cx="725805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0000"/>
              </a:lnSpc>
              <a:buSzPct val="110000"/>
              <a:buFontTx/>
              <a:buNone/>
              <a:tabLst>
                <a:tab pos="1484313" algn="l"/>
              </a:tabLst>
            </a:pPr>
            <a:r>
              <a:rPr lang="en-US" sz="2800">
                <a:solidFill>
                  <a:schemeClr val="bg1"/>
                </a:solidFill>
                <a:latin typeface="Times New Roman" charset="0"/>
              </a:rPr>
              <a:t>Take a piece of paper and write down two principles that guide you - considerations that are important or indicators that you have a good design.</a:t>
            </a:r>
          </a:p>
        </p:txBody>
      </p:sp>
      <p:pic>
        <p:nvPicPr>
          <p:cNvPr id="21506" name="Picture 2" descr="http://blog.architexa.com/wp-content/uploads/2010/04/UML_Diagram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268760"/>
            <a:ext cx="7200800" cy="5400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0513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6" name="Picture 10" descr="http://therecycletimes.com/wp-content/uploads/2010/12/Formula-One-Car.jpg"/>
          <p:cNvPicPr>
            <a:picLocks noChangeAspect="1" noChangeArrowheads="1"/>
          </p:cNvPicPr>
          <p:nvPr/>
        </p:nvPicPr>
        <p:blipFill>
          <a:blip r:embed="rId3" cstate="print"/>
          <a:srcRect t="17640"/>
          <a:stretch>
            <a:fillRect/>
          </a:stretch>
        </p:blipFill>
        <p:spPr bwMode="auto">
          <a:xfrm>
            <a:off x="611560" y="1556792"/>
            <a:ext cx="3207222" cy="2641476"/>
          </a:xfrm>
          <a:prstGeom prst="rect">
            <a:avLst/>
          </a:prstGeom>
          <a:noFill/>
        </p:spPr>
      </p:pic>
      <p:pic>
        <p:nvPicPr>
          <p:cNvPr id="11" name="Picture 8" descr="http://0.s3.envato.com/files/1668860/Hand%20Over%20White%20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573016"/>
            <a:ext cx="2592288" cy="1440160"/>
          </a:xfrm>
          <a:prstGeom prst="rect">
            <a:avLst/>
          </a:prstGeom>
          <a:noFill/>
        </p:spPr>
      </p:pic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C831-C87D-4537-B0B7-57CD896EF7B9}" type="slidenum">
              <a:rPr lang="en-US"/>
              <a:pPr/>
              <a:t>21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projetamos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software?</a:t>
            </a:r>
            <a:endParaRPr lang="en-US" dirty="0"/>
          </a:p>
        </p:txBody>
      </p:sp>
      <p:pic>
        <p:nvPicPr>
          <p:cNvPr id="60420" name="Picture 4" descr="Object-Oriented Metrics in Pract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783416"/>
            <a:ext cx="1368152" cy="2074584"/>
          </a:xfrm>
          <a:prstGeom prst="rect">
            <a:avLst/>
          </a:prstGeom>
          <a:noFill/>
        </p:spPr>
      </p:pic>
      <p:pic>
        <p:nvPicPr>
          <p:cNvPr id="60422" name="Picture 6" descr="http://blogs.msdn.com/resized-image.ashx/__size/550x0/__key/CommunityServer-Blogs-Components-WeblogFiles/00-00-00-79-60/4186.Untitl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1268760"/>
            <a:ext cx="3743698" cy="2736304"/>
          </a:xfrm>
          <a:prstGeom prst="rect">
            <a:avLst/>
          </a:prstGeom>
          <a:noFill/>
        </p:spPr>
      </p:pic>
      <p:pic>
        <p:nvPicPr>
          <p:cNvPr id="60424" name="Picture 8" descr="http://0.s3.envato.com/files/1668860/Hand%20Over%20White%20Background.jpg"/>
          <p:cNvPicPr>
            <a:picLocks noChangeAspect="1" noChangeArrowheads="1"/>
          </p:cNvPicPr>
          <p:nvPr/>
        </p:nvPicPr>
        <p:blipFill>
          <a:blip r:embed="rId4" cstate="print"/>
          <a:srcRect t="30000"/>
          <a:stretch>
            <a:fillRect/>
          </a:stretch>
        </p:blipFill>
        <p:spPr bwMode="auto">
          <a:xfrm>
            <a:off x="467544" y="3645024"/>
            <a:ext cx="2592288" cy="1008112"/>
          </a:xfrm>
          <a:prstGeom prst="rect">
            <a:avLst/>
          </a:prstGeom>
          <a:noFill/>
        </p:spPr>
      </p:pic>
      <p:pic>
        <p:nvPicPr>
          <p:cNvPr id="60418" name="Picture 2" descr="http://appdictions.com/wp-content/uploads/2011/10/Physics-Chemistry-Maths-Formulas-590.jpg"/>
          <p:cNvPicPr>
            <a:picLocks noChangeAspect="1" noChangeArrowheads="1"/>
          </p:cNvPicPr>
          <p:nvPr/>
        </p:nvPicPr>
        <p:blipFill>
          <a:blip r:embed="rId7" cstate="print"/>
          <a:srcRect l="6407" t="14065" r="70529" b="19127"/>
          <a:stretch>
            <a:fillRect/>
          </a:stretch>
        </p:blipFill>
        <p:spPr bwMode="auto">
          <a:xfrm>
            <a:off x="1115616" y="4581128"/>
            <a:ext cx="1841889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077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us.123rf.com/400wm/400/400/AWphotoart/AWphotoart0704/AWphotoart070400003/850837-child-learning-to-wr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628800"/>
            <a:ext cx="3087342" cy="5040560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FE7F-4F89-4614-9DE0-9045E7802AD2}" type="slidenum">
              <a:rPr lang="en-US"/>
              <a:pPr/>
              <a:t>22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Primeiros</a:t>
            </a:r>
            <a:r>
              <a:rPr lang="en-US" sz="2800" dirty="0" smtClean="0"/>
              <a:t> </a:t>
            </a:r>
            <a:r>
              <a:rPr lang="en-US" sz="2800" dirty="0" err="1" smtClean="0"/>
              <a:t>Princípios</a:t>
            </a:r>
            <a:r>
              <a:rPr lang="en-US" sz="2800" dirty="0" smtClean="0"/>
              <a:t> OO</a:t>
            </a:r>
            <a:endParaRPr lang="en-US" sz="2800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 err="1" smtClean="0"/>
              <a:t>Encontre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substantivos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82" charset="2"/>
              </a:rPr>
              <a:t> </a:t>
            </a:r>
            <a:r>
              <a:rPr lang="en-US" sz="2000" dirty="0" err="1" smtClean="0">
                <a:sym typeface="Wingdings" pitchFamily="82" charset="2"/>
              </a:rPr>
              <a:t>objetos</a:t>
            </a:r>
            <a:r>
              <a:rPr lang="en-US" sz="2000" dirty="0" smtClean="0">
                <a:sym typeface="Wingdings" pitchFamily="82" charset="2"/>
              </a:rPr>
              <a:t>/</a:t>
            </a:r>
            <a:r>
              <a:rPr lang="en-US" sz="2000" dirty="0" err="1" smtClean="0">
                <a:sym typeface="Wingdings" pitchFamily="82" charset="2"/>
              </a:rPr>
              <a:t>estado</a:t>
            </a:r>
            <a:endParaRPr lang="en-US" sz="2000" dirty="0">
              <a:sym typeface="Wingdings" pitchFamily="82" charset="2"/>
            </a:endParaRPr>
          </a:p>
          <a:p>
            <a:pPr lvl="1"/>
            <a:r>
              <a:rPr lang="en-US" sz="2000" dirty="0" err="1" smtClean="0">
                <a:sym typeface="Wingdings" pitchFamily="82" charset="2"/>
              </a:rPr>
              <a:t>Encontre</a:t>
            </a:r>
            <a:r>
              <a:rPr lang="en-US" sz="2000" dirty="0" smtClean="0">
                <a:sym typeface="Wingdings" pitchFamily="82" charset="2"/>
              </a:rPr>
              <a:t> </a:t>
            </a:r>
            <a:r>
              <a:rPr lang="en-US" sz="2000" dirty="0" err="1" smtClean="0">
                <a:sym typeface="Wingdings" pitchFamily="82" charset="2"/>
              </a:rPr>
              <a:t>os</a:t>
            </a:r>
            <a:r>
              <a:rPr lang="en-US" sz="2000" dirty="0" smtClean="0">
                <a:sym typeface="Wingdings" pitchFamily="82" charset="2"/>
              </a:rPr>
              <a:t> </a:t>
            </a:r>
            <a:r>
              <a:rPr lang="en-US" sz="2000" dirty="0" err="1" smtClean="0">
                <a:sym typeface="Wingdings" pitchFamily="82" charset="2"/>
              </a:rPr>
              <a:t>verbos</a:t>
            </a:r>
            <a:r>
              <a:rPr lang="en-US" sz="2000" dirty="0" smtClean="0">
                <a:sym typeface="Wingdings" pitchFamily="82" charset="2"/>
              </a:rPr>
              <a:t> </a:t>
            </a:r>
            <a:r>
              <a:rPr lang="en-US" sz="2000" dirty="0">
                <a:sym typeface="Wingdings" pitchFamily="82" charset="2"/>
              </a:rPr>
              <a:t> </a:t>
            </a:r>
            <a:r>
              <a:rPr lang="en-US" sz="2000" dirty="0" err="1" smtClean="0">
                <a:sym typeface="Wingdings" pitchFamily="82" charset="2"/>
              </a:rPr>
              <a:t>comportamento</a:t>
            </a:r>
            <a:r>
              <a:rPr lang="en-US" sz="2000" dirty="0" smtClean="0">
                <a:sym typeface="Wingdings" pitchFamily="82" charset="2"/>
              </a:rPr>
              <a:t>; </a:t>
            </a:r>
            <a:r>
              <a:rPr lang="en-US" sz="2000" dirty="0" err="1" smtClean="0">
                <a:sym typeface="Wingdings" pitchFamily="82" charset="2"/>
              </a:rPr>
              <a:t>métodos</a:t>
            </a:r>
            <a:r>
              <a:rPr lang="en-US" sz="2000" dirty="0" smtClean="0">
                <a:sym typeface="Wingdings" pitchFamily="82" charset="2"/>
              </a:rPr>
              <a:t>/</a:t>
            </a:r>
            <a:r>
              <a:rPr lang="en-US" sz="2000" dirty="0" err="1" smtClean="0">
                <a:sym typeface="Wingdings" pitchFamily="82" charset="2"/>
              </a:rPr>
              <a:t>funções</a:t>
            </a:r>
            <a:endParaRPr lang="en-US" sz="2000" dirty="0">
              <a:sym typeface="Wingdings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4153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540068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Rigidez</a:t>
            </a:r>
            <a:r>
              <a:rPr lang="en-US" dirty="0" smtClean="0"/>
              <a:t> – </a:t>
            </a:r>
            <a:r>
              <a:rPr lang="en-US" sz="1800" dirty="0" err="1" smtClean="0"/>
              <a:t>difícil</a:t>
            </a:r>
            <a:r>
              <a:rPr lang="en-US" sz="1800" dirty="0" smtClean="0"/>
              <a:t> de </a:t>
            </a:r>
            <a:r>
              <a:rPr lang="en-US" sz="1800" dirty="0" err="1" smtClean="0"/>
              <a:t>mudar</a:t>
            </a:r>
            <a:r>
              <a:rPr lang="en-US" sz="1800" dirty="0" smtClean="0"/>
              <a:t> </a:t>
            </a:r>
            <a:r>
              <a:rPr lang="en-US" sz="1800" dirty="0" err="1" smtClean="0"/>
              <a:t>porque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mudança</a:t>
            </a:r>
            <a:r>
              <a:rPr lang="en-US" sz="1800" dirty="0" smtClean="0"/>
              <a:t> </a:t>
            </a:r>
            <a:r>
              <a:rPr lang="en-US" sz="1800" dirty="0" err="1" smtClean="0"/>
              <a:t>altera</a:t>
            </a:r>
            <a:r>
              <a:rPr lang="en-US" sz="1800" dirty="0" smtClean="0"/>
              <a:t> </a:t>
            </a:r>
            <a:r>
              <a:rPr lang="en-US" sz="1800" dirty="0" err="1" smtClean="0"/>
              <a:t>muitas</a:t>
            </a:r>
            <a:r>
              <a:rPr lang="en-US" sz="1800" dirty="0" smtClean="0"/>
              <a:t> </a:t>
            </a:r>
            <a:r>
              <a:rPr lang="en-US" sz="1800" dirty="0" err="1" smtClean="0"/>
              <a:t>outras</a:t>
            </a:r>
            <a:r>
              <a:rPr lang="en-US" sz="1800" dirty="0" smtClean="0"/>
              <a:t> </a:t>
            </a:r>
            <a:r>
              <a:rPr lang="en-US" sz="1800" dirty="0" err="1" smtClean="0"/>
              <a:t>partes</a:t>
            </a:r>
            <a:r>
              <a:rPr lang="en-US" sz="1800" dirty="0" smtClean="0"/>
              <a:t>.</a:t>
            </a:r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Fragilidade</a:t>
            </a:r>
            <a:r>
              <a:rPr lang="en-US" dirty="0" smtClean="0"/>
              <a:t> – </a:t>
            </a:r>
            <a:r>
              <a:rPr lang="en-US" sz="1800" dirty="0" err="1" smtClean="0"/>
              <a:t>quando</a:t>
            </a:r>
            <a:r>
              <a:rPr lang="en-US" sz="1800" dirty="0" smtClean="0"/>
              <a:t>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faz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mudança</a:t>
            </a:r>
            <a:r>
              <a:rPr lang="en-US" sz="1800" dirty="0" smtClean="0"/>
              <a:t>, </a:t>
            </a:r>
            <a:r>
              <a:rPr lang="en-US" sz="1800" dirty="0" err="1" smtClean="0"/>
              <a:t>partes</a:t>
            </a:r>
            <a:r>
              <a:rPr lang="en-US" sz="1800" dirty="0" smtClean="0"/>
              <a:t> </a:t>
            </a:r>
            <a:r>
              <a:rPr lang="en-US" sz="1800" dirty="0" err="1" smtClean="0"/>
              <a:t>inesperadas</a:t>
            </a:r>
            <a:r>
              <a:rPr lang="en-US" sz="1800" dirty="0" smtClean="0"/>
              <a:t> </a:t>
            </a:r>
            <a:r>
              <a:rPr lang="en-US" sz="1800" dirty="0" err="1" smtClean="0"/>
              <a:t>deixam</a:t>
            </a:r>
            <a:r>
              <a:rPr lang="en-US" sz="1800" dirty="0" smtClean="0"/>
              <a:t> de </a:t>
            </a:r>
            <a:r>
              <a:rPr lang="en-US" sz="1800" dirty="0" err="1" smtClean="0"/>
              <a:t>funcionar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Imobilidade</a:t>
            </a:r>
            <a:r>
              <a:rPr lang="en-US" dirty="0" smtClean="0"/>
              <a:t> – </a:t>
            </a:r>
            <a:r>
              <a:rPr lang="en-US" sz="2000" dirty="0" smtClean="0"/>
              <a:t>é </a:t>
            </a:r>
            <a:r>
              <a:rPr lang="en-US" sz="2000" dirty="0" err="1" smtClean="0"/>
              <a:t>difícil</a:t>
            </a:r>
            <a:r>
              <a:rPr lang="en-US" sz="2000" dirty="0" smtClean="0"/>
              <a:t> de </a:t>
            </a:r>
            <a:r>
              <a:rPr lang="en-US" sz="2000" dirty="0" err="1" smtClean="0"/>
              <a:t>reusar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outras</a:t>
            </a:r>
            <a:r>
              <a:rPr lang="en-US" sz="2000" dirty="0" smtClean="0"/>
              <a:t> </a:t>
            </a:r>
            <a:r>
              <a:rPr lang="en-US" sz="2000" dirty="0" err="1" smtClean="0"/>
              <a:t>aplicação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porque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ser </a:t>
            </a:r>
            <a:r>
              <a:rPr lang="en-US" sz="2000" dirty="0" err="1" smtClean="0"/>
              <a:t>desemaranhada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aplicação</a:t>
            </a:r>
            <a:r>
              <a:rPr lang="en-US" sz="2000" dirty="0" smtClean="0"/>
              <a:t> </a:t>
            </a:r>
            <a:r>
              <a:rPr lang="en-US" sz="2000" dirty="0" err="1" smtClean="0"/>
              <a:t>atual</a:t>
            </a:r>
            <a:endParaRPr lang="en-U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características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 ruins</a:t>
            </a:r>
          </a:p>
        </p:txBody>
      </p:sp>
      <p:sp>
        <p:nvSpPr>
          <p:cNvPr id="20482" name="AutoShape 2" descr="http://dc309.4shared.com/doc/6s94fJuP/preview_html_519b6b01.jpg"/>
          <p:cNvSpPr>
            <a:spLocks noChangeAspect="1" noChangeArrowheads="1"/>
          </p:cNvSpPr>
          <p:nvPr/>
        </p:nvSpPr>
        <p:spPr bwMode="auto">
          <a:xfrm>
            <a:off x="155575" y="-1096963"/>
            <a:ext cx="3048000" cy="2286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8" name="Picture 8" descr="http://dc309.4shared.com/doc/6s94fJuP/preview_html_519b6b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1071546"/>
            <a:ext cx="2286016" cy="1764939"/>
          </a:xfrm>
          <a:prstGeom prst="rect">
            <a:avLst/>
          </a:prstGeom>
          <a:noFill/>
        </p:spPr>
      </p:pic>
      <p:pic>
        <p:nvPicPr>
          <p:cNvPr id="20490" name="Picture 10" descr="http://www.dreamstime.com/man-fixing-car-thumb148857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2786058"/>
            <a:ext cx="2286016" cy="2042622"/>
          </a:xfrm>
          <a:prstGeom prst="rect">
            <a:avLst/>
          </a:prstGeom>
          <a:noFill/>
        </p:spPr>
      </p:pic>
      <p:pic>
        <p:nvPicPr>
          <p:cNvPr id="20492" name="Picture 12" descr="http://flynbrian48.files.wordpress.com/2010/12/wiring-nightmare-007-medium.jpg"/>
          <p:cNvPicPr>
            <a:picLocks noChangeAspect="1" noChangeArrowheads="1"/>
          </p:cNvPicPr>
          <p:nvPr/>
        </p:nvPicPr>
        <p:blipFill>
          <a:blip r:embed="rId4" cstate="print"/>
          <a:srcRect l="25781"/>
          <a:stretch>
            <a:fillRect/>
          </a:stretch>
        </p:blipFill>
        <p:spPr bwMode="auto">
          <a:xfrm>
            <a:off x="5746438" y="4786346"/>
            <a:ext cx="2326024" cy="2143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18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um pequeno </a:t>
            </a:r>
            <a:r>
              <a:rPr lang="pt-BR" smtClean="0"/>
              <a:t>sistema com GUI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57158" y="2910064"/>
            <a:ext cx="6000792" cy="394793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ingle Responsibility Principle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O</a:t>
            </a:r>
            <a:r>
              <a:rPr lang="en-US" sz="2800" dirty="0" smtClean="0"/>
              <a:t>pen Close Principle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L</a:t>
            </a:r>
            <a:r>
              <a:rPr lang="en-US" sz="2800" dirty="0" err="1" smtClean="0"/>
              <a:t>iskov's</a:t>
            </a:r>
            <a:r>
              <a:rPr lang="en-US" sz="2800" dirty="0" smtClean="0"/>
              <a:t> Substitution Principle </a:t>
            </a:r>
            <a:endParaRPr lang="en-US" sz="2800" dirty="0" smtClean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nterface Segregation Principle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ependency Inversion Principle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Princípios = guia para evitar o pior</a:t>
            </a:r>
            <a:endParaRPr lang="pt-BR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357158" y="1142984"/>
            <a:ext cx="602335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http://i.ebayimg.com/t/Physics-Principles-Problems-Kathleen-A-Harper-Not-Applicable-David-G-Haase-and-Paul-W-Zitzewitz-2013/00/$T2eC16JHJGIE9nnWph6PBQFtHQdT1Q~~_35.JPG"/>
          <p:cNvPicPr>
            <a:picLocks noChangeAspect="1" noChangeArrowheads="1"/>
          </p:cNvPicPr>
          <p:nvPr/>
        </p:nvPicPr>
        <p:blipFill>
          <a:blip r:embed="rId4" cstate="print"/>
          <a:srcRect r="27552"/>
          <a:stretch>
            <a:fillRect/>
          </a:stretch>
        </p:blipFill>
        <p:spPr bwMode="auto">
          <a:xfrm>
            <a:off x="6500826" y="1500174"/>
            <a:ext cx="2643174" cy="4929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13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</a:t>
            </a:r>
            <a:r>
              <a:rPr lang="en-US" sz="4400" dirty="0" smtClean="0"/>
              <a:t>ingle Responsibility Principle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24745"/>
            <a:ext cx="275384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1124744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i4.ytimg.com/vi/XFXg7nEa7vQ/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542" y="1484784"/>
            <a:ext cx="5532106" cy="4149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29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5626968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3200" i="1" dirty="0" smtClean="0"/>
              <a:t>A class should have only one reason to change.</a:t>
            </a:r>
          </a:p>
          <a:p>
            <a:endParaRPr lang="en-US" dirty="0" smtClean="0"/>
          </a:p>
          <a:p>
            <a:r>
              <a:rPr lang="en-US" dirty="0" smtClean="0"/>
              <a:t>This principle states that if we have 2 reasons to change for a class, we have to split the functionality in two classes. </a:t>
            </a:r>
          </a:p>
          <a:p>
            <a:endParaRPr lang="en-US" dirty="0" smtClean="0"/>
          </a:p>
          <a:p>
            <a:r>
              <a:rPr lang="en-US" dirty="0" smtClean="0"/>
              <a:t>Each class will handle only one responsibility and on future if we need to make one change we are going to make it in the class which handle it. </a:t>
            </a:r>
          </a:p>
          <a:p>
            <a:endParaRPr lang="en-US" dirty="0" smtClean="0"/>
          </a:p>
          <a:p>
            <a:r>
              <a:rPr lang="en-US" dirty="0" smtClean="0"/>
              <a:t>When we need to make a change in a class having more responsibilities the change might affect the other functionality of the classes.</a:t>
            </a:r>
          </a:p>
          <a:p>
            <a:endParaRPr lang="en-US" dirty="0" smtClean="0"/>
          </a:p>
          <a:p>
            <a:r>
              <a:rPr lang="en-US" dirty="0" smtClean="0"/>
              <a:t>Single Responsibility Principle was introduced Tom </a:t>
            </a:r>
            <a:r>
              <a:rPr lang="en-US" dirty="0" err="1" smtClean="0"/>
              <a:t>DeMarco</a:t>
            </a:r>
            <a:r>
              <a:rPr lang="en-US" dirty="0" smtClean="0"/>
              <a:t> in his book Structured Analysis and Systems Specification, 1979.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</a:t>
            </a:r>
            <a:r>
              <a:rPr lang="en-US" sz="4400" dirty="0" smtClean="0"/>
              <a:t>ingle Responsibility Principle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24745"/>
            <a:ext cx="275384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1124744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FF0000"/>
                </a:solidFill>
              </a:rPr>
              <a:t>O</a:t>
            </a:r>
            <a:r>
              <a:rPr lang="en-US" sz="4400" dirty="0" smtClean="0"/>
              <a:t>pen Close Principle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24745"/>
            <a:ext cx="275384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1412776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http://www.dreamstime.com/open-close-sign-board-thumb108463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3028950" cy="4286250"/>
          </a:xfrm>
          <a:prstGeom prst="rect">
            <a:avLst/>
          </a:prstGeom>
          <a:noFill/>
        </p:spPr>
      </p:pic>
      <p:pic>
        <p:nvPicPr>
          <p:cNvPr id="6148" name="Picture 4" descr="http://rawz.com.br/wp-content/uploads/2012/04/puxadinho_belgica04-45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060848"/>
            <a:ext cx="3024336" cy="2016224"/>
          </a:xfrm>
          <a:prstGeom prst="rect">
            <a:avLst/>
          </a:prstGeom>
          <a:noFill/>
        </p:spPr>
      </p:pic>
      <p:sp>
        <p:nvSpPr>
          <p:cNvPr id="6152" name="AutoShape 8" descr="Homem trabalhando em reforma de ca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4" name="Picture 10" descr="Homem trabalhando em reforma de cas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4077072"/>
            <a:ext cx="3024336" cy="2214246"/>
          </a:xfrm>
          <a:prstGeom prst="rect">
            <a:avLst/>
          </a:prstGeom>
          <a:noFill/>
        </p:spPr>
      </p:pic>
      <p:cxnSp>
        <p:nvCxnSpPr>
          <p:cNvPr id="13" name="Conector reto 12"/>
          <p:cNvCxnSpPr/>
          <p:nvPr/>
        </p:nvCxnSpPr>
        <p:spPr>
          <a:xfrm flipH="1">
            <a:off x="4139952" y="4725144"/>
            <a:ext cx="1152128" cy="720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4139952" y="4653136"/>
            <a:ext cx="1224136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562696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Software entities like classes, modules and functions should be </a:t>
            </a:r>
            <a:r>
              <a:rPr lang="en-US" b="1" i="1" dirty="0" smtClean="0"/>
              <a:t>open for extension</a:t>
            </a:r>
            <a:r>
              <a:rPr lang="en-US" i="1" dirty="0" smtClean="0"/>
              <a:t> but </a:t>
            </a:r>
            <a:r>
              <a:rPr lang="en-US" b="1" i="1" dirty="0" smtClean="0"/>
              <a:t>closed for modifications.</a:t>
            </a:r>
          </a:p>
          <a:p>
            <a:endParaRPr lang="en-US" i="1" dirty="0" smtClean="0"/>
          </a:p>
          <a:p>
            <a:r>
              <a:rPr lang="en-US" dirty="0" smtClean="0"/>
              <a:t>You can consider it when writing your classes to make sure that when you need to extend their behavior you don’t have to change the class but to extend it.</a:t>
            </a:r>
          </a:p>
          <a:p>
            <a:endParaRPr lang="en-US" dirty="0" smtClean="0"/>
          </a:p>
          <a:p>
            <a:r>
              <a:rPr lang="en-US" dirty="0" smtClean="0"/>
              <a:t>Backward compatibility, regression testing, �…</a:t>
            </a:r>
          </a:p>
          <a:p>
            <a:endParaRPr lang="en-US" dirty="0" smtClean="0"/>
          </a:p>
          <a:p>
            <a:r>
              <a:rPr lang="en-US" dirty="0" smtClean="0"/>
              <a:t>Use of Abstract Classes and concrete classes for implementing their behavior.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FF0000"/>
                </a:solidFill>
              </a:rPr>
              <a:t>O</a:t>
            </a:r>
            <a:r>
              <a:rPr lang="en-US" sz="4400" dirty="0" smtClean="0"/>
              <a:t>pen Close Principle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24745"/>
            <a:ext cx="275384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1412776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http://upload.wikimedia.org/wikipedia/commons/4/45/The_Thinker,_Auguste_Rodin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83969" y="0"/>
            <a:ext cx="4860032" cy="7253778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940152" y="5949280"/>
            <a:ext cx="2284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Thinker</a:t>
            </a:r>
            <a:br>
              <a:rPr lang="en-US" sz="2800" b="1" dirty="0" smtClean="0"/>
            </a:br>
            <a:r>
              <a:rPr lang="en-US" sz="1400" b="1" dirty="0" smtClean="0"/>
              <a:t>(1902)</a:t>
            </a:r>
            <a:endParaRPr lang="pt-BR" sz="14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Reuso</a:t>
            </a:r>
            <a:r>
              <a:rPr lang="en-US" dirty="0" smtClean="0"/>
              <a:t> de Software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Pense</a:t>
            </a:r>
            <a:r>
              <a:rPr lang="en-US" dirty="0" smtClean="0"/>
              <a:t> a </a:t>
            </a:r>
            <a:r>
              <a:rPr lang="en-US" dirty="0" err="1" smtClean="0"/>
              <a:t>Respeito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39552" y="1481328"/>
            <a:ext cx="3672408" cy="4972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reusar</a:t>
            </a:r>
            <a:r>
              <a:rPr lang="en-US" dirty="0" smtClean="0"/>
              <a:t> software?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reusar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experiência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 com </a:t>
            </a:r>
            <a:r>
              <a:rPr lang="en-US" dirty="0" err="1" smtClean="0"/>
              <a:t>reuso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se pretender </a:t>
            </a:r>
            <a:r>
              <a:rPr lang="en-US" dirty="0" err="1" smtClean="0"/>
              <a:t>reusar</a:t>
            </a:r>
            <a:r>
              <a:rPr lang="en-US" dirty="0" smtClean="0"/>
              <a:t>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L</a:t>
            </a:r>
            <a:r>
              <a:rPr lang="en-US" sz="4400" dirty="0" err="1" smtClean="0"/>
              <a:t>iskov's</a:t>
            </a:r>
            <a:r>
              <a:rPr lang="en-US" sz="4400" dirty="0" smtClean="0"/>
              <a:t> Substitution Principle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24745"/>
            <a:ext cx="2753840" cy="158417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1772816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876256" y="3789040"/>
            <a:ext cx="2249784" cy="2520280"/>
          </a:xfrm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tem de </a:t>
            </a:r>
            <a:r>
              <a:rPr lang="en-US" dirty="0" err="1" smtClean="0"/>
              <a:t>comum</a:t>
            </a:r>
            <a:r>
              <a:rPr lang="en-US" dirty="0" smtClean="0"/>
              <a:t> e </a:t>
            </a:r>
            <a:r>
              <a:rPr lang="en-US" dirty="0" err="1" smtClean="0"/>
              <a:t>diferente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5122" name="Picture 2" descr="http://www.carroetc.com/wp-content/uploads/2011/11/Novo-Hyundai-Azera-2012-Painel-Blog-Carro-Etc-Bras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977680"/>
            <a:ext cx="6506903" cy="2880320"/>
          </a:xfrm>
          <a:prstGeom prst="rect">
            <a:avLst/>
          </a:prstGeom>
          <a:noFill/>
        </p:spPr>
      </p:pic>
      <p:pic>
        <p:nvPicPr>
          <p:cNvPr id="5124" name="Picture 4" descr="http://upload.wikimedia.org/wikipedia/commons/a/af/Painel_Fusc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412776"/>
            <a:ext cx="3415922" cy="2262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49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562696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Functions That Use References To Base (Super) Classes Must Be Able To Use Objects Of Derived (Sub) Classes Without Knowing It </a:t>
            </a:r>
          </a:p>
          <a:p>
            <a:pPr lvl="1"/>
            <a:r>
              <a:rPr lang="en-US" i="1" dirty="0" smtClean="0"/>
              <a:t>Se </a:t>
            </a:r>
            <a:r>
              <a:rPr lang="en-US" i="1" dirty="0" err="1" smtClean="0"/>
              <a:t>sabe</a:t>
            </a:r>
            <a:r>
              <a:rPr lang="en-US" i="1" dirty="0" smtClean="0"/>
              <a:t> </a:t>
            </a:r>
            <a:r>
              <a:rPr lang="en-US" i="1" dirty="0" err="1" smtClean="0"/>
              <a:t>dirigir</a:t>
            </a:r>
            <a:r>
              <a:rPr lang="en-US" i="1" dirty="0" smtClean="0"/>
              <a:t> um </a:t>
            </a:r>
            <a:r>
              <a:rPr lang="en-US" i="1" dirty="0" err="1" smtClean="0"/>
              <a:t>fusca</a:t>
            </a:r>
            <a:r>
              <a:rPr lang="en-US" i="1" dirty="0" smtClean="0"/>
              <a:t>, </a:t>
            </a:r>
            <a:r>
              <a:rPr lang="en-US" i="1" dirty="0" err="1" smtClean="0"/>
              <a:t>vai</a:t>
            </a:r>
            <a:r>
              <a:rPr lang="en-US" i="1" dirty="0" smtClean="0"/>
              <a:t> </a:t>
            </a:r>
            <a:r>
              <a:rPr lang="en-US" i="1" dirty="0" err="1" smtClean="0"/>
              <a:t>dirigir</a:t>
            </a:r>
            <a:r>
              <a:rPr lang="en-US" i="1" dirty="0" smtClean="0"/>
              <a:t> um </a:t>
            </a:r>
            <a:r>
              <a:rPr lang="en-US" i="1" dirty="0" err="1" smtClean="0"/>
              <a:t>coreano</a:t>
            </a:r>
            <a:r>
              <a:rPr lang="en-US" i="1" dirty="0" smtClean="0"/>
              <a:t> </a:t>
            </a:r>
            <a:r>
              <a:rPr lang="en-US" i="1" dirty="0" err="1" smtClean="0"/>
              <a:t>moderno</a:t>
            </a:r>
            <a:r>
              <a:rPr lang="en-US" i="1" dirty="0" smtClean="0"/>
              <a:t> </a:t>
            </a:r>
          </a:p>
          <a:p>
            <a:endParaRPr lang="en-US" i="1" dirty="0" smtClean="0"/>
          </a:p>
          <a:p>
            <a:r>
              <a:rPr lang="en-US" sz="2400" dirty="0" smtClean="0"/>
              <a:t>If a function does not satisfy the LSP, then it probably makes explicit reference to some or all of the subclasses of its superclass.</a:t>
            </a:r>
          </a:p>
          <a:p>
            <a:pPr lvl="1"/>
            <a:r>
              <a:rPr lang="en-US" sz="2000" i="1" dirty="0" err="1" smtClean="0"/>
              <a:t>Dirigir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só</a:t>
            </a:r>
            <a:r>
              <a:rPr lang="en-US" sz="2000" i="1" dirty="0" smtClean="0"/>
              <a:t> com o </a:t>
            </a:r>
            <a:r>
              <a:rPr lang="en-US" sz="2000" i="1" dirty="0" err="1" smtClean="0"/>
              <a:t>piloto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automático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quebra</a:t>
            </a:r>
            <a:r>
              <a:rPr lang="en-US" sz="2000" i="1" dirty="0" smtClean="0"/>
              <a:t> o LSP</a:t>
            </a:r>
          </a:p>
          <a:p>
            <a:endParaRPr lang="en-US" sz="2400" dirty="0" smtClean="0"/>
          </a:p>
          <a:p>
            <a:r>
              <a:rPr lang="en-US" sz="2400" dirty="0" smtClean="0"/>
              <a:t>Such a function also violates the Open-Closed Principle, since it may have to be modified whenever a new subclass is created.</a:t>
            </a:r>
          </a:p>
          <a:p>
            <a:pPr lvl="1"/>
            <a:r>
              <a:rPr lang="en-US" sz="2000" i="1" dirty="0" smtClean="0"/>
              <a:t>O </a:t>
            </a:r>
            <a:r>
              <a:rPr lang="en-US" sz="2000" i="1" dirty="0" err="1" smtClean="0"/>
              <a:t>piloto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automático</a:t>
            </a:r>
            <a:r>
              <a:rPr lang="en-US" sz="2000" i="1" dirty="0" smtClean="0"/>
              <a:t> do </a:t>
            </a:r>
            <a:r>
              <a:rPr lang="en-US" sz="2000" i="1" dirty="0" err="1" smtClean="0"/>
              <a:t>coreano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vai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ser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diferente</a:t>
            </a:r>
            <a:r>
              <a:rPr lang="en-US" sz="2000" i="1" dirty="0" smtClean="0"/>
              <a:t> do </a:t>
            </a:r>
            <a:r>
              <a:rPr lang="en-US" sz="2000" i="1" dirty="0" err="1" smtClean="0"/>
              <a:t>piloto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automático</a:t>
            </a:r>
            <a:r>
              <a:rPr lang="en-US" sz="2000" i="1" dirty="0" smtClean="0"/>
              <a:t> da BMW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L</a:t>
            </a:r>
            <a:r>
              <a:rPr lang="en-US" sz="4400" dirty="0" err="1" smtClean="0"/>
              <a:t>iskov's</a:t>
            </a:r>
            <a:r>
              <a:rPr lang="en-US" sz="4400" dirty="0" smtClean="0"/>
              <a:t> Substitution Principle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24745"/>
            <a:ext cx="2753840" cy="158417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1772816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99592" y="2492896"/>
            <a:ext cx="50405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Fusca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Hyundai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30764" y="3861048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Fusca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Hyundai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12828" y="5013176"/>
            <a:ext cx="50405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Fusca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Hyundai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67" y="2204864"/>
            <a:ext cx="882983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5626968" cy="4525963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L</a:t>
            </a:r>
            <a:r>
              <a:rPr lang="en-US" sz="4400" dirty="0" err="1" smtClean="0"/>
              <a:t>iskov's</a:t>
            </a:r>
            <a:r>
              <a:rPr lang="en-US" sz="4400" dirty="0" smtClean="0"/>
              <a:t> Substitution Principle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24745"/>
            <a:ext cx="2753840" cy="158417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1772816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FF0000"/>
                </a:solidFill>
              </a:rPr>
              <a:t>I</a:t>
            </a:r>
            <a:r>
              <a:rPr lang="en-US" sz="4400" dirty="0" smtClean="0"/>
              <a:t>nterface Segregation Principle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24745"/>
            <a:ext cx="275384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2132856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http://nevernotanerd.com/wp-content/uploads/2012/01/robot-tacos-600x4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44824"/>
            <a:ext cx="5715000" cy="4124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82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476287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Clients should not be forced to depend upon interfaces that they don't use.</a:t>
            </a:r>
          </a:p>
          <a:p>
            <a:endParaRPr lang="en-US" i="1" dirty="0" smtClean="0"/>
          </a:p>
          <a:p>
            <a:r>
              <a:rPr lang="en-US" dirty="0" smtClean="0"/>
              <a:t>Take care how we write our interfaces:  </a:t>
            </a:r>
          </a:p>
          <a:p>
            <a:pPr lvl="1"/>
            <a:r>
              <a:rPr lang="en-US" dirty="0" smtClean="0"/>
              <a:t>add only methods that should be there. </a:t>
            </a:r>
          </a:p>
          <a:p>
            <a:pPr lvl="1"/>
            <a:r>
              <a:rPr lang="en-US" dirty="0" smtClean="0"/>
              <a:t>Otherwise, the classes implementing the interface will have to implement those methods as well.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FF0000"/>
                </a:solidFill>
              </a:rPr>
              <a:t>I</a:t>
            </a:r>
            <a:r>
              <a:rPr lang="en-US" sz="4400" dirty="0" smtClean="0"/>
              <a:t>nterface Segregation Principle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24745"/>
            <a:ext cx="275384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2132856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http://nevernotanerd.com/wp-content/uploads/2012/01/robot-tacos-600x4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1382" y="2938239"/>
            <a:ext cx="1478279" cy="1066825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7360407" y="2938239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pt-B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24128" y="4077073"/>
            <a:ext cx="3338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nterface Worker {</a:t>
            </a:r>
          </a:p>
          <a:p>
            <a:pPr marL="0"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lunch();</a:t>
            </a:r>
          </a:p>
          <a:p>
            <a:pPr marL="0"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lass Robot implements Lunch {</a:t>
            </a:r>
          </a:p>
          <a:p>
            <a:pPr marL="0"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lunch () {</a:t>
            </a:r>
          </a:p>
          <a:p>
            <a:pPr marL="0"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não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faz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nada</a:t>
            </a:r>
          </a:p>
          <a:p>
            <a:pPr marL="0"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580112" y="4149080"/>
            <a:ext cx="3482867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Pense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endParaRPr lang="en-US" dirty="0" smtClean="0"/>
          </a:p>
          <a:p>
            <a:pPr algn="ctr"/>
            <a:r>
              <a:rPr lang="en-US" dirty="0" smtClean="0"/>
              <a:t>interface </a:t>
            </a:r>
            <a:r>
              <a:rPr lang="en-US" dirty="0" err="1" smtClean="0"/>
              <a:t>Trabalhador</a:t>
            </a:r>
            <a:endParaRPr lang="en-US" dirty="0" smtClean="0"/>
          </a:p>
          <a:p>
            <a:pPr algn="ctr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impor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</a:p>
          <a:p>
            <a:pPr algn="ctr"/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endParaRPr lang="en-US" dirty="0" smtClean="0"/>
          </a:p>
          <a:p>
            <a:pPr algn="ctr"/>
            <a:r>
              <a:rPr lang="en-US" dirty="0" err="1" smtClean="0"/>
              <a:t>implementar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1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D</a:t>
            </a:r>
            <a:r>
              <a:rPr lang="en-US" sz="4400" dirty="0" smtClean="0"/>
              <a:t>ependency Inversion Principle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1567" y="1124745"/>
            <a:ext cx="266243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2420888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http://www.british-airport-transfer.com/images/call_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84784"/>
            <a:ext cx="3960440" cy="4626062"/>
          </a:xfrm>
          <a:prstGeom prst="rect">
            <a:avLst/>
          </a:prstGeom>
          <a:noFill/>
        </p:spPr>
      </p:pic>
      <p:pic>
        <p:nvPicPr>
          <p:cNvPr id="3076" name="Picture 4" descr="http://oceanexplorer.noaa.gov/library/readings/gulf/media/6_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3501008"/>
            <a:ext cx="1952432" cy="240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12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337312"/>
            <a:ext cx="4618856" cy="5116024"/>
          </a:xfrm>
        </p:spPr>
        <p:txBody>
          <a:bodyPr>
            <a:normAutofit fontScale="47500" lnSpcReduction="20000"/>
          </a:bodyPr>
          <a:lstStyle/>
          <a:p>
            <a:r>
              <a:rPr lang="en-US" i="1" dirty="0" smtClean="0"/>
              <a:t>High-level modules should not depend on low-level modules. Both should depend on abstractions.</a:t>
            </a:r>
          </a:p>
          <a:p>
            <a:endParaRPr lang="en-US" i="1" dirty="0" smtClean="0"/>
          </a:p>
          <a:p>
            <a:r>
              <a:rPr lang="en-US" i="1" dirty="0" smtClean="0"/>
              <a:t>Abstractions should not depend on details. Details should depend on abstractions.</a:t>
            </a:r>
          </a:p>
          <a:p>
            <a:endParaRPr lang="en-US" i="1" dirty="0" smtClean="0"/>
          </a:p>
          <a:p>
            <a:r>
              <a:rPr lang="en-US" dirty="0" smtClean="0"/>
              <a:t>Dependency Inversion Principle states that we should decouple high level modules from low level modules: </a:t>
            </a:r>
          </a:p>
          <a:p>
            <a:pPr lvl="1"/>
            <a:r>
              <a:rPr lang="en-US" dirty="0" smtClean="0"/>
              <a:t>instead of writing our abstractions based on details, the we should write the details based on abstractions.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Dependency Inversion or Inversion of Control </a:t>
            </a:r>
          </a:p>
          <a:p>
            <a:pPr lvl="1"/>
            <a:r>
              <a:rPr lang="en-US" dirty="0" smtClean="0"/>
              <a:t>referring to the way in which the dependencies are realized. </a:t>
            </a:r>
          </a:p>
          <a:p>
            <a:pPr lvl="1"/>
            <a:r>
              <a:rPr lang="en-US" dirty="0" smtClean="0"/>
              <a:t>In the classical way when a software module(class, framework, … need some other module, it initializes and holds a direct reference to it. This will make the 2 modules tight coupled. </a:t>
            </a:r>
          </a:p>
          <a:p>
            <a:pPr lvl="1"/>
            <a:r>
              <a:rPr lang="en-US" dirty="0" smtClean="0"/>
              <a:t>In order to decouple them the first module will provide a hook(a property, parameter, …) and an external module controlling the dependencies will inject the reference to the second one.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By applying the Dependency Inversion the modules can be easily changed by other modules just changing the dependency module.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D</a:t>
            </a:r>
            <a:r>
              <a:rPr lang="en-US" sz="4400" dirty="0" smtClean="0"/>
              <a:t>ependency Inversion Principle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1567" y="1124745"/>
            <a:ext cx="266243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5868144" y="2420888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298" name="Picture 2" descr="http://maashaack.googlecode.com/svn/gfx/framework/ioc/ioc_hollywood_principle.gif"/>
          <p:cNvPicPr>
            <a:picLocks noChangeAspect="1" noChangeArrowheads="1"/>
          </p:cNvPicPr>
          <p:nvPr/>
        </p:nvPicPr>
        <p:blipFill>
          <a:blip r:embed="rId3" cstate="print"/>
          <a:srcRect b="8627"/>
          <a:stretch>
            <a:fillRect/>
          </a:stretch>
        </p:blipFill>
        <p:spPr bwMode="auto">
          <a:xfrm>
            <a:off x="4983653" y="2924944"/>
            <a:ext cx="4176743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47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Object-Oriented Design Principles and Patterns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2005, James R. Vallino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179-7EF3-4AC4-8645-30B44A9226ED}" type="slidenum">
              <a:rPr lang="en-US"/>
              <a:pPr/>
              <a:t>37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Design Concepts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300163"/>
            <a:ext cx="7402512" cy="4951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General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Cohesion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Coupling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Information hiding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Encapsulation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Creation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Binding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3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Origem...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69337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4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Antes da Escrita</a:t>
            </a:r>
          </a:p>
          <a:p>
            <a:r>
              <a:rPr lang="pt-BR" sz="3600" dirty="0" smtClean="0"/>
              <a:t>Se não fosse a escrita</a:t>
            </a:r>
          </a:p>
          <a:p>
            <a:pPr lvl="1"/>
            <a:r>
              <a:rPr lang="pt-BR" dirty="0" smtClean="0"/>
              <a:t>Talvez até hoje estaríamos “reinventando a roda”</a:t>
            </a:r>
          </a:p>
          <a:p>
            <a:r>
              <a:rPr lang="pt-BR" sz="3200" dirty="0" smtClean="0"/>
              <a:t>Imprensa</a:t>
            </a:r>
          </a:p>
          <a:p>
            <a:r>
              <a:rPr lang="pt-BR" sz="6600" dirty="0" smtClean="0"/>
              <a:t>Internet</a:t>
            </a:r>
            <a:endParaRPr lang="pt-BR" sz="6000" dirty="0"/>
          </a:p>
          <a:p>
            <a:pPr lvl="1"/>
            <a:r>
              <a:rPr lang="pt-BR" sz="2400" dirty="0" smtClean="0"/>
              <a:t>Se você acha que tem </a:t>
            </a:r>
            <a:br>
              <a:rPr lang="pt-BR" sz="2400" dirty="0" smtClean="0"/>
            </a:br>
            <a:r>
              <a:rPr lang="pt-BR" sz="2400" dirty="0" smtClean="0"/>
              <a:t>uma </a:t>
            </a:r>
            <a:r>
              <a:rPr lang="pt-BR" sz="2400" dirty="0" err="1" smtClean="0"/>
              <a:t>idéia</a:t>
            </a:r>
            <a:r>
              <a:rPr lang="pt-BR" sz="2400" dirty="0" smtClean="0"/>
              <a:t> brilhante....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 do Conhecimento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80112" y="6525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8999"/>
            <a:ext cx="4572000" cy="290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significa reuso do conhecimento considerando a Internet?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Internet</a:t>
            </a:r>
            <a:endParaRPr lang="pt-BR" i="1" dirty="0"/>
          </a:p>
        </p:txBody>
      </p:sp>
      <p:pic>
        <p:nvPicPr>
          <p:cNvPr id="4098" name="Picture 2" descr="172º Aniversário de Auguste Rodin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99792" y="3212976"/>
            <a:ext cx="3867150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email"/>
          <a:srcRect l="22680" t="11373" r="19444" b="5310"/>
          <a:stretch>
            <a:fillRect/>
          </a:stretch>
        </p:blipFill>
        <p:spPr bwMode="auto">
          <a:xfrm>
            <a:off x="0" y="0"/>
            <a:ext cx="88204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pt-BR" sz="3000">
                <a:solidFill>
                  <a:srgbClr val="575F6D"/>
                </a:solidFill>
              </a:rPr>
              <a:t>Até que ponto isto é verdade?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769461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45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pt-BR" sz="3000">
                <a:solidFill>
                  <a:srgbClr val="575F6D"/>
                </a:solidFill>
              </a:rPr>
              <a:t>Redundância em software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96975"/>
            <a:ext cx="83185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40300"/>
            <a:ext cx="331152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905500"/>
            <a:ext cx="3024188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6092825"/>
            <a:ext cx="33940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82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25411</TotalTime>
  <Words>1035</Words>
  <Application>Microsoft Office PowerPoint</Application>
  <PresentationFormat>Apresentação na tela (4:3)</PresentationFormat>
  <Paragraphs>157</Paragraphs>
  <Slides>37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Concurso</vt:lpstr>
      <vt:lpstr>Programação  Orientada a Objetos 2 </vt:lpstr>
      <vt:lpstr>POO   2</vt:lpstr>
      <vt:lpstr>Reuso de Software  (Pense a Respeito)</vt:lpstr>
      <vt:lpstr>Origem...</vt:lpstr>
      <vt:lpstr>Reuso do Conhecimento</vt:lpstr>
      <vt:lpstr>Internet</vt:lpstr>
      <vt:lpstr>Apresentação do PowerPoint</vt:lpstr>
      <vt:lpstr>Até que ponto isto é verdade?</vt:lpstr>
      <vt:lpstr>Redundância em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Qualidade no Reuso!</vt:lpstr>
      <vt:lpstr>Plano do curso</vt:lpstr>
      <vt:lpstr>O que é projeto?</vt:lpstr>
      <vt:lpstr>Qualidade de projeto</vt:lpstr>
      <vt:lpstr>Como projetamos em software?</vt:lpstr>
      <vt:lpstr>Como projetamos em software?</vt:lpstr>
      <vt:lpstr>Primeiros Princípios OO</vt:lpstr>
      <vt:lpstr>3 características de projetos ruins</vt:lpstr>
      <vt:lpstr>Exemplo de um pequeno sistema com GUI</vt:lpstr>
      <vt:lpstr>Princípios = guia para evitar o pior</vt:lpstr>
      <vt:lpstr>Single Responsibility Principle</vt:lpstr>
      <vt:lpstr>Single Responsibility Principle</vt:lpstr>
      <vt:lpstr>Open Close Principle</vt:lpstr>
      <vt:lpstr>Open Close Principle</vt:lpstr>
      <vt:lpstr>Liskov's Substitution Principle</vt:lpstr>
      <vt:lpstr>Liskov's Substitution Principle</vt:lpstr>
      <vt:lpstr>Liskov's Substitution Principle</vt:lpstr>
      <vt:lpstr>Interface Segregation Principle</vt:lpstr>
      <vt:lpstr>Interface Segregation Principle</vt:lpstr>
      <vt:lpstr>Dependency Inversion Principle</vt:lpstr>
      <vt:lpstr>Dependency Inversion Principle</vt:lpstr>
      <vt:lpstr>Key Design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Reuso: o que significa?</dc:title>
  <dc:creator>Marcelo</dc:creator>
  <cp:lastModifiedBy>Marcelo Maia</cp:lastModifiedBy>
  <cp:revision>43</cp:revision>
  <dcterms:created xsi:type="dcterms:W3CDTF">2012-10-26T11:13:00Z</dcterms:created>
  <dcterms:modified xsi:type="dcterms:W3CDTF">2014-10-15T20:10:55Z</dcterms:modified>
</cp:coreProperties>
</file>