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75" r:id="rId14"/>
    <p:sldId id="265" r:id="rId15"/>
    <p:sldId id="266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0A586-4CE0-48DB-9C25-FAF8AF6ABD8C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C37B9-EEA9-4426-B866-9EDB7A16A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43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69963" indent="-169963">
              <a:spcBef>
                <a:spcPct val="0"/>
              </a:spcBef>
              <a:buFontTx/>
              <a:buChar char="•"/>
            </a:pPr>
            <a:r>
              <a:rPr lang="en-US" smtClean="0"/>
              <a:t>The web browser didn’t become popular until 1994 so inventing the wiki then is impressive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23113" indent="-27812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12482" indent="-222496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57475" indent="-222496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02467" indent="-222496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F9D11B8-2791-42D4-83B4-D4E3AA609A31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D964-ADA3-4B54-B88C-EE740755B8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39688"/>
            <a:r>
              <a:rPr lang="en-US">
                <a:solidFill>
                  <a:srgbClr val="000000"/>
                </a:solidFill>
                <a:ea typeface="Lucida Grande" charset="0"/>
                <a:cs typeface="Lucida Grande" charset="0"/>
                <a:sym typeface="Lucida Grande" charset="0"/>
              </a:rPr>
              <a:t>You have a temporary variable assigned to more than once, but is not a loop variable nor a</a:t>
            </a:r>
          </a:p>
          <a:p>
            <a:pPr marL="39688"/>
            <a:r>
              <a:rPr lang="en-US">
                <a:solidFill>
                  <a:srgbClr val="000000"/>
                </a:solidFill>
                <a:ea typeface="Lucida Grande" charset="0"/>
                <a:cs typeface="Lucida Grande" charset="0"/>
                <a:sym typeface="Lucida Grande" charset="0"/>
              </a:rPr>
              <a:t>collecting temporary variable.</a:t>
            </a:r>
          </a:p>
          <a:p>
            <a:pPr marL="39688"/>
            <a:r>
              <a:rPr lang="en-US">
                <a:solidFill>
                  <a:srgbClr val="000000"/>
                </a:solidFill>
                <a:ea typeface="Lucida Grande" charset="0"/>
                <a:cs typeface="Lucida Grande" charset="0"/>
                <a:sym typeface="Lucida Grande" charset="0"/>
              </a:rPr>
              <a:t>Make a separate temporary variable for each assignment.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343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2A403F-C39E-4F35-9F16-2E1A7E262716}" type="datetimeFigureOut">
              <a:rPr lang="pt-BR" smtClean="0"/>
              <a:t>17/07/2013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19ADFA-BF2C-4D1E-9E56-4A59EB0DF43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lliam_Opdyke" TargetMode="External"/><Relationship Id="rId2" Type="http://schemas.openxmlformats.org/officeDocument/2006/relationships/hyperlink" Target="http://en.wikipedia.org/w/index.php?title=William_Griswold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 Smells and Refactoring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Marcelo Maia</a:t>
            </a:r>
            <a:endParaRPr lang="pt-BR" dirty="0"/>
          </a:p>
        </p:txBody>
      </p:sp>
      <p:pic>
        <p:nvPicPr>
          <p:cNvPr id="1026" name="Picture 2" descr="http://flatcleaninglondon.co.uk/blog/wp-content/uploads/2011/06/Earls-Courts-cleaners-a-source-of-bad-sm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2342381" cy="2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1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34819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0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Move </a:t>
            </a:r>
            <a:r>
              <a:rPr lang="en-US" dirty="0" smtClean="0"/>
              <a:t>Method </a:t>
            </a:r>
            <a:br>
              <a:rPr lang="en-US" dirty="0" smtClean="0"/>
            </a:br>
            <a:r>
              <a:rPr lang="en-US" sz="2700" dirty="0" err="1" smtClean="0"/>
              <a:t>Princípio</a:t>
            </a:r>
            <a:r>
              <a:rPr lang="en-US" sz="2700" dirty="0" smtClean="0"/>
              <a:t> da </a:t>
            </a:r>
            <a:r>
              <a:rPr lang="en-US" sz="2700" dirty="0" err="1" smtClean="0"/>
              <a:t>Localidade</a:t>
            </a:r>
            <a:endParaRPr lang="en-US" sz="2700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8470" y="1268760"/>
            <a:ext cx="8229600" cy="4525963"/>
          </a:xfrm>
          <a:ln/>
        </p:spPr>
        <p:txBody>
          <a:bodyPr rIns="132080"/>
          <a:lstStyle/>
          <a:p>
            <a:r>
              <a:rPr lang="en-US" dirty="0"/>
              <a:t>A method is, or will be, using or used by more features of another class than the class on which it is defined.</a:t>
            </a:r>
          </a:p>
          <a:p>
            <a:pPr>
              <a:buFont typeface="Wingdings 2" charset="2"/>
              <a:buNone/>
            </a:pPr>
            <a:r>
              <a:rPr lang="en-US" sz="2000" dirty="0"/>
              <a:t>Create a new method with a similar body in the class it uses most. Either turn the old method into a simple delegation, or remove it altogether.</a:t>
            </a:r>
          </a:p>
        </p:txBody>
      </p:sp>
      <p:pic>
        <p:nvPicPr>
          <p:cNvPr id="34824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4117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95905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34819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0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Move </a:t>
            </a:r>
            <a:r>
              <a:rPr lang="en-US" dirty="0" smtClean="0"/>
              <a:t>Method </a:t>
            </a:r>
            <a:br>
              <a:rPr lang="en-US" dirty="0" smtClean="0"/>
            </a:br>
            <a:r>
              <a:rPr lang="en-US" sz="2700" dirty="0" err="1" smtClean="0"/>
              <a:t>na</a:t>
            </a:r>
            <a:r>
              <a:rPr lang="en-US" sz="2700" dirty="0" smtClean="0"/>
              <a:t> </a:t>
            </a:r>
            <a:r>
              <a:rPr lang="en-US" sz="2700" dirty="0" err="1" smtClean="0"/>
              <a:t>prática</a:t>
            </a:r>
            <a:endParaRPr lang="en-US" sz="2700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4383758" cy="4525963"/>
          </a:xfrm>
          <a:solidFill>
            <a:srgbClr val="FF6743"/>
          </a:solidFill>
          <a:ln/>
        </p:spPr>
        <p:txBody>
          <a:bodyPr rIns="132080">
            <a:noAutofit/>
          </a:bodyPr>
          <a:lstStyle/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Project {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Person[] participants;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participate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(Project p) {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p.participants.length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109728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if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p.participants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].id == id)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return(true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return(false);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   </a:t>
            </a: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x.participate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(p))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109728" indent="0">
              <a:buNone/>
            </a:pP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4738816" y="1556792"/>
            <a:ext cx="4392488" cy="4392487"/>
          </a:xfrm>
          <a:prstGeom prst="rect">
            <a:avLst/>
          </a:prstGeom>
          <a:solidFill>
            <a:srgbClr val="92D050"/>
          </a:solidFill>
          <a:ln/>
        </p:spPr>
        <p:txBody>
          <a:bodyPr vert="horz" rIns="132080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Project {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Person[] participants;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participate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(Person x) {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=0;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participants.length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if (participants[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].id == x.id)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return(true);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return(false);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   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Font typeface="Wingdings 3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marL="109728" indent="0">
              <a:buFont typeface="Wingdings 3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Font typeface="Wingdings 3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Font typeface="Wingdings 3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... if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p.participate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(x))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109728" indent="0">
              <a:buFont typeface="Wingdings 3"/>
              <a:buNone/>
            </a:pPr>
            <a:endParaRPr lang="en-US" sz="1400" dirty="0"/>
          </a:p>
        </p:txBody>
      </p:sp>
      <p:sp>
        <p:nvSpPr>
          <p:cNvPr id="2" name="Seta em curva para baixo 1"/>
          <p:cNvSpPr/>
          <p:nvPr/>
        </p:nvSpPr>
        <p:spPr>
          <a:xfrm>
            <a:off x="3923928" y="1022350"/>
            <a:ext cx="1872208" cy="46243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Seta em curva para a esquerda 2"/>
          <p:cNvSpPr/>
          <p:nvPr/>
        </p:nvSpPr>
        <p:spPr>
          <a:xfrm rot="11350142">
            <a:off x="863193" y="1998829"/>
            <a:ext cx="648864" cy="14027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5571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17722"/>
          </a:xfrm>
        </p:spPr>
        <p:txBody>
          <a:bodyPr/>
          <a:lstStyle/>
          <a:p>
            <a:r>
              <a:rPr lang="en-US" dirty="0" smtClean="0"/>
              <a:t>Comments – be suspicious!</a:t>
            </a:r>
          </a:p>
          <a:p>
            <a:r>
              <a:rPr lang="en-US" dirty="0" smtClean="0"/>
              <a:t>Comments represent a failure to express an idea in the code</a:t>
            </a:r>
          </a:p>
          <a:p>
            <a:r>
              <a:rPr lang="en-US" dirty="0" smtClean="0"/>
              <a:t>Remedy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Rename Method</a:t>
            </a:r>
          </a:p>
        </p:txBody>
      </p:sp>
    </p:spTree>
    <p:extLst>
      <p:ext uri="{BB962C8B-B14F-4D97-AF65-F5344CB8AC3E}">
        <p14:creationId xmlns:p14="http://schemas.microsoft.com/office/powerpoint/2010/main" val="1887140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7410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17411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2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Extract Method</a:t>
            </a:r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4645024" y="2514600"/>
            <a:ext cx="4247455" cy="370840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lIns="0" tIns="0" bIns="0"/>
          <a:lstStyle/>
          <a:p>
            <a:pPr marL="90488">
              <a:spcBef>
                <a:spcPts val="438"/>
              </a:spcBef>
              <a:buClr>
                <a:srgbClr val="0BD0D9"/>
              </a:buClr>
              <a:buSzPct val="94000"/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void 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printOwing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(double amount)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  {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printBanner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();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printDetails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(amount);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}</a:t>
            </a:r>
          </a:p>
          <a:p>
            <a:pPr marL="363538" indent="-273050">
              <a:spcBef>
                <a:spcPts val="438"/>
              </a:spcBef>
            </a:pPr>
            <a:endParaRPr lang="en-US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printDetails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(double amount)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{</a:t>
            </a:r>
            <a:endParaRPr lang="en-US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	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("name:" + _name);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	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("amount" + amount);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}</a:t>
            </a:r>
            <a:endParaRPr lang="en-US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17418" name="Rectangle 10"/>
          <p:cNvSpPr>
            <a:spLocks/>
          </p:cNvSpPr>
          <p:nvPr/>
        </p:nvSpPr>
        <p:spPr bwMode="auto">
          <a:xfrm>
            <a:off x="457200" y="2514600"/>
            <a:ext cx="4051300" cy="2794000"/>
          </a:xfrm>
          <a:prstGeom prst="rect">
            <a:avLst/>
          </a:prstGeom>
          <a:solidFill>
            <a:srgbClr val="FF3300"/>
          </a:solidFill>
          <a:ln>
            <a:noFill/>
          </a:ln>
          <a:extLst/>
        </p:spPr>
        <p:txBody>
          <a:bodyPr lIns="0" tIns="0" bIns="0"/>
          <a:lstStyle/>
          <a:p>
            <a:pPr marL="90488">
              <a:spcBef>
                <a:spcPts val="438"/>
              </a:spcBef>
              <a:buClr>
                <a:srgbClr val="0BD0D9"/>
              </a:buClr>
              <a:buSzPct val="94000"/>
            </a:pPr>
            <a:r>
              <a:rPr lang="en-US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printOwing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(double amount)   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{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printBanner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();</a:t>
            </a:r>
          </a:p>
          <a:p>
            <a:pPr marL="363538" indent="-273050">
              <a:spcBef>
                <a:spcPts val="438"/>
              </a:spcBef>
              <a:buClr>
                <a:srgbClr val="0BD0D9"/>
              </a:buClr>
              <a:buSzPct val="94000"/>
              <a:buFont typeface="Wingdings 2" charset="2"/>
              <a:buChar char=""/>
            </a:pPr>
            <a:endParaRPr lang="en-US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//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print details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 	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("name:" + _name);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	</a:t>
            </a:r>
            <a:r>
              <a:rPr lang="en-US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("amount" + amount);</a:t>
            </a:r>
          </a:p>
          <a:p>
            <a:pPr marL="363538" indent="-273050">
              <a:spcBef>
                <a:spcPts val="438"/>
              </a:spcBef>
            </a:pPr>
            <a:r>
              <a:rPr lang="en-US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}</a:t>
            </a:r>
            <a:endParaRPr lang="en-US" dirty="0">
              <a:solidFill>
                <a:schemeClr val="tx1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427586" y="3573016"/>
            <a:ext cx="4217438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4460905" y="4007978"/>
            <a:ext cx="1666430" cy="444381"/>
          </a:xfrm>
          <a:custGeom>
            <a:avLst/>
            <a:gdLst>
              <a:gd name="connsiteX0" fmla="*/ 0 w 1666430"/>
              <a:gd name="connsiteY0" fmla="*/ 0 h 444381"/>
              <a:gd name="connsiteX1" fmla="*/ 1153682 w 1666430"/>
              <a:gd name="connsiteY1" fmla="*/ 94003 h 444381"/>
              <a:gd name="connsiteX2" fmla="*/ 1666430 w 1666430"/>
              <a:gd name="connsiteY2" fmla="*/ 444381 h 4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6430" h="444381">
                <a:moveTo>
                  <a:pt x="0" y="0"/>
                </a:moveTo>
                <a:cubicBezTo>
                  <a:pt x="437972" y="9970"/>
                  <a:pt x="875944" y="19940"/>
                  <a:pt x="1153682" y="94003"/>
                </a:cubicBezTo>
                <a:cubicBezTo>
                  <a:pt x="1431420" y="168066"/>
                  <a:pt x="1666430" y="444381"/>
                  <a:pt x="1666430" y="4443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632774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build="p" autoUpdateAnimBg="0"/>
      <p:bldP spid="174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Long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6309420"/>
          </a:xfrm>
        </p:spPr>
        <p:txBody>
          <a:bodyPr/>
          <a:lstStyle/>
          <a:p>
            <a:r>
              <a:rPr lang="en-US" dirty="0" smtClean="0"/>
              <a:t>Good OO code is easiest to understand and maintain with shorter methods with good names</a:t>
            </a:r>
          </a:p>
          <a:p>
            <a:r>
              <a:rPr lang="en-US" dirty="0" smtClean="0"/>
              <a:t>Long methods tend to be harder to read and understand</a:t>
            </a:r>
          </a:p>
          <a:p>
            <a:r>
              <a:rPr lang="en-US" dirty="0" smtClean="0"/>
              <a:t>Remedy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Replace Temp with Query</a:t>
            </a:r>
          </a:p>
          <a:p>
            <a:pPr lvl="1"/>
            <a:r>
              <a:rPr lang="en-US" dirty="0" smtClean="0"/>
              <a:t>Replace Method with Method Object</a:t>
            </a:r>
          </a:p>
          <a:p>
            <a:pPr lvl="1"/>
            <a:r>
              <a:rPr lang="en-US" dirty="0" smtClean="0"/>
              <a:t>Decompose Conditional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3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Replace Temp with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219200"/>
            <a:ext cx="3810000" cy="3505200"/>
          </a:xfrm>
          <a:prstGeom prst="rect">
            <a:avLst/>
          </a:prstGeom>
          <a:solidFill>
            <a:srgbClr val="FF0000"/>
          </a:soli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double </a:t>
            </a:r>
            <a:r>
              <a:rPr lang="en-US" sz="1600" dirty="0" err="1" smtClean="0">
                <a:solidFill>
                  <a:schemeClr val="bg1"/>
                </a:solidFill>
              </a:rPr>
              <a:t>basePrice</a:t>
            </a:r>
            <a:r>
              <a:rPr lang="en-US" sz="1600" dirty="0" smtClean="0">
                <a:solidFill>
                  <a:schemeClr val="bg1"/>
                </a:solidFill>
              </a:rPr>
              <a:t> = _</a:t>
            </a:r>
            <a:r>
              <a:rPr lang="en-US" sz="1600" dirty="0" smtClean="0">
                <a:solidFill>
                  <a:schemeClr val="bg1"/>
                </a:solidFill>
              </a:rPr>
              <a:t>quantity </a:t>
            </a:r>
            <a:r>
              <a:rPr lang="en-US" sz="16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  _</a:t>
            </a:r>
            <a:r>
              <a:rPr lang="en-US" sz="1600" dirty="0" err="1" smtClean="0">
                <a:solidFill>
                  <a:schemeClr val="bg1"/>
                </a:solidFill>
              </a:rPr>
              <a:t>itemPrice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if(</a:t>
            </a:r>
            <a:r>
              <a:rPr lang="en-US" sz="1600" dirty="0" err="1" smtClean="0">
                <a:solidFill>
                  <a:schemeClr val="bg1"/>
                </a:solidFill>
              </a:rPr>
              <a:t>basePrice</a:t>
            </a:r>
            <a:r>
              <a:rPr lang="en-US" sz="1600" dirty="0" smtClean="0">
                <a:solidFill>
                  <a:schemeClr val="bg1"/>
                </a:solidFill>
              </a:rPr>
              <a:t> &gt; 1000)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return </a:t>
            </a:r>
            <a:r>
              <a:rPr lang="en-US" sz="1600" dirty="0" err="1" smtClean="0">
                <a:solidFill>
                  <a:schemeClr val="bg1"/>
                </a:solidFill>
              </a:rPr>
              <a:t>basePrice</a:t>
            </a:r>
            <a:r>
              <a:rPr lang="en-US" sz="1600" dirty="0" smtClean="0">
                <a:solidFill>
                  <a:schemeClr val="bg1"/>
                </a:solidFill>
              </a:rPr>
              <a:t> * 0.95;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else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return </a:t>
            </a:r>
            <a:r>
              <a:rPr lang="en-US" sz="1600" dirty="0" err="1" smtClean="0">
                <a:solidFill>
                  <a:schemeClr val="bg1"/>
                </a:solidFill>
              </a:rPr>
              <a:t>basePrice</a:t>
            </a:r>
            <a:r>
              <a:rPr lang="en-US" sz="1600" dirty="0" smtClean="0">
                <a:solidFill>
                  <a:schemeClr val="bg1"/>
                </a:solidFill>
              </a:rPr>
              <a:t> * 0.98;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219200"/>
            <a:ext cx="4191000" cy="3505200"/>
          </a:xfrm>
          <a:prstGeom prst="rect">
            <a:avLst/>
          </a:prstGeom>
          <a:solidFill>
            <a:srgbClr val="92D050"/>
          </a:soli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 err="1" smtClean="0">
                <a:solidFill>
                  <a:schemeClr val="bg1"/>
                </a:solidFill>
              </a:rPr>
              <a:t>getBasePrice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_</a:t>
            </a:r>
            <a:r>
              <a:rPr lang="en-US" dirty="0" smtClean="0">
                <a:solidFill>
                  <a:schemeClr val="bg1"/>
                </a:solidFill>
              </a:rPr>
              <a:t>quantity </a:t>
            </a:r>
            <a:r>
              <a:rPr lang="en-US" dirty="0" smtClean="0">
                <a:solidFill>
                  <a:schemeClr val="bg1"/>
                </a:solidFill>
              </a:rPr>
              <a:t>* _</a:t>
            </a:r>
            <a:r>
              <a:rPr lang="en-US" dirty="0" err="1" smtClean="0">
                <a:solidFill>
                  <a:schemeClr val="bg1"/>
                </a:solidFill>
              </a:rPr>
              <a:t>itemPrice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if(</a:t>
            </a:r>
            <a:r>
              <a:rPr lang="en-US" dirty="0" err="1" smtClean="0">
                <a:solidFill>
                  <a:schemeClr val="bg1"/>
                </a:solidFill>
              </a:rPr>
              <a:t>getBasePrice</a:t>
            </a:r>
            <a:r>
              <a:rPr lang="en-US" dirty="0" smtClean="0">
                <a:solidFill>
                  <a:schemeClr val="bg1"/>
                </a:solidFill>
              </a:rPr>
              <a:t>() &gt; 1000)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err="1" smtClean="0">
                <a:solidFill>
                  <a:schemeClr val="bg1"/>
                </a:solidFill>
              </a:rPr>
              <a:t>getBasePrice</a:t>
            </a:r>
            <a:r>
              <a:rPr lang="en-US" dirty="0" smtClean="0">
                <a:solidFill>
                  <a:schemeClr val="bg1"/>
                </a:solidFill>
              </a:rPr>
              <a:t>() * 0.95;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else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err="1" smtClean="0">
                <a:solidFill>
                  <a:schemeClr val="bg1"/>
                </a:solidFill>
              </a:rPr>
              <a:t>getBasePrice</a:t>
            </a:r>
            <a:r>
              <a:rPr lang="en-US" dirty="0" smtClean="0">
                <a:solidFill>
                  <a:schemeClr val="bg1"/>
                </a:solidFill>
              </a:rPr>
              <a:t>() * 0.98;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90850" y="878330"/>
            <a:ext cx="698207" cy="681739"/>
            <a:chOff x="2380371" y="1996385"/>
            <a:chExt cx="614726" cy="681739"/>
          </a:xfrm>
          <a:scene3d>
            <a:camera prst="orthographicFront"/>
            <a:lightRig rig="flat" dir="t"/>
          </a:scene3d>
        </p:grpSpPr>
        <p:sp>
          <p:nvSpPr>
            <p:cNvPr id="7" name="Right Arrow 6"/>
            <p:cNvSpPr/>
            <p:nvPr/>
          </p:nvSpPr>
          <p:spPr>
            <a:xfrm>
              <a:off x="2458384" y="1996385"/>
              <a:ext cx="536713" cy="68173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Right Arrow 4"/>
            <p:cNvSpPr/>
            <p:nvPr/>
          </p:nvSpPr>
          <p:spPr>
            <a:xfrm rot="18000000">
              <a:off x="2397043" y="2202454"/>
              <a:ext cx="375699" cy="409043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sp>
        <p:nvSpPr>
          <p:cNvPr id="9" name="Seta para baixo 8"/>
          <p:cNvSpPr/>
          <p:nvPr/>
        </p:nvSpPr>
        <p:spPr>
          <a:xfrm rot="16200000">
            <a:off x="3866706" y="1399606"/>
            <a:ext cx="432048" cy="1554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3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Long parameter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23987"/>
          </a:xfrm>
        </p:spPr>
        <p:txBody>
          <a:bodyPr/>
          <a:lstStyle/>
          <a:p>
            <a:r>
              <a:rPr lang="en-US" dirty="0" smtClean="0"/>
              <a:t>Functions should have as few parameters as possible</a:t>
            </a:r>
          </a:p>
          <a:p>
            <a:r>
              <a:rPr lang="en-US" dirty="0" smtClean="0"/>
              <a:t>Remedy</a:t>
            </a:r>
          </a:p>
          <a:p>
            <a:pPr lvl="1"/>
            <a:r>
              <a:rPr lang="en-US" dirty="0" smtClean="0"/>
              <a:t>Replace Parameter with Method</a:t>
            </a:r>
          </a:p>
          <a:p>
            <a:pPr lvl="1"/>
            <a:r>
              <a:rPr lang="en-US" dirty="0" smtClean="0"/>
              <a:t>Preserve Whole Object</a:t>
            </a:r>
          </a:p>
          <a:p>
            <a:pPr lvl="1"/>
            <a:r>
              <a:rPr lang="en-US" dirty="0" smtClean="0"/>
              <a:t>Introduce Parameter Object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05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Introduce Parameter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8675" y="1471252"/>
            <a:ext cx="4495800" cy="1905000"/>
          </a:xfrm>
          <a:prstGeom prst="rect">
            <a:avLst/>
          </a:prstGeom>
          <a:gradFill rotWithShape="0">
            <a:gsLst>
              <a:gs pos="0">
                <a:srgbClr val="2F5E2F"/>
              </a:gs>
              <a:gs pos="100000">
                <a:srgbClr val="66CC66"/>
              </a:gs>
            </a:gsLst>
            <a:lin ang="5400000" scaled="1"/>
          </a:gra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amountInvoicedIn</a:t>
            </a:r>
            <a:r>
              <a:rPr lang="en-US" sz="2000" dirty="0" smtClean="0"/>
              <a:t>(Date start, Date end)</a:t>
            </a:r>
          </a:p>
          <a:p>
            <a:r>
              <a:rPr lang="en-US" sz="2000" dirty="0" err="1" smtClean="0"/>
              <a:t>amountRecivedIn</a:t>
            </a:r>
            <a:r>
              <a:rPr lang="en-US" sz="2000" dirty="0" smtClean="0"/>
              <a:t>(Date start, Date end)</a:t>
            </a:r>
          </a:p>
          <a:p>
            <a:r>
              <a:rPr lang="en-US" sz="2000" dirty="0" err="1" smtClean="0"/>
              <a:t>amountOverdueIn</a:t>
            </a:r>
            <a:r>
              <a:rPr lang="en-US" sz="2000" dirty="0" smtClean="0"/>
              <a:t>(Date start, Date end)</a:t>
            </a:r>
          </a:p>
          <a:p>
            <a:endParaRPr lang="en-US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61664" y="1371600"/>
            <a:ext cx="4591336" cy="694011"/>
            <a:chOff x="-70939" y="459928"/>
            <a:chExt cx="8800062" cy="694011"/>
          </a:xfrm>
          <a:scene3d>
            <a:camera prst="orthographicFront"/>
            <a:lightRig rig="fla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-70939" y="459928"/>
              <a:ext cx="8763001" cy="694011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3880" y="493807"/>
              <a:ext cx="8695243" cy="6262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/>
              <a:r>
                <a:rPr lang="en-US" sz="3200" dirty="0" smtClean="0"/>
                <a:t>Customer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84875" y="4419600"/>
            <a:ext cx="4495800" cy="1905000"/>
          </a:xfrm>
          <a:prstGeom prst="rect">
            <a:avLst/>
          </a:prstGeom>
          <a:gradFill rotWithShape="0">
            <a:gsLst>
              <a:gs pos="0">
                <a:srgbClr val="2F5E2F"/>
              </a:gs>
              <a:gs pos="100000">
                <a:srgbClr val="66CC66"/>
              </a:gs>
            </a:gsLst>
            <a:lin ang="5400000" scaled="1"/>
          </a:gra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amountInvoicedIn</a:t>
            </a:r>
            <a:r>
              <a:rPr lang="en-US" sz="2000" dirty="0" smtClean="0"/>
              <a:t>(</a:t>
            </a:r>
            <a:r>
              <a:rPr lang="en-US" sz="2000" dirty="0" err="1" smtClean="0"/>
              <a:t>DateRange</a:t>
            </a:r>
            <a:r>
              <a:rPr lang="en-US" sz="2000" dirty="0" smtClean="0"/>
              <a:t> range)</a:t>
            </a:r>
          </a:p>
          <a:p>
            <a:r>
              <a:rPr lang="en-US" sz="2000" dirty="0" err="1" smtClean="0"/>
              <a:t>amountRecivedIn</a:t>
            </a:r>
            <a:r>
              <a:rPr lang="en-US" sz="2000" dirty="0" smtClean="0"/>
              <a:t>(</a:t>
            </a:r>
            <a:r>
              <a:rPr lang="en-US" sz="2000" dirty="0" err="1" smtClean="0"/>
              <a:t>DateRange</a:t>
            </a:r>
            <a:r>
              <a:rPr lang="en-US" sz="2000" dirty="0" smtClean="0"/>
              <a:t> range)</a:t>
            </a:r>
          </a:p>
          <a:p>
            <a:r>
              <a:rPr lang="en-US" sz="2000" dirty="0" err="1" smtClean="0"/>
              <a:t>amountOverdueIn</a:t>
            </a:r>
            <a:r>
              <a:rPr lang="en-US" sz="2000" dirty="0" smtClean="0"/>
              <a:t>(</a:t>
            </a:r>
            <a:r>
              <a:rPr lang="en-US" sz="2000" dirty="0" err="1" smtClean="0"/>
              <a:t>DateRange</a:t>
            </a:r>
            <a:r>
              <a:rPr lang="en-US" sz="2000" dirty="0" smtClean="0"/>
              <a:t> range)</a:t>
            </a:r>
          </a:p>
          <a:p>
            <a:endParaRPr lang="en-US" sz="20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247864" y="4319948"/>
            <a:ext cx="4591336" cy="694011"/>
            <a:chOff x="-70939" y="459928"/>
            <a:chExt cx="8800062" cy="694011"/>
          </a:xfrm>
          <a:scene3d>
            <a:camera prst="orthographicFront"/>
            <a:lightRig rig="flat" dir="t"/>
          </a:scene3d>
        </p:grpSpPr>
        <p:sp>
          <p:nvSpPr>
            <p:cNvPr id="10" name="Rounded Rectangle 9"/>
            <p:cNvSpPr/>
            <p:nvPr/>
          </p:nvSpPr>
          <p:spPr>
            <a:xfrm>
              <a:off x="-70939" y="459928"/>
              <a:ext cx="8763001" cy="694011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880" y="493807"/>
              <a:ext cx="8695243" cy="6262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/>
              <a:r>
                <a:rPr lang="en-US" sz="3200" dirty="0" smtClean="0"/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1560070" y="4078730"/>
            <a:ext cx="1524000" cy="681739"/>
            <a:chOff x="2356789" y="1996385"/>
            <a:chExt cx="536713" cy="681739"/>
          </a:xfrm>
          <a:scene3d>
            <a:camera prst="orthographicFront"/>
            <a:lightRig rig="flat" dir="t"/>
          </a:scene3d>
        </p:grpSpPr>
        <p:sp>
          <p:nvSpPr>
            <p:cNvPr id="16" name="Right Arrow 15"/>
            <p:cNvSpPr/>
            <p:nvPr/>
          </p:nvSpPr>
          <p:spPr>
            <a:xfrm>
              <a:off x="2356789" y="1996385"/>
              <a:ext cx="536713" cy="68173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7" name="Right Arrow 4"/>
            <p:cNvSpPr/>
            <p:nvPr/>
          </p:nvSpPr>
          <p:spPr>
            <a:xfrm rot="18000000">
              <a:off x="2397043" y="2202454"/>
              <a:ext cx="375699" cy="409043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400" y="5033261"/>
            <a:ext cx="1676400" cy="681739"/>
            <a:chOff x="2356789" y="1996385"/>
            <a:chExt cx="536713" cy="681739"/>
          </a:xfrm>
          <a:scene3d>
            <a:camera prst="orthographicFront"/>
            <a:lightRig rig="flat" dir="t"/>
          </a:scene3d>
        </p:grpSpPr>
        <p:sp>
          <p:nvSpPr>
            <p:cNvPr id="13" name="Right Arrow 12"/>
            <p:cNvSpPr/>
            <p:nvPr/>
          </p:nvSpPr>
          <p:spPr>
            <a:xfrm>
              <a:off x="2356789" y="1996385"/>
              <a:ext cx="536713" cy="68173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ight Arrow 4"/>
            <p:cNvSpPr/>
            <p:nvPr/>
          </p:nvSpPr>
          <p:spPr>
            <a:xfrm rot="18000000">
              <a:off x="2397043" y="2202454"/>
              <a:ext cx="375699" cy="409043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1402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Switch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07360"/>
          </a:xfrm>
        </p:spPr>
        <p:txBody>
          <a:bodyPr/>
          <a:lstStyle/>
          <a:p>
            <a:r>
              <a:rPr lang="en-US" dirty="0" smtClean="0"/>
              <a:t>Type cases are evil because they tend to be duplicated many </a:t>
            </a:r>
            <a:r>
              <a:rPr lang="en-US" dirty="0" smtClean="0"/>
              <a:t>times</a:t>
            </a:r>
          </a:p>
          <a:p>
            <a:endParaRPr lang="en-US" dirty="0" smtClean="0"/>
          </a:p>
          <a:p>
            <a:r>
              <a:rPr lang="en-US" dirty="0" smtClean="0"/>
              <a:t>Remedy</a:t>
            </a:r>
          </a:p>
          <a:p>
            <a:pPr lvl="1"/>
            <a:r>
              <a:rPr lang="en-US" dirty="0" smtClean="0"/>
              <a:t>Replace Type Code with Subclasses</a:t>
            </a:r>
          </a:p>
          <a:p>
            <a:pPr lvl="1"/>
            <a:r>
              <a:rPr lang="en-US" dirty="0" smtClean="0"/>
              <a:t>Replace Type Code with State / Strategy</a:t>
            </a:r>
          </a:p>
          <a:p>
            <a:pPr lvl="1"/>
            <a:r>
              <a:rPr lang="en-US" dirty="0" smtClean="0"/>
              <a:t>Replace Conditional with Polymorphism</a:t>
            </a:r>
          </a:p>
          <a:p>
            <a:pPr lvl="1"/>
            <a:r>
              <a:rPr lang="en-US" dirty="0" smtClean="0"/>
              <a:t>Replace Parameter with Explicit Methods</a:t>
            </a:r>
          </a:p>
          <a:p>
            <a:pPr lvl="1"/>
            <a:r>
              <a:rPr lang="en-US" dirty="0" smtClean="0"/>
              <a:t>Introduce Null Object</a:t>
            </a:r>
            <a:endParaRPr lang="en-US" sz="7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22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994392"/>
          </a:xfrm>
        </p:spPr>
        <p:txBody>
          <a:bodyPr/>
          <a:lstStyle/>
          <a:p>
            <a:r>
              <a:rPr lang="en-US" dirty="0"/>
              <a:t>Replace </a:t>
            </a:r>
            <a:r>
              <a:rPr lang="en-US" dirty="0" smtClean="0"/>
              <a:t>Parameter with </a:t>
            </a:r>
            <a:r>
              <a:rPr lang="en-US" dirty="0"/>
              <a:t>Explicit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675338"/>
            <a:ext cx="8382000" cy="2210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783" y="1676400"/>
            <a:ext cx="3962400" cy="4419600"/>
          </a:xfrm>
          <a:prstGeom prst="rect">
            <a:avLst/>
          </a:prstGeom>
          <a:solidFill>
            <a:srgbClr val="FF6743"/>
          </a:soli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void </a:t>
            </a:r>
            <a:r>
              <a:rPr lang="en-US" sz="2000" dirty="0" err="1" smtClean="0">
                <a:solidFill>
                  <a:schemeClr val="bg1"/>
                </a:solidFill>
              </a:rPr>
              <a:t>setValue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</a:rPr>
              <a:t>String name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                 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value</a:t>
            </a:r>
            <a:r>
              <a:rPr lang="en-US" sz="2000" dirty="0" smtClean="0">
                <a:solidFill>
                  <a:schemeClr val="bg1"/>
                </a:solidFill>
              </a:rPr>
              <a:t>) {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if(</a:t>
            </a:r>
            <a:r>
              <a:rPr lang="en-US" sz="2000" dirty="0" err="1" smtClean="0">
                <a:solidFill>
                  <a:schemeClr val="bg1"/>
                </a:solidFill>
              </a:rPr>
              <a:t>name.Equals</a:t>
            </a:r>
            <a:r>
              <a:rPr lang="en-US" sz="2000" dirty="0" smtClean="0">
                <a:solidFill>
                  <a:schemeClr val="bg1"/>
                </a:solidFill>
              </a:rPr>
              <a:t>(“height”))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{</a:t>
            </a:r>
          </a:p>
          <a:p>
            <a:pPr lvl="3"/>
            <a:r>
              <a:rPr lang="en-US" sz="2000" i="1" dirty="0" smtClean="0">
                <a:solidFill>
                  <a:schemeClr val="bg1"/>
                </a:solidFill>
              </a:rPr>
              <a:t>_height = value;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return;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}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if(</a:t>
            </a:r>
            <a:r>
              <a:rPr lang="en-US" sz="2000" dirty="0" err="1" smtClean="0">
                <a:solidFill>
                  <a:schemeClr val="bg1"/>
                </a:solidFill>
              </a:rPr>
              <a:t>name.Equals</a:t>
            </a:r>
            <a:r>
              <a:rPr lang="en-US" sz="2000" dirty="0" smtClean="0">
                <a:solidFill>
                  <a:schemeClr val="bg1"/>
                </a:solidFill>
              </a:rPr>
              <a:t>(“width”))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{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         _width = value;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            return;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1676400"/>
            <a:ext cx="4191000" cy="4056856"/>
          </a:xfrm>
          <a:prstGeom prst="rect">
            <a:avLst/>
          </a:prstGeom>
          <a:solidFill>
            <a:srgbClr val="92D050"/>
          </a:soli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sz="2000" dirty="0" smtClean="0"/>
              <a:t>void </a:t>
            </a:r>
            <a:r>
              <a:rPr lang="en-US" sz="2000" dirty="0" err="1" smtClean="0"/>
              <a:t>setHeight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_height = value;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setWidth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_width = value;</a:t>
            </a:r>
          </a:p>
          <a:p>
            <a:r>
              <a:rPr lang="en-US" sz="2000" dirty="0" smtClean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80624" y="3048000"/>
            <a:ext cx="698207" cy="681739"/>
            <a:chOff x="2380371" y="1996385"/>
            <a:chExt cx="614726" cy="681739"/>
          </a:xfrm>
          <a:scene3d>
            <a:camera prst="orthographicFront"/>
            <a:lightRig rig="flat" dir="t"/>
          </a:scene3d>
        </p:grpSpPr>
        <p:sp>
          <p:nvSpPr>
            <p:cNvPr id="9" name="Right Arrow 8"/>
            <p:cNvSpPr/>
            <p:nvPr/>
          </p:nvSpPr>
          <p:spPr>
            <a:xfrm>
              <a:off x="2458384" y="1996385"/>
              <a:ext cx="536713" cy="68173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 rot="18000000">
              <a:off x="2397043" y="2202454"/>
              <a:ext cx="375699" cy="409043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23863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5213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cs typeface="Arial" pitchFamily="34" charset="0"/>
              </a:rPr>
              <a:t>2. What is technical debt?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520950" y="1462088"/>
            <a:ext cx="4695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>
                <a:latin typeface="Calibri" pitchFamily="34" charset="0"/>
              </a:rPr>
              <a:t>Ward Cunningham</a:t>
            </a:r>
          </a:p>
          <a:p>
            <a:pPr eaLnBrk="1" hangingPunct="1"/>
            <a:r>
              <a:rPr lang="en-US" sz="2400">
                <a:latin typeface="Calibri" pitchFamily="34" charset="0"/>
              </a:rPr>
              <a:t>Invented the wiki in 1994 </a:t>
            </a:r>
          </a:p>
          <a:p>
            <a:pPr eaLnBrk="1" hangingPunct="1"/>
            <a:r>
              <a:rPr lang="en-US" sz="2400">
                <a:latin typeface="Calibri" pitchFamily="34" charset="0"/>
              </a:rPr>
              <a:t>Coined the term at OOPSLA in 1992</a:t>
            </a:r>
          </a:p>
        </p:txBody>
      </p:sp>
      <p:sp>
        <p:nvSpPr>
          <p:cNvPr id="10244" name="TextBox 7"/>
          <p:cNvSpPr txBox="1">
            <a:spLocks noChangeArrowheads="1"/>
          </p:cNvSpPr>
          <p:nvPr/>
        </p:nvSpPr>
        <p:spPr bwMode="auto">
          <a:xfrm>
            <a:off x="1259632" y="2895600"/>
            <a:ext cx="7086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3" eaLnBrk="1" hangingPunct="1"/>
            <a:r>
              <a:rPr lang="en-US" dirty="0">
                <a:latin typeface="Calibri" pitchFamily="34" charset="0"/>
              </a:rPr>
              <a:t>Technical Debt includes those </a:t>
            </a:r>
            <a:r>
              <a:rPr lang="en-US" sz="3600" b="1" dirty="0">
                <a:latin typeface="Calibri" pitchFamily="34" charset="0"/>
              </a:rPr>
              <a:t>internal things </a:t>
            </a:r>
            <a:r>
              <a:rPr lang="en-US" dirty="0">
                <a:latin typeface="Calibri" pitchFamily="34" charset="0"/>
              </a:rPr>
              <a:t>that you </a:t>
            </a:r>
            <a:r>
              <a:rPr lang="en-US" sz="3200" b="1" dirty="0">
                <a:latin typeface="Calibri" pitchFamily="34" charset="0"/>
              </a:rPr>
              <a:t>choose not to do now</a:t>
            </a:r>
            <a:r>
              <a:rPr lang="en-US" dirty="0">
                <a:latin typeface="Calibri" pitchFamily="34" charset="0"/>
              </a:rPr>
              <a:t>, but which </a:t>
            </a:r>
            <a:endParaRPr lang="en-US" dirty="0" smtClean="0">
              <a:latin typeface="Calibri" pitchFamily="34" charset="0"/>
            </a:endParaRPr>
          </a:p>
          <a:p>
            <a:pPr marL="0" lvl="3" eaLnBrk="1" hangingPunct="1"/>
            <a:r>
              <a:rPr lang="en-US" sz="3200" b="1" dirty="0" smtClean="0">
                <a:latin typeface="Calibri" pitchFamily="34" charset="0"/>
              </a:rPr>
              <a:t>will </a:t>
            </a:r>
            <a:r>
              <a:rPr lang="en-US" sz="3200" b="1" dirty="0">
                <a:latin typeface="Calibri" pitchFamily="34" charset="0"/>
              </a:rPr>
              <a:t>impede future </a:t>
            </a:r>
            <a:r>
              <a:rPr lang="en-US" dirty="0">
                <a:latin typeface="Calibri" pitchFamily="34" charset="0"/>
              </a:rPr>
              <a:t>development if left undone. This includes </a:t>
            </a:r>
            <a:r>
              <a:rPr lang="en-US" b="1" dirty="0">
                <a:latin typeface="Calibri" pitchFamily="34" charset="0"/>
              </a:rPr>
              <a:t>deferred refactoring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marL="0" lvl="3" eaLnBrk="1" hangingPunct="1"/>
            <a:endParaRPr lang="en-US" dirty="0">
              <a:latin typeface="Calibri" pitchFamily="34" charset="0"/>
            </a:endParaRPr>
          </a:p>
          <a:p>
            <a:pPr marL="0" lvl="3" eaLnBrk="1" hangingPunct="1"/>
            <a:r>
              <a:rPr lang="en-US" dirty="0">
                <a:latin typeface="Calibri" pitchFamily="34" charset="0"/>
              </a:rPr>
              <a:t>Technical Debt </a:t>
            </a:r>
            <a:r>
              <a:rPr lang="en-US" b="1" dirty="0">
                <a:latin typeface="Calibri" pitchFamily="34" charset="0"/>
              </a:rPr>
              <a:t>doesn't include deferred functionality</a:t>
            </a:r>
            <a:r>
              <a:rPr lang="en-US" dirty="0">
                <a:latin typeface="Calibri" pitchFamily="34" charset="0"/>
              </a:rPr>
              <a:t>, except possibly in edge cases where delivered functionality is "good enough" for the customer, but doesn't satisfy some standard (e.g., a UI element that isn't fully compliant with some UI standard).</a:t>
            </a:r>
          </a:p>
        </p:txBody>
      </p:sp>
      <p:pic>
        <p:nvPicPr>
          <p:cNvPr id="1024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6965"/>
          <a:stretch>
            <a:fillRect/>
          </a:stretch>
        </p:blipFill>
        <p:spPr bwMode="auto">
          <a:xfrm>
            <a:off x="1219200" y="1370013"/>
            <a:ext cx="124618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42925"/>
            <a:ext cx="23471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Dívida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Técnica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0096C-100D-4806-94A6-A907642728A2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024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3" t="3406" r="17502" b="16867"/>
          <a:stretch>
            <a:fillRect/>
          </a:stretch>
        </p:blipFill>
        <p:spPr bwMode="auto">
          <a:xfrm>
            <a:off x="7696200" y="0"/>
            <a:ext cx="1447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2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9458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19459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0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Inline Method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4040188" cy="674688"/>
          </a:xfrm>
          <a:ln/>
        </p:spPr>
        <p:txBody>
          <a:bodyPr lIns="0" tIns="0" rIns="45720" bIns="0" anchor="ctr"/>
          <a:lstStyle/>
          <a:p>
            <a:pPr marL="44450" indent="0">
              <a:buFont typeface="Wingdings 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Before Refactoring</a:t>
            </a:r>
            <a:endParaRPr lang="en-US" sz="2400" b="1" dirty="0">
              <a:solidFill>
                <a:srgbClr val="FF0000"/>
              </a:solidFill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4645025" y="2009775"/>
            <a:ext cx="40513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5720" bIns="0" anchor="ctr"/>
          <a:lstStyle/>
          <a:p>
            <a:pPr marL="44450">
              <a:spcBef>
                <a:spcPts val="575"/>
              </a:spcBef>
            </a:pPr>
            <a:r>
              <a:rPr lang="en-US" sz="2400" b="1" dirty="0">
                <a:solidFill>
                  <a:srgbClr val="00B050"/>
                </a:solidFill>
                <a:ea typeface="Lucida Grande" charset="0"/>
                <a:cs typeface="Lucida Grande" charset="0"/>
              </a:rPr>
              <a:t>After Refactoring</a:t>
            </a: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457200" y="2514600"/>
            <a:ext cx="40513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bIns="0"/>
          <a:lstStyle/>
          <a:p>
            <a:pPr marL="90488">
              <a:spcBef>
                <a:spcPts val="475"/>
              </a:spcBef>
              <a:buClr>
                <a:srgbClr val="0BD0D9"/>
              </a:buClr>
              <a:buSzPct val="94000"/>
            </a:pPr>
            <a:r>
              <a:rPr lang="en-US" sz="1200" dirty="0" err="1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getRating</a:t>
            </a: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() {</a:t>
            </a:r>
          </a:p>
          <a:p>
            <a:pPr marL="363538" indent="-273050">
              <a:spcBef>
                <a:spcPts val="475"/>
              </a:spcBef>
            </a:pPr>
            <a:r>
              <a:rPr lang="en-US" sz="1200" dirty="0">
                <a:ea typeface="Lucida Grande" charset="0"/>
                <a:cs typeface="Lucida Grande" charset="0"/>
              </a:rPr>
              <a:t> </a:t>
            </a:r>
            <a:r>
              <a:rPr lang="en-US" sz="1200" dirty="0" smtClean="0">
                <a:ea typeface="Lucida Grande" charset="0"/>
                <a:cs typeface="Lucida Grande" charset="0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return </a:t>
            </a: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moreThanFiveLateDeliveries</a:t>
            </a: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()) ? 2 : 1;</a:t>
            </a:r>
          </a:p>
          <a:p>
            <a:pPr marL="363538" indent="-273050">
              <a:spcBef>
                <a:spcPts val="475"/>
              </a:spcBef>
            </a:pP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}</a:t>
            </a:r>
          </a:p>
          <a:p>
            <a:pPr marL="363538" indent="-273050">
              <a:spcBef>
                <a:spcPts val="475"/>
              </a:spcBef>
            </a:pPr>
            <a:r>
              <a:rPr lang="en-US" sz="12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boolean</a:t>
            </a: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ea typeface="Lucida Grande" charset="0"/>
                <a:cs typeface="Lucida Grande" charset="0"/>
              </a:rPr>
              <a:t>moreThanFiveLateDeliveries</a:t>
            </a: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() {</a:t>
            </a:r>
          </a:p>
          <a:p>
            <a:pPr marL="363538" indent="-273050">
              <a:spcBef>
                <a:spcPts val="475"/>
              </a:spcBef>
            </a:pP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return _</a:t>
            </a:r>
            <a:r>
              <a:rPr lang="en-US" sz="12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numberOfLateDeliveries</a:t>
            </a: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&gt; 5;</a:t>
            </a:r>
          </a:p>
          <a:p>
            <a:pPr marL="363538" indent="-273050">
              <a:spcBef>
                <a:spcPts val="475"/>
              </a:spcBef>
            </a:pPr>
            <a:r>
              <a:rPr lang="en-US" sz="12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}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4932040" y="2514600"/>
            <a:ext cx="4051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bIns="0"/>
          <a:lstStyle/>
          <a:p>
            <a:pPr marL="90488">
              <a:spcBef>
                <a:spcPts val="475"/>
              </a:spcBef>
              <a:buClr>
                <a:srgbClr val="0BD0D9"/>
              </a:buClr>
              <a:buSzPct val="94000"/>
            </a:pPr>
            <a:r>
              <a:rPr lang="en-US" sz="14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getRating</a:t>
            </a:r>
            <a:r>
              <a:rPr lang="en-US" sz="14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() {</a:t>
            </a:r>
          </a:p>
          <a:p>
            <a:pPr marL="363538" indent="-273050">
              <a:spcBef>
                <a:spcPts val="475"/>
              </a:spcBef>
            </a:pPr>
            <a:r>
              <a:rPr lang="en-US" sz="14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return (_</a:t>
            </a:r>
            <a:r>
              <a:rPr lang="en-US" sz="14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numberOfLateDeliveries</a:t>
            </a:r>
            <a:r>
              <a:rPr lang="en-US" sz="14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 &gt; 5) ? 2 : 1;</a:t>
            </a:r>
          </a:p>
          <a:p>
            <a:pPr marL="363538" indent="-273050">
              <a:spcBef>
                <a:spcPts val="475"/>
              </a:spcBef>
            </a:pPr>
            <a:r>
              <a:rPr lang="en-US" sz="14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043112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build="p" autoUpdateAnimBg="0"/>
      <p:bldP spid="1946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20483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4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Split Temporary Variable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365920" y="1484784"/>
            <a:ext cx="8394700" cy="2044700"/>
          </a:xfrm>
          <a:prstGeom prst="rect">
            <a:avLst/>
          </a:prstGeom>
          <a:solidFill>
            <a:srgbClr val="FF3300"/>
          </a:solidFill>
          <a:ln>
            <a:noFill/>
          </a:ln>
          <a:extLst/>
        </p:spPr>
        <p:txBody>
          <a:bodyPr lIns="0" tIns="0" rIns="40639" bIns="0"/>
          <a:lstStyle/>
          <a:p>
            <a:pPr marL="312738" indent="-273050">
              <a:spcBef>
                <a:spcPts val="675"/>
              </a:spcBef>
            </a:pPr>
            <a:r>
              <a:rPr lang="en-US" sz="2800" dirty="0">
                <a:solidFill>
                  <a:schemeClr val="bg1"/>
                </a:solidFill>
                <a:ea typeface="Lucida Grande" charset="0"/>
                <a:cs typeface="Lucida Grande" charset="0"/>
              </a:rPr>
              <a:t>double temp = 2 * (_height + _width);</a:t>
            </a:r>
          </a:p>
          <a:p>
            <a:pPr marL="312738" indent="-273050">
              <a:spcBef>
                <a:spcPts val="675"/>
              </a:spcBef>
            </a:pPr>
            <a:r>
              <a:rPr lang="en-US" sz="2800" dirty="0" err="1">
                <a:solidFill>
                  <a:schemeClr val="bg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sz="2800" dirty="0">
                <a:solidFill>
                  <a:schemeClr val="bg1"/>
                </a:solidFill>
                <a:ea typeface="Lucida Grande" charset="0"/>
                <a:cs typeface="Lucida Grande" charset="0"/>
              </a:rPr>
              <a:t>(temp);</a:t>
            </a:r>
          </a:p>
          <a:p>
            <a:pPr marL="312738" indent="-273050">
              <a:spcBef>
                <a:spcPts val="675"/>
              </a:spcBef>
            </a:pPr>
            <a:r>
              <a:rPr lang="en-US" sz="2800" dirty="0">
                <a:solidFill>
                  <a:schemeClr val="bg1"/>
                </a:solidFill>
                <a:ea typeface="Lucida Grande" charset="0"/>
                <a:cs typeface="Lucida Grande" charset="0"/>
              </a:rPr>
              <a:t>temp = _height * _width;</a:t>
            </a:r>
          </a:p>
          <a:p>
            <a:pPr marL="312738" indent="-273050">
              <a:spcBef>
                <a:spcPts val="675"/>
              </a:spcBef>
            </a:pPr>
            <a:r>
              <a:rPr lang="en-US" sz="2800" dirty="0" err="1">
                <a:solidFill>
                  <a:schemeClr val="bg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sz="2800" dirty="0">
                <a:solidFill>
                  <a:schemeClr val="bg1"/>
                </a:solidFill>
                <a:ea typeface="Lucida Grande" charset="0"/>
                <a:cs typeface="Lucida Grande" charset="0"/>
              </a:rPr>
              <a:t>(temp);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304800" y="3962400"/>
            <a:ext cx="8623300" cy="2044700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/>
        </p:spPr>
        <p:txBody>
          <a:bodyPr lIns="0" tIns="0" rIns="40639" bIns="0"/>
          <a:lstStyle/>
          <a:p>
            <a:pPr marL="312738" indent="-273050">
              <a:spcBef>
                <a:spcPts val="675"/>
              </a:spcBef>
            </a:pPr>
            <a:r>
              <a:rPr lang="en-US" sz="28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double perimeter = 2 * (_height + _width);</a:t>
            </a:r>
          </a:p>
          <a:p>
            <a:pPr marL="312738" indent="-273050">
              <a:spcBef>
                <a:spcPts val="675"/>
              </a:spcBef>
            </a:pPr>
            <a:r>
              <a:rPr lang="en-US" sz="28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sz="28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(perimeter);</a:t>
            </a:r>
          </a:p>
          <a:p>
            <a:pPr marL="312738" indent="-273050">
              <a:spcBef>
                <a:spcPts val="675"/>
              </a:spcBef>
            </a:pPr>
            <a:r>
              <a:rPr lang="en-US" sz="28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double area = _height * _width;</a:t>
            </a:r>
          </a:p>
          <a:p>
            <a:pPr marL="312738" indent="-273050">
              <a:spcBef>
                <a:spcPts val="675"/>
              </a:spcBef>
            </a:pPr>
            <a:r>
              <a:rPr lang="en-US" sz="2800" dirty="0" err="1">
                <a:solidFill>
                  <a:schemeClr val="tx1"/>
                </a:solidFill>
                <a:ea typeface="Lucida Grande" charset="0"/>
                <a:cs typeface="Lucida Grande" charset="0"/>
              </a:rPr>
              <a:t>WriteLine</a:t>
            </a:r>
            <a:r>
              <a:rPr lang="en-US" sz="2800" dirty="0">
                <a:solidFill>
                  <a:schemeClr val="tx1"/>
                </a:solidFill>
                <a:ea typeface="Lucida Grande" charset="0"/>
                <a:cs typeface="Lucida Grande" charset="0"/>
              </a:rPr>
              <a:t>(area);</a:t>
            </a:r>
          </a:p>
        </p:txBody>
      </p:sp>
    </p:spTree>
    <p:extLst>
      <p:ext uri="{BB962C8B-B14F-4D97-AF65-F5344CB8AC3E}">
        <p14:creationId xmlns:p14="http://schemas.microsoft.com/office/powerpoint/2010/main" val="827827677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38915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Extract class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You have one class doing work that should be done by two. Create a new class and move the relevant fields and methods from the old class into the new class.</a:t>
            </a:r>
          </a:p>
        </p:txBody>
      </p:sp>
      <p:pic>
        <p:nvPicPr>
          <p:cNvPr id="5122" name="Picture 2" descr="http://www.refactoring.com/catalog/extractClas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1374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12454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77826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77827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28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8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Pull up Field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Two subclasses have the same field. Move the field to the superclass.</a:t>
            </a:r>
          </a:p>
        </p:txBody>
      </p:sp>
      <p:pic>
        <p:nvPicPr>
          <p:cNvPr id="77832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12879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680165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78850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78851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2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Pull up Method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Two subclasses have the same </a:t>
            </a:r>
            <a:r>
              <a:rPr lang="en-US" dirty="0" smtClean="0"/>
              <a:t>method. </a:t>
            </a:r>
            <a:r>
              <a:rPr lang="en-US" dirty="0"/>
              <a:t>Move the </a:t>
            </a:r>
            <a:r>
              <a:rPr lang="en-US" dirty="0" smtClean="0"/>
              <a:t>method to </a:t>
            </a:r>
            <a:r>
              <a:rPr lang="en-US" dirty="0"/>
              <a:t>the superclass.</a:t>
            </a:r>
          </a:p>
        </p:txBody>
      </p:sp>
      <p:pic>
        <p:nvPicPr>
          <p:cNvPr id="78856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698477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43592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79874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79875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7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Push Down Method</a:t>
            </a:r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Behavior on a superclass is relevant only for some of its subclasses. Move it to those subclasses</a:t>
            </a:r>
          </a:p>
        </p:txBody>
      </p:sp>
      <p:pic>
        <p:nvPicPr>
          <p:cNvPr id="79880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8271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0898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80899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00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Extract Subclass</a:t>
            </a: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A class has features that are used only in some instances. Create a subclass for that subset of features</a:t>
            </a:r>
          </a:p>
        </p:txBody>
      </p:sp>
      <p:pic>
        <p:nvPicPr>
          <p:cNvPr id="80904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105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932116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1922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81923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24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Extract Superclass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You have two classes with similar features. Create a superclass and move the common features to the superclass.</a:t>
            </a:r>
          </a:p>
        </p:txBody>
      </p:sp>
      <p:pic>
        <p:nvPicPr>
          <p:cNvPr id="81928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48072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911599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548295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Refactoring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informalmente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tese</a:t>
            </a:r>
            <a:r>
              <a:rPr lang="en-US" dirty="0" smtClean="0"/>
              <a:t> de </a:t>
            </a:r>
            <a:r>
              <a:rPr lang="en-US" dirty="0" err="1" smtClean="0"/>
              <a:t>doutorado</a:t>
            </a:r>
            <a:r>
              <a:rPr lang="en-US" dirty="0" smtClean="0"/>
              <a:t> de </a:t>
            </a:r>
            <a:r>
              <a:rPr lang="en-US" dirty="0" smtClean="0">
                <a:hlinkClick r:id="rId2" tooltip="William Griswold (page does not exist)"/>
              </a:rPr>
              <a:t>William Griswold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acadêmico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refatoração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e </a:t>
            </a:r>
            <a:r>
              <a:rPr lang="en-US" dirty="0" err="1" smtClean="0"/>
              <a:t>procedimentais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tese</a:t>
            </a:r>
            <a:r>
              <a:rPr lang="en-US" dirty="0" smtClean="0"/>
              <a:t> de </a:t>
            </a:r>
            <a:r>
              <a:rPr lang="en-US" dirty="0" smtClean="0">
                <a:hlinkClick r:id="rId3" tooltip="William Opdyke"/>
              </a:rPr>
              <a:t>William </a:t>
            </a:r>
            <a:r>
              <a:rPr lang="en-US" dirty="0" err="1" smtClean="0">
                <a:hlinkClick r:id="rId3" tooltip="William Opdyke"/>
              </a:rPr>
              <a:t>Opdyke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1992, </a:t>
            </a:r>
            <a:r>
              <a:rPr lang="en-US" dirty="0" err="1" smtClean="0"/>
              <a:t>tratou</a:t>
            </a:r>
            <a:r>
              <a:rPr lang="en-US" dirty="0" smtClean="0"/>
              <a:t> do refactoring de </a:t>
            </a:r>
            <a:r>
              <a:rPr lang="en-US" dirty="0" err="1" smtClean="0"/>
              <a:t>programas</a:t>
            </a:r>
            <a:r>
              <a:rPr lang="en-US" dirty="0" smtClean="0"/>
              <a:t> OO.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livro</a:t>
            </a:r>
            <a:r>
              <a:rPr lang="en-US" dirty="0" smtClean="0"/>
              <a:t> de Martin Fowler </a:t>
            </a:r>
            <a:r>
              <a:rPr lang="en-US" dirty="0" err="1" smtClean="0"/>
              <a:t>cristalizou</a:t>
            </a:r>
            <a:r>
              <a:rPr lang="en-US" dirty="0" smtClean="0"/>
              <a:t> a </a:t>
            </a:r>
            <a:r>
              <a:rPr lang="en-US" dirty="0" err="1" smtClean="0"/>
              <a:t>área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História</a:t>
            </a:r>
            <a:r>
              <a:rPr lang="en-US" dirty="0" smtClean="0"/>
              <a:t> de refactoring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5" t="18275" r="25517"/>
          <a:stretch/>
        </p:blipFill>
        <p:spPr bwMode="auto">
          <a:xfrm>
            <a:off x="6264164" y="1772816"/>
            <a:ext cx="2849390" cy="379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9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Legibilidade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en-US" dirty="0" smtClean="0"/>
              <a:t>Which code segment is easier to read?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2514600"/>
            <a:ext cx="8382000" cy="1524000"/>
          </a:xfrm>
          <a:prstGeom prst="rect">
            <a:avLst/>
          </a:prstGeom>
          <a:gradFill rotWithShape="0">
            <a:gsLst>
              <a:gs pos="0">
                <a:srgbClr val="2F5E2F"/>
              </a:gs>
              <a:gs pos="100000">
                <a:srgbClr val="66CC66"/>
              </a:gs>
            </a:gsLst>
            <a:lin ang="5400000" scaled="1"/>
          </a:gra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sz="2000" dirty="0" smtClean="0"/>
              <a:t>if (</a:t>
            </a:r>
            <a:r>
              <a:rPr lang="en-US" sz="2000" dirty="0" err="1" smtClean="0"/>
              <a:t>date.before</a:t>
            </a:r>
            <a:r>
              <a:rPr lang="en-US" sz="2000" dirty="0" smtClean="0"/>
              <a:t>(IV) </a:t>
            </a:r>
            <a:r>
              <a:rPr lang="en-US" sz="2000" dirty="0" smtClean="0"/>
              <a:t>|| </a:t>
            </a:r>
            <a:r>
              <a:rPr lang="en-US" sz="2000" dirty="0" err="1" smtClean="0"/>
              <a:t>date.after</a:t>
            </a:r>
            <a:r>
              <a:rPr lang="en-US" sz="2000" dirty="0" smtClean="0"/>
              <a:t>(FV))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smtClean="0"/>
              <a:t>taxa = </a:t>
            </a:r>
            <a:r>
              <a:rPr lang="en-US" sz="2000" dirty="0" err="1" smtClean="0"/>
              <a:t>qtde</a:t>
            </a:r>
            <a:r>
              <a:rPr lang="en-US" sz="2000" dirty="0" smtClean="0"/>
              <a:t> </a:t>
            </a:r>
            <a:r>
              <a:rPr lang="en-US" sz="2000" dirty="0" smtClean="0"/>
              <a:t>* </a:t>
            </a:r>
            <a:r>
              <a:rPr lang="en-US" sz="2000" dirty="0" err="1" smtClean="0"/>
              <a:t>tI</a:t>
            </a:r>
            <a:r>
              <a:rPr lang="en-US" sz="2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tSI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r>
              <a:rPr lang="en-US" sz="2000" dirty="0" smtClean="0"/>
              <a:t>else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 taxa = </a:t>
            </a:r>
            <a:r>
              <a:rPr lang="en-US" sz="2000" dirty="0" err="1" smtClean="0"/>
              <a:t>qtde</a:t>
            </a:r>
            <a:r>
              <a:rPr lang="en-US" sz="2000" dirty="0" smtClean="0"/>
              <a:t> * </a:t>
            </a:r>
            <a:r>
              <a:rPr lang="en-US" sz="2000" dirty="0" err="1" smtClean="0"/>
              <a:t>tV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981200"/>
            <a:ext cx="8382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1</a:t>
            </a:r>
          </a:p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4425315"/>
            <a:ext cx="8382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2</a:t>
            </a:r>
          </a:p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4953000"/>
            <a:ext cx="8382000" cy="1524000"/>
          </a:xfrm>
          <a:prstGeom prst="rect">
            <a:avLst/>
          </a:prstGeom>
          <a:gradFill rotWithShape="0">
            <a:gsLst>
              <a:gs pos="0">
                <a:srgbClr val="2F5E2F"/>
              </a:gs>
              <a:gs pos="100000">
                <a:srgbClr val="66CC66"/>
              </a:gs>
            </a:gsLst>
            <a:lin ang="5400000" scaled="1"/>
          </a:gra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sz="2000" dirty="0" smtClean="0"/>
              <a:t>if </a:t>
            </a:r>
            <a:r>
              <a:rPr lang="en-US" sz="2000" dirty="0" smtClean="0"/>
              <a:t>(</a:t>
            </a:r>
            <a:r>
              <a:rPr lang="en-US" sz="2000" dirty="0" err="1" smtClean="0"/>
              <a:t>estamosNoVerao</a:t>
            </a:r>
            <a:r>
              <a:rPr lang="en-US" sz="2000" dirty="0" smtClean="0"/>
              <a:t>(date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taxa </a:t>
            </a:r>
            <a:r>
              <a:rPr lang="en-US" sz="2000" dirty="0" smtClean="0"/>
              <a:t>= </a:t>
            </a:r>
            <a:r>
              <a:rPr lang="en-US" sz="2000" dirty="0" err="1" smtClean="0"/>
              <a:t>taxaVerao</a:t>
            </a:r>
            <a:r>
              <a:rPr lang="en-US" sz="2000" dirty="0" smtClean="0"/>
              <a:t>(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r>
              <a:rPr lang="en-US" sz="2000" dirty="0" smtClean="0"/>
              <a:t>else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taxa </a:t>
            </a:r>
            <a:r>
              <a:rPr lang="en-US" sz="2000" dirty="0" smtClean="0"/>
              <a:t>= </a:t>
            </a:r>
            <a:r>
              <a:rPr lang="en-US" sz="2000" dirty="0" err="1" smtClean="0"/>
              <a:t>taxaInverno</a:t>
            </a:r>
            <a:r>
              <a:rPr lang="en-US" sz="2000" dirty="0" smtClean="0"/>
              <a:t>(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);</a:t>
            </a:r>
            <a:endParaRPr lang="en-US" sz="2000" dirty="0" smtClean="0"/>
          </a:p>
        </p:txBody>
      </p:sp>
      <p:sp>
        <p:nvSpPr>
          <p:cNvPr id="9" name="Oval 8"/>
          <p:cNvSpPr/>
          <p:nvPr/>
        </p:nvSpPr>
        <p:spPr bwMode="auto">
          <a:xfrm>
            <a:off x="354874" y="4191000"/>
            <a:ext cx="1676400" cy="875211"/>
          </a:xfrm>
          <a:prstGeom prst="ellipse">
            <a:avLst/>
          </a:prstGeom>
          <a:noFill/>
          <a:ln w="6032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rtl="1">
              <a:defRPr/>
            </a:pPr>
            <a:endParaRPr 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40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4338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14339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Bad Smells in Code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Duplicated code</a:t>
            </a:r>
          </a:p>
          <a:p>
            <a:r>
              <a:rPr lang="en-US" dirty="0"/>
              <a:t>Long Method</a:t>
            </a:r>
          </a:p>
          <a:p>
            <a:r>
              <a:rPr lang="en-US" dirty="0"/>
              <a:t>Large Class</a:t>
            </a:r>
          </a:p>
          <a:p>
            <a:r>
              <a:rPr lang="en-US" dirty="0"/>
              <a:t>Long Parameter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Feature Envy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79" y="1110854"/>
            <a:ext cx="4632226" cy="57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0" y="5445223"/>
            <a:ext cx="4182114" cy="88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418079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Duplicated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There is obvious duplication</a:t>
            </a:r>
          </a:p>
          <a:p>
            <a:pPr lvl="1"/>
            <a:r>
              <a:rPr lang="en-US" dirty="0" smtClean="0"/>
              <a:t>Such as copy and paste</a:t>
            </a:r>
          </a:p>
          <a:p>
            <a:r>
              <a:rPr lang="en-US" dirty="0" smtClean="0"/>
              <a:t>There are unobvious duplications</a:t>
            </a:r>
          </a:p>
          <a:p>
            <a:pPr lvl="1"/>
            <a:r>
              <a:rPr lang="en-US" dirty="0" smtClean="0"/>
              <a:t>Such as parallel inheritance hierarchies</a:t>
            </a:r>
          </a:p>
          <a:p>
            <a:pPr lvl="1"/>
            <a:r>
              <a:rPr lang="en-US" dirty="0" smtClean="0"/>
              <a:t>Similar algorithms</a:t>
            </a:r>
          </a:p>
          <a:p>
            <a:r>
              <a:rPr lang="en-US" dirty="0" smtClean="0"/>
              <a:t>Remedy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Pull Up Field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Envy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91698"/>
          </a:xfrm>
        </p:spPr>
        <p:txBody>
          <a:bodyPr/>
          <a:lstStyle/>
          <a:p>
            <a:r>
              <a:rPr lang="en-US" dirty="0" smtClean="0"/>
              <a:t>A method that seems more interested in some other classes than the one it is in</a:t>
            </a:r>
          </a:p>
          <a:p>
            <a:r>
              <a:rPr lang="en-US" dirty="0" smtClean="0"/>
              <a:t>Remedy</a:t>
            </a:r>
          </a:p>
          <a:p>
            <a:pPr lvl="1"/>
            <a:r>
              <a:rPr lang="en-US" dirty="0" smtClean="0"/>
              <a:t>Move Method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3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219200"/>
            <a:ext cx="8382000" cy="2057400"/>
          </a:xfrm>
          <a:prstGeom prst="rect">
            <a:avLst/>
          </a:prstGeom>
          <a:gradFill flip="none" rotWithShape="1">
            <a:gsLst>
              <a:gs pos="0">
                <a:srgbClr val="2F5E2F"/>
              </a:gs>
              <a:gs pos="14000">
                <a:srgbClr val="66CC66">
                  <a:lumMod val="41000"/>
                  <a:lumOff val="59000"/>
                </a:srgbClr>
              </a:gs>
            </a:gsLst>
            <a:lin ang="16200000" scaled="1"/>
            <a:tileRect/>
          </a:gra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sz="2000" dirty="0" smtClean="0"/>
              <a:t>void </a:t>
            </a:r>
            <a:r>
              <a:rPr lang="en-US" sz="2000" dirty="0" err="1" smtClean="0"/>
              <a:t>printOwning</a:t>
            </a:r>
            <a:r>
              <a:rPr lang="en-US" sz="2000" dirty="0" smtClean="0"/>
              <a:t>(double amount){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printBanner</a:t>
            </a:r>
            <a:r>
              <a:rPr lang="en-US" sz="2000" dirty="0" smtClean="0"/>
              <a:t>();</a:t>
            </a:r>
          </a:p>
          <a:p>
            <a:endParaRPr lang="en-US" sz="2000" dirty="0" smtClean="0"/>
          </a:p>
          <a:p>
            <a:r>
              <a:rPr lang="en-US" sz="2000" dirty="0" smtClean="0"/>
              <a:t>	// print details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System.Console.WriteLine</a:t>
            </a:r>
            <a:r>
              <a:rPr lang="en-US" sz="2000" dirty="0" smtClean="0"/>
              <a:t>(</a:t>
            </a:r>
            <a:r>
              <a:rPr lang="en-US" sz="2000" dirty="0" err="1" smtClean="0"/>
              <a:t>string.Format</a:t>
            </a:r>
            <a:r>
              <a:rPr lang="en-US" sz="2000" dirty="0" smtClean="0"/>
              <a:t>(“name: “, name);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System.Console.WriteLine</a:t>
            </a:r>
            <a:r>
              <a:rPr lang="en-US" sz="2000" dirty="0" smtClean="0"/>
              <a:t>(</a:t>
            </a:r>
            <a:r>
              <a:rPr lang="en-US" sz="2000" dirty="0" err="1" smtClean="0"/>
              <a:t>string.Format</a:t>
            </a:r>
            <a:r>
              <a:rPr lang="en-US" sz="2000" dirty="0" smtClean="0"/>
              <a:t>(“amount: “, amount);</a:t>
            </a:r>
          </a:p>
          <a:p>
            <a:r>
              <a:rPr lang="en-US" sz="2000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 rot="5400000">
            <a:off x="4188967" y="3252504"/>
            <a:ext cx="533401" cy="681739"/>
            <a:chOff x="2289700" y="1996386"/>
            <a:chExt cx="536713" cy="681739"/>
          </a:xfrm>
          <a:scene3d>
            <a:camera prst="orthographicFront"/>
            <a:lightRig rig="flat" dir="t"/>
          </a:scene3d>
        </p:grpSpPr>
        <p:sp>
          <p:nvSpPr>
            <p:cNvPr id="6" name="Right Arrow 5"/>
            <p:cNvSpPr/>
            <p:nvPr/>
          </p:nvSpPr>
          <p:spPr>
            <a:xfrm>
              <a:off x="2289700" y="1996386"/>
              <a:ext cx="536713" cy="68173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 rot="18000000">
              <a:off x="2397043" y="2202454"/>
              <a:ext cx="375699" cy="409043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3886200"/>
            <a:ext cx="8382000" cy="2819400"/>
          </a:xfrm>
          <a:prstGeom prst="rect">
            <a:avLst/>
          </a:prstGeom>
          <a:gradFill rotWithShape="0">
            <a:gsLst>
              <a:gs pos="100000">
                <a:srgbClr val="2F5E2F"/>
              </a:gs>
              <a:gs pos="83000">
                <a:srgbClr val="66CC66">
                  <a:lumMod val="40000"/>
                  <a:lumOff val="60000"/>
                </a:srgbClr>
              </a:gs>
            </a:gsLst>
            <a:lin ang="5400000" scaled="1"/>
          </a:gradFill>
          <a:ln w="25560">
            <a:solidFill>
              <a:srgbClr val="66CC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sz="2000" dirty="0" smtClean="0"/>
              <a:t>void </a:t>
            </a:r>
            <a:r>
              <a:rPr lang="en-US" sz="2000" dirty="0" err="1" smtClean="0"/>
              <a:t>printOwning</a:t>
            </a:r>
            <a:r>
              <a:rPr lang="en-US" sz="2000" dirty="0" smtClean="0"/>
              <a:t>(double amount){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printBanner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printDetails</a:t>
            </a:r>
            <a:r>
              <a:rPr lang="en-US" sz="2000" dirty="0" smtClean="0"/>
              <a:t>(amount);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printDetails</a:t>
            </a:r>
            <a:r>
              <a:rPr lang="en-US" sz="2000" dirty="0" smtClean="0"/>
              <a:t>(double amount){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System.Console.WriteLine</a:t>
            </a:r>
            <a:r>
              <a:rPr lang="en-US" sz="2000" dirty="0" smtClean="0"/>
              <a:t>(</a:t>
            </a:r>
            <a:r>
              <a:rPr lang="en-US" sz="2000" dirty="0" err="1" smtClean="0"/>
              <a:t>string.Format</a:t>
            </a:r>
            <a:r>
              <a:rPr lang="en-US" sz="2000" dirty="0" smtClean="0"/>
              <a:t>(“name: “, name);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System.Console.WriteLine</a:t>
            </a:r>
            <a:r>
              <a:rPr lang="en-US" sz="2000" dirty="0" smtClean="0"/>
              <a:t>(</a:t>
            </a:r>
            <a:r>
              <a:rPr lang="en-US" sz="2000" dirty="0" err="1" smtClean="0"/>
              <a:t>string.Format</a:t>
            </a:r>
            <a:r>
              <a:rPr lang="en-US" sz="2000" dirty="0" smtClean="0"/>
              <a:t>(“amount: “, amount);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902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  <a:moveTo>
                  <a:pt x="22" y="66"/>
                </a:move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381500" y="-7938"/>
            <a:ext cx="4762500" cy="606426"/>
          </a:xfrm>
          <a:custGeom>
            <a:avLst/>
            <a:gdLst/>
            <a:ahLst/>
            <a:cxnLst/>
            <a:rect l="0" t="0" r="r" b="b"/>
            <a:pathLst>
              <a:path w="21600" h="20552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-4763" y="-22225"/>
            <a:ext cx="9153526" cy="1044575"/>
            <a:chOff x="0" y="0"/>
            <a:chExt cx="5767" cy="658"/>
          </a:xfrm>
        </p:grpSpPr>
        <p:pic>
          <p:nvPicPr>
            <p:cNvPr id="33795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"/>
              <a:ext cx="576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sz="4500"/>
              <a:t>Moving Features between object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One of the most fundamental, if not the fundamental, decision in object design is deciding where to put responsibilities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Locality Principle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3827438" cy="297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64357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3428</TotalTime>
  <Words>894</Words>
  <Application>Microsoft Office PowerPoint</Application>
  <PresentationFormat>Apresentação na tela (4:3)</PresentationFormat>
  <Paragraphs>251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Concurso</vt:lpstr>
      <vt:lpstr>Bad Smells and Refactoring</vt:lpstr>
      <vt:lpstr>Apresentação do PowerPoint</vt:lpstr>
      <vt:lpstr>História de refactoring</vt:lpstr>
      <vt:lpstr>Legibilidade </vt:lpstr>
      <vt:lpstr>Bad Smells in Code</vt:lpstr>
      <vt:lpstr>Duplicated code</vt:lpstr>
      <vt:lpstr>Feature Envy</vt:lpstr>
      <vt:lpstr>Extract Method</vt:lpstr>
      <vt:lpstr>Moving Features between object</vt:lpstr>
      <vt:lpstr>Move Method  Princípio da Localidade</vt:lpstr>
      <vt:lpstr>Move Method  na prática</vt:lpstr>
      <vt:lpstr>Comments</vt:lpstr>
      <vt:lpstr>Extract Method</vt:lpstr>
      <vt:lpstr>Long Method</vt:lpstr>
      <vt:lpstr>Replace Temp with Query</vt:lpstr>
      <vt:lpstr>Long parameter list</vt:lpstr>
      <vt:lpstr>Introduce Parameter Object</vt:lpstr>
      <vt:lpstr>Switch Statements</vt:lpstr>
      <vt:lpstr>Replace Parameter with Explicit Methods </vt:lpstr>
      <vt:lpstr>Inline Method</vt:lpstr>
      <vt:lpstr>Split Temporary Variable</vt:lpstr>
      <vt:lpstr>Extract class</vt:lpstr>
      <vt:lpstr>Pull up Field</vt:lpstr>
      <vt:lpstr>Pull up Method</vt:lpstr>
      <vt:lpstr>Push Down Method</vt:lpstr>
      <vt:lpstr>Extract Subclass</vt:lpstr>
      <vt:lpstr>Extract Superclass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Smells and Refactoring</dc:title>
  <dc:creator>Marcelo</dc:creator>
  <cp:lastModifiedBy>Marcelo</cp:lastModifiedBy>
  <cp:revision>10</cp:revision>
  <dcterms:created xsi:type="dcterms:W3CDTF">2013-07-17T11:30:16Z</dcterms:created>
  <dcterms:modified xsi:type="dcterms:W3CDTF">2013-07-19T20:38:53Z</dcterms:modified>
</cp:coreProperties>
</file>