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68" r:id="rId18"/>
    <p:sldId id="26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0CA0-2384-4F0E-BF26-B01B3E5D639C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AF6B-DE90-4C95-8348-AC17F8994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1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7F208-DE96-47BB-8E73-EA514CDFBFE7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kumimoji="0" lang="pt-BR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B08554-4197-4269-B729-D4D62C775C1A}" type="datetimeFigureOut">
              <a:rPr lang="pt-BR" smtClean="0"/>
              <a:t>05/12/2013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76D6B8-B645-4BDA-B02D-0D90FE1E238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br>
              <a:rPr lang="en-US" dirty="0" smtClean="0"/>
            </a:br>
            <a:r>
              <a:rPr lang="en-US" dirty="0" err="1" smtClean="0"/>
              <a:t>Orientados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Marcelo Maia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z="3600"/>
              <a:t>Evolution towards black box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solidFill>
                  <a:srgbClr val="FF0000"/>
                </a:solidFill>
              </a:rPr>
              <a:t>White box</a:t>
            </a:r>
            <a:r>
              <a:rPr lang="en-US"/>
              <a:t> reuse</a:t>
            </a:r>
          </a:p>
          <a:p>
            <a:r>
              <a:rPr lang="en-US"/>
              <a:t>when the user needs to understand and perhaps modify</a:t>
            </a:r>
          </a:p>
          <a:p>
            <a:r>
              <a:rPr lang="en-US"/>
              <a:t>implies that a new similar part is created</a:t>
            </a:r>
          </a:p>
          <a:p>
            <a:r>
              <a:rPr lang="en-US"/>
              <a:t>sacrifices “delegation of ownership”</a:t>
            </a:r>
          </a:p>
          <a:p>
            <a:r>
              <a:rPr lang="en-US"/>
              <a:t>“recycling”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Black box</a:t>
            </a:r>
            <a:r>
              <a:rPr lang="en-US"/>
              <a:t> reuse</a:t>
            </a:r>
          </a:p>
          <a:p>
            <a:r>
              <a:rPr lang="en-US"/>
              <a:t>when the asset can be reused without modification of internals</a:t>
            </a:r>
          </a:p>
          <a:p>
            <a:r>
              <a:rPr lang="en-US"/>
              <a:t>raises the level of abstraction</a:t>
            </a:r>
          </a:p>
          <a:p>
            <a:r>
              <a:rPr lang="en-US"/>
              <a:t>“delegation of ownership”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42888"/>
            <a:ext cx="83629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5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95313"/>
            <a:ext cx="74295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393433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em Frameworks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4662"/>
            <a:ext cx="8279135" cy="55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0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09638"/>
            <a:ext cx="84867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6210"/>
            <a:ext cx="80581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3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42988"/>
            <a:ext cx="82581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7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4350"/>
            <a:ext cx="86868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 rot="19963480">
            <a:off x="2504469" y="3102778"/>
            <a:ext cx="33503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Resumindo</a:t>
            </a:r>
            <a:endParaRPr lang="pt-BR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3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14325"/>
            <a:ext cx="7562850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 rot="19963480">
            <a:off x="2512192" y="2943445"/>
            <a:ext cx="33503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Resumindo</a:t>
            </a:r>
            <a:endParaRPr lang="pt-BR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1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328"/>
            <a:ext cx="44958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12776"/>
            <a:ext cx="607466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Uma base …</a:t>
            </a:r>
          </a:p>
          <a:p>
            <a:pPr lvl="1"/>
            <a:r>
              <a:rPr lang="en-US" dirty="0" err="1" smtClean="0"/>
              <a:t>dezenas</a:t>
            </a:r>
            <a:r>
              <a:rPr lang="en-US" dirty="0" smtClean="0"/>
              <a:t>, </a:t>
            </a:r>
            <a:r>
              <a:rPr lang="en-US" dirty="0" err="1" smtClean="0"/>
              <a:t>centenas</a:t>
            </a:r>
            <a:r>
              <a:rPr lang="en-US" dirty="0" smtClean="0"/>
              <a:t>, </a:t>
            </a:r>
            <a:r>
              <a:rPr lang="en-US" dirty="0" err="1" smtClean="0"/>
              <a:t>milhares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r>
              <a:rPr lang="en-US" dirty="0" err="1" smtClean="0"/>
              <a:t>Economia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vender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en-US" dirty="0" smtClean="0"/>
          </a:p>
          <a:p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customizados</a:t>
            </a:r>
            <a:endParaRPr lang="en-US" dirty="0" smtClean="0"/>
          </a:p>
          <a:p>
            <a:pPr lvl="1"/>
            <a:r>
              <a:rPr lang="en-US" dirty="0" err="1" smtClean="0"/>
              <a:t>Porque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Word, Excel, </a:t>
            </a:r>
            <a:r>
              <a:rPr lang="en-US" dirty="0" err="1" smtClean="0"/>
              <a:t>Powerpoint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</a:p>
          <a:p>
            <a:pPr lvl="2"/>
            <a:r>
              <a:rPr lang="en-US" dirty="0" smtClean="0"/>
              <a:t>Document?</a:t>
            </a:r>
          </a:p>
          <a:p>
            <a:r>
              <a:rPr lang="en-US" dirty="0" smtClean="0"/>
              <a:t>PIM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dentista</a:t>
            </a:r>
            <a:r>
              <a:rPr lang="en-US" dirty="0" smtClean="0"/>
              <a:t>, </a:t>
            </a:r>
            <a:r>
              <a:rPr lang="en-US" dirty="0" err="1" smtClean="0"/>
              <a:t>engenheiro</a:t>
            </a:r>
            <a:r>
              <a:rPr lang="en-US" dirty="0" smtClean="0"/>
              <a:t>, </a:t>
            </a:r>
            <a:r>
              <a:rPr lang="en-US" dirty="0" err="1" smtClean="0"/>
              <a:t>médico</a:t>
            </a:r>
            <a:r>
              <a:rPr lang="en-US" dirty="0" smtClean="0"/>
              <a:t>, </a:t>
            </a:r>
          </a:p>
          <a:p>
            <a:r>
              <a:rPr lang="en-US" dirty="0" smtClean="0"/>
              <a:t>PIM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atleta</a:t>
            </a:r>
            <a:endParaRPr lang="en-US" dirty="0" smtClean="0"/>
          </a:p>
          <a:p>
            <a:r>
              <a:rPr lang="en-US" dirty="0" smtClean="0"/>
              <a:t>PIM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, </a:t>
            </a:r>
            <a:r>
              <a:rPr lang="en-US" dirty="0" err="1" smtClean="0"/>
              <a:t>lazer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28" y="4725144"/>
            <a:ext cx="3183368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0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Bibliotecas</a:t>
            </a:r>
            <a:endParaRPr lang="en-US" dirty="0" smtClean="0"/>
          </a:p>
          <a:p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endParaRPr lang="en-US" dirty="0" smtClean="0"/>
          </a:p>
          <a:p>
            <a:pPr lvl="1"/>
            <a:r>
              <a:rPr lang="en-US" dirty="0" err="1" smtClean="0"/>
              <a:t>Geradores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r>
              <a:rPr lang="en-US" dirty="0" smtClean="0"/>
              <a:t>Frameworks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1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6946369" cy="4525963"/>
          </a:xfrm>
        </p:spPr>
        <p:txBody>
          <a:bodyPr>
            <a:normAutofit/>
          </a:bodyPr>
          <a:lstStyle/>
          <a:p>
            <a:r>
              <a:rPr lang="en-US" dirty="0"/>
              <a:t> A framework is a reusable, </a:t>
            </a:r>
            <a:r>
              <a:rPr lang="en-US" dirty="0" smtClean="0"/>
              <a:t>“semi-complete” </a:t>
            </a:r>
            <a:r>
              <a:rPr lang="en-US" dirty="0"/>
              <a:t>application that can be specialized to produce custom </a:t>
            </a:r>
            <a:r>
              <a:rPr lang="en-US" dirty="0" smtClean="0"/>
              <a:t>applications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63341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4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6946369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A framework is a reusable, </a:t>
            </a:r>
            <a:r>
              <a:rPr lang="en-US" dirty="0" smtClean="0"/>
              <a:t>“semi-complete” </a:t>
            </a:r>
            <a:r>
              <a:rPr lang="en-US" dirty="0"/>
              <a:t>application that can be specialized to produce custom </a:t>
            </a:r>
            <a:r>
              <a:rPr lang="en-US" dirty="0" smtClean="0"/>
              <a:t>applications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err="1" smtClean="0"/>
              <a:t>Diferença</a:t>
            </a:r>
            <a:r>
              <a:rPr lang="en-US" dirty="0" smtClean="0"/>
              <a:t> com </a:t>
            </a:r>
            <a:r>
              <a:rPr lang="en-US" dirty="0" err="1" smtClean="0"/>
              <a:t>biblioteca</a:t>
            </a:r>
            <a:r>
              <a:rPr lang="en-US" dirty="0" smtClean="0"/>
              <a:t> de classes</a:t>
            </a:r>
          </a:p>
          <a:p>
            <a:pPr lvl="1"/>
            <a:r>
              <a:rPr lang="en-US" dirty="0"/>
              <a:t>Components in a framework work together to provide a generic </a:t>
            </a:r>
            <a:r>
              <a:rPr lang="en-US" b="1" dirty="0"/>
              <a:t>architectural skeleton for a family of related applications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Complete </a:t>
            </a:r>
            <a:r>
              <a:rPr lang="en-US" dirty="0"/>
              <a:t>applications can be composed by </a:t>
            </a:r>
            <a:endParaRPr lang="en-US" dirty="0" smtClean="0"/>
          </a:p>
          <a:p>
            <a:pPr lvl="2"/>
            <a:r>
              <a:rPr lang="en-US" b="1" dirty="0" smtClean="0"/>
              <a:t>inheriting </a:t>
            </a:r>
            <a:r>
              <a:rPr lang="en-US" dirty="0"/>
              <a:t>from and/or </a:t>
            </a:r>
            <a:endParaRPr lang="en-US" dirty="0" smtClean="0"/>
          </a:p>
          <a:p>
            <a:pPr lvl="2"/>
            <a:r>
              <a:rPr lang="en-US" b="1" dirty="0" smtClean="0"/>
              <a:t>instantiating </a:t>
            </a:r>
            <a:r>
              <a:rPr lang="en-US" dirty="0"/>
              <a:t>framework components.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contrast, class libraries </a:t>
            </a:r>
            <a:r>
              <a:rPr lang="en-US" b="1" dirty="0"/>
              <a:t>are less domain-specific </a:t>
            </a:r>
            <a:r>
              <a:rPr lang="en-US" dirty="0"/>
              <a:t>and provide a smaller scope of reuse.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instance, class library components like classes for Strings, complex numbers, arrays, and </a:t>
            </a:r>
            <a:r>
              <a:rPr lang="en-US" dirty="0" err="1"/>
              <a:t>bitsets</a:t>
            </a:r>
            <a:r>
              <a:rPr lang="en-US" dirty="0"/>
              <a:t> are relatively low-level and ubiquitous across many application domains</a:t>
            </a:r>
            <a:r>
              <a:rPr lang="en-US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r="10217"/>
          <a:stretch/>
        </p:blipFill>
        <p:spPr bwMode="auto">
          <a:xfrm>
            <a:off x="7403569" y="1268758"/>
            <a:ext cx="1740431" cy="346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257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A framework is a reusable, </a:t>
            </a:r>
            <a:r>
              <a:rPr lang="en-US" dirty="0" smtClean="0"/>
              <a:t>“semi-complete” </a:t>
            </a:r>
            <a:r>
              <a:rPr lang="en-US" dirty="0"/>
              <a:t>application that can be specialized to produce custom </a:t>
            </a:r>
            <a:r>
              <a:rPr lang="en-US" dirty="0" smtClean="0"/>
              <a:t>applications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Class libraries are </a:t>
            </a:r>
            <a:r>
              <a:rPr lang="en-US" b="1" dirty="0"/>
              <a:t>typically </a:t>
            </a:r>
            <a:r>
              <a:rPr lang="en-US" b="1" i="1" dirty="0"/>
              <a:t>passive</a:t>
            </a:r>
            <a:r>
              <a:rPr lang="en-US" dirty="0"/>
              <a:t>, </a:t>
            </a:r>
            <a:r>
              <a:rPr lang="en-US" i="1" dirty="0"/>
              <a:t>i.e.</a:t>
            </a:r>
            <a:r>
              <a:rPr lang="en-US" dirty="0"/>
              <a:t>, they perform their processing by borrowing threads of control from self-directed application objects.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contrast, </a:t>
            </a:r>
            <a:r>
              <a:rPr lang="en-US" b="1" dirty="0"/>
              <a:t>frameworks are </a:t>
            </a:r>
            <a:r>
              <a:rPr lang="en-US" b="1" i="1" dirty="0"/>
              <a:t>active</a:t>
            </a:r>
            <a:r>
              <a:rPr lang="en-US" dirty="0"/>
              <a:t>, </a:t>
            </a:r>
            <a:r>
              <a:rPr lang="en-US" i="1" dirty="0"/>
              <a:t>i.e.</a:t>
            </a:r>
            <a:r>
              <a:rPr lang="en-US" dirty="0"/>
              <a:t>, they control the flow of control within an application via event dispatching patterns like Reactor and Observer.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“inversion </a:t>
            </a:r>
            <a:r>
              <a:rPr lang="en-US" b="1" dirty="0"/>
              <a:t>of </a:t>
            </a:r>
            <a:r>
              <a:rPr lang="en-US" b="1" dirty="0" smtClean="0"/>
              <a:t>control”</a:t>
            </a:r>
            <a:r>
              <a:rPr lang="en-US" dirty="0" smtClean="0"/>
              <a:t> </a:t>
            </a:r>
            <a:r>
              <a:rPr lang="en-US" dirty="0"/>
              <a:t>in the run-time architecture of a framework is often referred to as </a:t>
            </a:r>
            <a:r>
              <a:rPr lang="en-US" i="1" dirty="0"/>
              <a:t>The Hollywood Principle</a:t>
            </a:r>
            <a:r>
              <a:rPr lang="en-US" dirty="0"/>
              <a:t>, </a:t>
            </a:r>
            <a:r>
              <a:rPr lang="en-US" i="1" dirty="0"/>
              <a:t>i.e.</a:t>
            </a:r>
            <a:r>
              <a:rPr lang="en-US" dirty="0"/>
              <a:t>, ``Don't call us, we'll call you.''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80728"/>
            <a:ext cx="3429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1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56176" y="1340768"/>
            <a:ext cx="2987824" cy="2808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White-box Frameworks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770984" cy="4425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800E02"/>
                </a:solidFill>
              </a:rPr>
              <a:t>Some frameworks rely heavily on inheritance, others on polymorphic composition -- which should you use</a:t>
            </a:r>
            <a:r>
              <a:rPr lang="en-US" sz="2000" dirty="0" smtClean="0">
                <a:solidFill>
                  <a:srgbClr val="800E02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800E02"/>
              </a:solidFill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000" dirty="0"/>
              <a:t>Therefore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Use inheritance, build a white box framework by generalizing from classes individual applications.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Use </a:t>
            </a:r>
            <a:r>
              <a:rPr lang="en-US" sz="2000" dirty="0"/>
              <a:t>patterns like Template Method and Factory Method [Gamma] to increase the amount of reusable code in the super-classes from which you are inheriting.  </a:t>
            </a:r>
            <a:endParaRPr lang="en-US" sz="2000" dirty="0" smtClean="0"/>
          </a:p>
          <a:p>
            <a:pPr marL="109728" indent="0">
              <a:lnSpc>
                <a:spcPct val="120000"/>
              </a:lnSpc>
              <a:buNone/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Don’t </a:t>
            </a:r>
            <a:r>
              <a:rPr lang="en-US" sz="2000" dirty="0"/>
              <a:t>worry if applications don’t share any concrete classes, though they probably will.</a:t>
            </a:r>
            <a:endParaRPr lang="en-US" sz="1600" dirty="0">
              <a:solidFill>
                <a:srgbClr val="800E02"/>
              </a:solidFill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78" y="1611467"/>
            <a:ext cx="2600132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08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</a:t>
            </a:r>
            <a:r>
              <a:rPr lang="en-US" dirty="0" smtClean="0"/>
              <a:t>/ Frozen Spots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559152" cy="334935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800E02"/>
                </a:solidFill>
              </a:rPr>
              <a:t>As you develop applications based on your framework, you </a:t>
            </a:r>
            <a:r>
              <a:rPr lang="en-US" sz="2000" dirty="0" smtClean="0">
                <a:solidFill>
                  <a:srgbClr val="800E02"/>
                </a:solidFill>
              </a:rPr>
              <a:t>may see </a:t>
            </a:r>
            <a:r>
              <a:rPr lang="en-US" sz="3000" b="1" dirty="0">
                <a:solidFill>
                  <a:srgbClr val="800E02"/>
                </a:solidFill>
              </a:rPr>
              <a:t>similar code being</a:t>
            </a:r>
            <a:r>
              <a:rPr lang="en-US" sz="2000" dirty="0">
                <a:solidFill>
                  <a:srgbClr val="800E02"/>
                </a:solidFill>
              </a:rPr>
              <a:t> written over and over again.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err="1" smtClean="0"/>
              <a:t>Aplique</a:t>
            </a:r>
            <a:r>
              <a:rPr lang="en-US" sz="1600" dirty="0" smtClean="0"/>
              <a:t> refactoring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eliminar</a:t>
            </a:r>
            <a:r>
              <a:rPr lang="en-US" sz="1600" dirty="0" smtClean="0"/>
              <a:t> o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</a:t>
            </a:r>
            <a:r>
              <a:rPr lang="en-US" sz="1600" dirty="0" err="1" smtClean="0"/>
              <a:t>redundante</a:t>
            </a:r>
            <a:endParaRPr lang="en-US" sz="1600" dirty="0" smtClean="0"/>
          </a:p>
          <a:p>
            <a:pPr lvl="2"/>
            <a:r>
              <a:rPr lang="en-US" sz="1400" dirty="0" smtClean="0"/>
              <a:t>Extract method</a:t>
            </a:r>
          </a:p>
          <a:p>
            <a:pPr lvl="2"/>
            <a:r>
              <a:rPr lang="en-US" sz="1400" dirty="0" smtClean="0"/>
              <a:t>Pull up method</a:t>
            </a:r>
          </a:p>
          <a:p>
            <a:pPr lvl="2"/>
            <a:r>
              <a:rPr lang="en-US" sz="1400" dirty="0" smtClean="0"/>
              <a:t>…</a:t>
            </a:r>
          </a:p>
          <a:p>
            <a:endParaRPr lang="en-US" sz="2000" dirty="0"/>
          </a:p>
          <a:p>
            <a:pPr>
              <a:buFont typeface="Monotype Sorts" pitchFamily="2" charset="2"/>
              <a:buNone/>
            </a:pPr>
            <a:r>
              <a:rPr lang="en-US" sz="1400" i="1" dirty="0"/>
              <a:t>Frozen spots</a:t>
            </a:r>
            <a:r>
              <a:rPr lang="en-US" sz="1400" dirty="0"/>
              <a:t> define the overall architecture of a software system, that is to say its basic components and the relationships between them. These remain unchanged (frozen) in any instantiation of the application framework. </a:t>
            </a:r>
            <a:endParaRPr lang="en-US" sz="1400" dirty="0" smtClean="0"/>
          </a:p>
          <a:p>
            <a:pPr>
              <a:buFont typeface="Monotype Sorts" pitchFamily="2" charset="2"/>
              <a:buNone/>
            </a:pPr>
            <a:endParaRPr lang="en-US" sz="1400" i="1" dirty="0"/>
          </a:p>
          <a:p>
            <a:pPr>
              <a:buFont typeface="Monotype Sorts" pitchFamily="2" charset="2"/>
              <a:buNone/>
            </a:pPr>
            <a:r>
              <a:rPr lang="en-US" sz="1400" i="1" dirty="0" smtClean="0"/>
              <a:t>Hot spots </a:t>
            </a:r>
            <a:r>
              <a:rPr lang="en-US" sz="1400" dirty="0" smtClean="0"/>
              <a:t>represent </a:t>
            </a:r>
            <a:r>
              <a:rPr lang="en-US" sz="1400" dirty="0"/>
              <a:t>those parts where the programmers using the framework add their own code to add the functionality specific to their own project.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96752"/>
            <a:ext cx="28575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 bwMode="auto">
          <a:xfrm>
            <a:off x="4492726" y="4640365"/>
            <a:ext cx="4600825" cy="224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421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Black-box framework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487144" cy="435746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800E02"/>
                </a:solidFill>
              </a:rPr>
              <a:t>Some frameworks rely heavily on inheritance, others on polymorphic composition.  Which should you use</a:t>
            </a:r>
            <a:r>
              <a:rPr lang="en-US" sz="2000" dirty="0" smtClean="0">
                <a:solidFill>
                  <a:srgbClr val="800E02"/>
                </a:solidFill>
              </a:rPr>
              <a:t>?</a:t>
            </a:r>
          </a:p>
          <a:p>
            <a:endParaRPr lang="en-US" sz="2000" dirty="0"/>
          </a:p>
          <a:p>
            <a:r>
              <a:rPr lang="en-US" sz="2000" dirty="0"/>
              <a:t>Use inheritance to organize your component library and composition to combine components into applications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Essentially</a:t>
            </a:r>
            <a:r>
              <a:rPr lang="en-US" sz="2000" dirty="0"/>
              <a:t>, inheritance will provide a taxonomy of parts easy to browse and composition will allow for maximum flexibility in application development. 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it isn’t clear which is the better technique for a given component, favor composition.</a:t>
            </a:r>
          </a:p>
          <a:p>
            <a:endParaRPr lang="en-US" sz="2000" dirty="0"/>
          </a:p>
          <a:p>
            <a:r>
              <a:rPr lang="en-US" sz="2000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5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1811</TotalTime>
  <Words>439</Words>
  <Application>Microsoft Office PowerPoint</Application>
  <PresentationFormat>Apresentação na tela (4:3)</PresentationFormat>
  <Paragraphs>86</Paragraphs>
  <Slides>18</Slides>
  <Notes>1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Concurso</vt:lpstr>
      <vt:lpstr>Frameworks  Orientados a Objetos</vt:lpstr>
      <vt:lpstr>Por que?</vt:lpstr>
      <vt:lpstr>Como?</vt:lpstr>
      <vt:lpstr>O que?</vt:lpstr>
      <vt:lpstr>O que?</vt:lpstr>
      <vt:lpstr>O que?</vt:lpstr>
      <vt:lpstr>White-box Frameworks</vt:lpstr>
      <vt:lpstr>Hot / Frozen Spots</vt:lpstr>
      <vt:lpstr>Black-box framework</vt:lpstr>
      <vt:lpstr>Evolution towards black box</vt:lpstr>
      <vt:lpstr>Apresentação do PowerPoint</vt:lpstr>
      <vt:lpstr>Apresentação do PowerPoint</vt:lpstr>
      <vt:lpstr>Usando Template Method em Frameworks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 Orientados a Objetos</dc:title>
  <dc:creator>Marcelo</dc:creator>
  <cp:lastModifiedBy>Marcelo</cp:lastModifiedBy>
  <cp:revision>9</cp:revision>
  <dcterms:created xsi:type="dcterms:W3CDTF">2013-06-26T14:08:51Z</dcterms:created>
  <dcterms:modified xsi:type="dcterms:W3CDTF">2013-12-05T14:55:41Z</dcterms:modified>
</cp:coreProperties>
</file>