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Titillium Web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Titillium Web"/>
      <p:regular r:id="rId34"/>
      <p:bold r:id="rId35"/>
      <p:italic r:id="rId36"/>
      <p:boldItalic r:id="rId37"/>
    </p:embeddedFont>
    <p:embeddedFont>
      <p:font typeface="Titillium Web Extra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B714A4-C855-4145-8C51-FC0499B6E4AD}">
  <a:tblStyle styleId="{73B714A4-C855-4145-8C51-FC0499B6E4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ExtraLight-italic.fntdata"/><Relationship Id="rId20" Type="http://schemas.openxmlformats.org/officeDocument/2006/relationships/slide" Target="slides/slide13.xml"/><Relationship Id="rId41" Type="http://schemas.openxmlformats.org/officeDocument/2006/relationships/font" Target="fonts/TitilliumWebExtraLight-boldItalic.fntdata"/><Relationship Id="rId22" Type="http://schemas.openxmlformats.org/officeDocument/2006/relationships/font" Target="fonts/TitilliumWebSemiBold-regular.fntdata"/><Relationship Id="rId21" Type="http://schemas.openxmlformats.org/officeDocument/2006/relationships/slide" Target="slides/slide14.xml"/><Relationship Id="rId24" Type="http://schemas.openxmlformats.org/officeDocument/2006/relationships/font" Target="fonts/TitilliumWebSemiBold-italic.fntdata"/><Relationship Id="rId23" Type="http://schemas.openxmlformats.org/officeDocument/2006/relationships/font" Target="fonts/TitilliumWeb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font" Target="fonts/TitilliumWeb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35" Type="http://schemas.openxmlformats.org/officeDocument/2006/relationships/font" Target="fonts/TitilliumWeb-bold.fntdata"/><Relationship Id="rId12" Type="http://schemas.openxmlformats.org/officeDocument/2006/relationships/slide" Target="slides/slide5.xml"/><Relationship Id="rId34" Type="http://schemas.openxmlformats.org/officeDocument/2006/relationships/font" Target="fonts/TitilliumWeb-regular.fntdata"/><Relationship Id="rId15" Type="http://schemas.openxmlformats.org/officeDocument/2006/relationships/slide" Target="slides/slide8.xml"/><Relationship Id="rId37" Type="http://schemas.openxmlformats.org/officeDocument/2006/relationships/font" Target="fonts/TitilliumWeb-boldItalic.fntdata"/><Relationship Id="rId14" Type="http://schemas.openxmlformats.org/officeDocument/2006/relationships/slide" Target="slides/slide7.xml"/><Relationship Id="rId36" Type="http://schemas.openxmlformats.org/officeDocument/2006/relationships/font" Target="fonts/TitilliumWeb-italic.fntdata"/><Relationship Id="rId17" Type="http://schemas.openxmlformats.org/officeDocument/2006/relationships/slide" Target="slides/slide10.xml"/><Relationship Id="rId39" Type="http://schemas.openxmlformats.org/officeDocument/2006/relationships/font" Target="fonts/TitilliumWebExtraLight-bold.fntdata"/><Relationship Id="rId16" Type="http://schemas.openxmlformats.org/officeDocument/2006/relationships/slide" Target="slides/slide9.xml"/><Relationship Id="rId38" Type="http://schemas.openxmlformats.org/officeDocument/2006/relationships/font" Target="fonts/TitilliumWebExtraLight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1eb840208_1_3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1eb840208_1_3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1eb840208_1_127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1eb840208_1_12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3373c4a3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3373c4a3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Organizar a base de treino de acordo com o tempo mínimo de amostragem (normalidade)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Organizar a base de teste de acordo com o tempo mínimo de amostragem e a disponibilidade de dados de anormalidade (regime transiente e evento raro)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Transformar as bases no formato definido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31eb840208_1_128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31eb840208_1_12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1eb840208_1_1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31eb840208_1_1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31eb840208_1_7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31eb840208_1_7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31eb840208_1_103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31eb840208_1_10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31eb840208_1_11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31eb840208_1_1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1eb840208_1_119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1eb840208_1_1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1eb840208_1_80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1eb840208_1_8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1eb840208_1_6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31eb840208_1_6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31eb840208_1_88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31eb840208_1_8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necessária quando há diversos datasets sendo utilizados com múltiplas variáveis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Preencher os registros temporais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Preencher os registros com os dados com amostragens aproximadas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31eb840208_1_127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31eb840208_1_1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3373c4a3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3373c4a3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Analisar a quantidade de amostras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Definir o tempo de amostragens suficientes de regime transiente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Definir o tempo mínimo (satisfatório) de amostragens de regime de normalidade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Verificar se há dados suficiente de normalidade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7" name="Google Shape;137;p14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8" name="Google Shape;138;p1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72" name="Google Shape;172;p1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42" name="Google Shape;242;p15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43" name="Google Shape;243;p1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5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277" name="Google Shape;277;p1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346" name="Google Shape;34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51" name="Google Shape;351;p1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52" name="Google Shape;352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86" name="Google Shape;386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4" name="Google Shape;454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8" name="Google Shape;458;p18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63" name="Google Shape;463;p1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97" name="Google Shape;497;p1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1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5" name="Google Shape;565;p1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6" name="Google Shape;566;p19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7" name="Google Shape;567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71" name="Google Shape;571;p20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605" name="Google Shape;605;p20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0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3" name="Google Shape;673;p20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4" name="Google Shape;674;p20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5" name="Google Shape;675;p2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6" name="Google Shape;676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2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80" name="Google Shape;680;p2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14" name="Google Shape;714;p2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2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2" name="Google Shape;782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2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6" name="Google Shape;786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3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90" name="Google Shape;79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bg>
      <p:bgPr>
        <a:solidFill>
          <a:schemeClr val="l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5" name="Google Shape;795;p25"/>
          <p:cNvSpPr/>
          <p:nvPr/>
        </p:nvSpPr>
        <p:spPr>
          <a:xfrm>
            <a:off x="0" y="75"/>
            <a:ext cx="9157200" cy="514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8" name="Google Shape;798;p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799" name="Google Shape;799;p2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833" name="Google Shape;833;p2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2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7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ciencedirect.com/science/article/pii/S0920410520309372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sciencedirect.com/science/article/pii/S09204105203093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/>
          <p:nvPr>
            <p:ph type="ctrTitle"/>
          </p:nvPr>
        </p:nvSpPr>
        <p:spPr>
          <a:xfrm>
            <a:off x="239325" y="360100"/>
            <a:ext cx="82320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Anomalia em Séries Temporais</a:t>
            </a:r>
            <a:endParaRPr/>
          </a:p>
        </p:txBody>
      </p:sp>
      <p:pic>
        <p:nvPicPr>
          <p:cNvPr id="908" name="Google Shape;908;p28"/>
          <p:cNvPicPr preferRelativeResize="0"/>
          <p:nvPr/>
        </p:nvPicPr>
        <p:blipFill rotWithShape="1">
          <a:blip r:embed="rId3">
            <a:alphaModFix/>
          </a:blip>
          <a:srcRect b="0" l="0" r="69594" t="0"/>
          <a:stretch/>
        </p:blipFill>
        <p:spPr>
          <a:xfrm>
            <a:off x="5983800" y="4145750"/>
            <a:ext cx="1276275" cy="6380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chemeClr val="dk1"/>
            </a:outerShdw>
          </a:effectLst>
        </p:spPr>
      </p:pic>
      <p:pic>
        <p:nvPicPr>
          <p:cNvPr id="909" name="Google Shape;9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1775" y="3969563"/>
            <a:ext cx="1276274" cy="9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</a:t>
            </a:r>
            <a:endParaRPr/>
          </a:p>
        </p:txBody>
      </p:sp>
      <p:sp>
        <p:nvSpPr>
          <p:cNvPr id="993" name="Google Shape;993;p37"/>
          <p:cNvSpPr txBox="1"/>
          <p:nvPr>
            <p:ph idx="1" type="subTitle"/>
          </p:nvPr>
        </p:nvSpPr>
        <p:spPr>
          <a:xfrm>
            <a:off x="448275" y="1585125"/>
            <a:ext cx="64215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>
                <a:solidFill>
                  <a:schemeClr val="accent3"/>
                </a:solidFill>
              </a:rPr>
              <a:t>Retirar atributos com poucos dados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Transformar o dataset unificado em um formato padrão</a:t>
            </a:r>
            <a:endParaRPr sz="17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Organizar o dataset em blocos - </a:t>
            </a:r>
            <a:r>
              <a:rPr i="1" lang="pt-BR">
                <a:solidFill>
                  <a:schemeClr val="accent3"/>
                </a:solidFill>
              </a:rPr>
              <a:t>batches</a:t>
            </a:r>
            <a:r>
              <a:rPr lang="pt-BR">
                <a:solidFill>
                  <a:schemeClr val="accent3"/>
                </a:solidFill>
              </a:rPr>
              <a:t> de processamento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Obedecer a estrutura:</a:t>
            </a:r>
            <a:endParaRPr i="1">
              <a:solidFill>
                <a:schemeClr val="accent3"/>
              </a:solidFill>
            </a:endParaRPr>
          </a:p>
        </p:txBody>
      </p:sp>
      <p:sp>
        <p:nvSpPr>
          <p:cNvPr id="994" name="Google Shape;994;p37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Titillium Web"/>
              </a:rPr>
              <a:t>3</a:t>
            </a:r>
          </a:p>
        </p:txBody>
      </p:sp>
      <p:graphicFrame>
        <p:nvGraphicFramePr>
          <p:cNvPr id="995" name="Google Shape;995;p37"/>
          <p:cNvGraphicFramePr/>
          <p:nvPr/>
        </p:nvGraphicFramePr>
        <p:xfrm>
          <a:off x="886800" y="38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{73B714A4-C855-4145-8C51-FC0499B6E4AD}</a:tableStyleId>
              </a:tblPr>
              <a:tblGrid>
                <a:gridCol w="1161275"/>
                <a:gridCol w="1161275"/>
                <a:gridCol w="1161275"/>
                <a:gridCol w="1161275"/>
                <a:gridCol w="1161275"/>
              </a:tblGrid>
              <a:tr h="53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ID </a:t>
                      </a:r>
                      <a:r>
                        <a:rPr i="1"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batch</a:t>
                      </a:r>
                      <a:endParaRPr i="1" sz="1200">
                        <a:solidFill>
                          <a:schemeClr val="accent3"/>
                        </a:solidFill>
                        <a:latin typeface="Titillium Web SemiBold"/>
                        <a:ea typeface="Titillium Web SemiBold"/>
                        <a:cs typeface="Titillium Web SemiBold"/>
                        <a:sym typeface="Titillium Web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Data/Hora da Amostragem</a:t>
                      </a:r>
                      <a:endParaRPr sz="1200">
                        <a:solidFill>
                          <a:schemeClr val="accent3"/>
                        </a:solidFill>
                        <a:latin typeface="Titillium Web SemiBold"/>
                        <a:ea typeface="Titillium Web SemiBold"/>
                        <a:cs typeface="Titillium Web SemiBold"/>
                        <a:sym typeface="Titillium Web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Atributo 1</a:t>
                      </a:r>
                      <a:endParaRPr sz="1200">
                        <a:solidFill>
                          <a:schemeClr val="accent3"/>
                        </a:solidFill>
                        <a:latin typeface="Titillium Web SemiBold"/>
                        <a:ea typeface="Titillium Web SemiBold"/>
                        <a:cs typeface="Titillium Web SemiBold"/>
                        <a:sym typeface="Titillium Web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…</a:t>
                      </a:r>
                      <a:endParaRPr sz="1200">
                        <a:solidFill>
                          <a:schemeClr val="accent3"/>
                        </a:solidFill>
                        <a:latin typeface="Titillium Web SemiBold"/>
                        <a:ea typeface="Titillium Web SemiBold"/>
                        <a:cs typeface="Titillium Web SemiBold"/>
                        <a:sym typeface="Titillium Web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Atributo </a:t>
                      </a:r>
                      <a:r>
                        <a:rPr i="1" lang="pt-BR" sz="1200">
                          <a:solidFill>
                            <a:schemeClr val="accent3"/>
                          </a:solidFill>
                          <a:latin typeface="Titillium Web SemiBold"/>
                          <a:ea typeface="Titillium Web SemiBold"/>
                          <a:cs typeface="Titillium Web SemiBold"/>
                          <a:sym typeface="Titillium Web SemiBold"/>
                        </a:rPr>
                        <a:t>N</a:t>
                      </a:r>
                      <a:endParaRPr i="1" sz="1200">
                        <a:solidFill>
                          <a:schemeClr val="accent3"/>
                        </a:solidFill>
                        <a:latin typeface="Titillium Web SemiBold"/>
                        <a:ea typeface="Titillium Web SemiBold"/>
                        <a:cs typeface="Titillium Web SemiBold"/>
                        <a:sym typeface="Titillium Web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Falha de sensores em O&amp;G</a:t>
            </a:r>
            <a:endParaRPr/>
          </a:p>
        </p:txBody>
      </p:sp>
      <p:sp>
        <p:nvSpPr>
          <p:cNvPr id="1001" name="Google Shape;1001;p38"/>
          <p:cNvSpPr txBox="1"/>
          <p:nvPr>
            <p:ph idx="4294967295" type="body"/>
          </p:nvPr>
        </p:nvSpPr>
        <p:spPr>
          <a:xfrm>
            <a:off x="58950" y="4726075"/>
            <a:ext cx="2438400" cy="2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pt-BR" sz="1002" u="sng">
                <a:solidFill>
                  <a:schemeClr val="hlink"/>
                </a:solidFill>
                <a:hlinkClick r:id="rId3"/>
              </a:rPr>
              <a:t>Fault Detection - 3W Dataset sensors</a:t>
            </a:r>
            <a:endParaRPr sz="1002"/>
          </a:p>
        </p:txBody>
      </p:sp>
      <p:pic>
        <p:nvPicPr>
          <p:cNvPr id="1002" name="Google Shape;10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12" y="1074650"/>
            <a:ext cx="5860584" cy="34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2055375" y="126690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3929875" y="126690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5804375" y="126690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2055375" y="224755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3929875" y="224755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5804375" y="224755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2055375" y="3228200"/>
            <a:ext cx="1531900" cy="7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38"/>
          <p:cNvPicPr preferRelativeResize="0"/>
          <p:nvPr/>
        </p:nvPicPr>
        <p:blipFill rotWithShape="1">
          <a:blip r:embed="rId4">
            <a:alphaModFix amt="30000"/>
          </a:blip>
          <a:srcRect b="14769" l="71260" r="2600" t="62574"/>
          <a:stretch/>
        </p:blipFill>
        <p:spPr>
          <a:xfrm>
            <a:off x="3929875" y="3259225"/>
            <a:ext cx="1531900" cy="7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- </a:t>
            </a:r>
            <a:r>
              <a:rPr i="1" lang="pt-BR"/>
              <a:t>tsfresh</a:t>
            </a:r>
            <a:endParaRPr i="1"/>
          </a:p>
        </p:txBody>
      </p:sp>
      <p:sp>
        <p:nvSpPr>
          <p:cNvPr id="1016" name="Google Shape;1016;p39"/>
          <p:cNvSpPr txBox="1"/>
          <p:nvPr>
            <p:ph idx="1" type="subTitle"/>
          </p:nvPr>
        </p:nvSpPr>
        <p:spPr>
          <a:xfrm>
            <a:off x="448275" y="1585125"/>
            <a:ext cx="64215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Quantificar o número de eventos de normalidade/anormalidade</a:t>
            </a:r>
            <a:endParaRPr sz="17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Retirar atributos com poucos dados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Equalizar os dados com amostragens diferentes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17" name="Google Shape;1017;p39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Titillium Web"/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Colaboradores</a:t>
            </a:r>
            <a:endParaRPr/>
          </a:p>
        </p:txBody>
      </p:sp>
      <p:sp>
        <p:nvSpPr>
          <p:cNvPr id="1027" name="Google Shape;1027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8" name="Google Shape;1028;p41"/>
          <p:cNvSpPr txBox="1"/>
          <p:nvPr/>
        </p:nvSpPr>
        <p:spPr>
          <a:xfrm>
            <a:off x="2765325" y="298673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Borges</a:t>
            </a:r>
            <a:br>
              <a:rPr lang="pt-BR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MSc Research Engineer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github@FelipeBorgesC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9" name="Google Shape;1029;p41"/>
          <p:cNvSpPr txBox="1"/>
          <p:nvPr/>
        </p:nvSpPr>
        <p:spPr>
          <a:xfrm>
            <a:off x="4745050" y="298673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Manoela Kohler</a:t>
            </a:r>
            <a:br>
              <a:rPr lang="pt-BR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DSc Research Engineer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github@manoelakohler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30" name="Google Shape;10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422663"/>
            <a:ext cx="1408800" cy="140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1" name="Google Shape;10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50" y="1422663"/>
            <a:ext cx="1408800" cy="140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2" name="Google Shape;10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7025" y="3319950"/>
            <a:ext cx="172075" cy="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300" y="3319950"/>
            <a:ext cx="172075" cy="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41"/>
          <p:cNvPicPr preferRelativeResize="0"/>
          <p:nvPr/>
        </p:nvPicPr>
        <p:blipFill rotWithShape="1">
          <a:blip r:embed="rId6">
            <a:alphaModFix/>
          </a:blip>
          <a:srcRect b="0" l="0" r="69594" t="0"/>
          <a:stretch/>
        </p:blipFill>
        <p:spPr>
          <a:xfrm>
            <a:off x="5983800" y="4145750"/>
            <a:ext cx="1276275" cy="63802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chemeClr val="dk1"/>
            </a:outerShdw>
          </a:effectLst>
        </p:spPr>
      </p:pic>
      <p:pic>
        <p:nvPicPr>
          <p:cNvPr id="1035" name="Google Shape;103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1775" y="3969563"/>
            <a:ext cx="1276274" cy="9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9"/>
          <p:cNvSpPr txBox="1"/>
          <p:nvPr>
            <p:ph idx="1" type="body"/>
          </p:nvPr>
        </p:nvSpPr>
        <p:spPr>
          <a:xfrm>
            <a:off x="1669850" y="2113500"/>
            <a:ext cx="5804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“Mas o que seriam anomalias?</a:t>
            </a:r>
            <a:r>
              <a:rPr lang="pt-BR">
                <a:solidFill>
                  <a:schemeClr val="lt1"/>
                </a:solidFill>
              </a:rPr>
              <a:t>”</a:t>
            </a:r>
            <a:endParaRPr/>
          </a:p>
        </p:txBody>
      </p:sp>
      <p:sp>
        <p:nvSpPr>
          <p:cNvPr id="915" name="Google Shape;915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1" name="Google Shape;9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281774" cy="471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idx="1" type="body"/>
          </p:nvPr>
        </p:nvSpPr>
        <p:spPr>
          <a:xfrm>
            <a:off x="1669850" y="2113500"/>
            <a:ext cx="58044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“E há como prever?</a:t>
            </a:r>
            <a:r>
              <a:rPr lang="pt-BR">
                <a:solidFill>
                  <a:schemeClr val="lt1"/>
                </a:solidFill>
              </a:rPr>
              <a:t>”</a:t>
            </a:r>
            <a:endParaRPr/>
          </a:p>
        </p:txBody>
      </p:sp>
      <p:sp>
        <p:nvSpPr>
          <p:cNvPr id="927" name="Google Shape;927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para Detecção de Anomalias</a:t>
            </a:r>
            <a:endParaRPr/>
          </a:p>
        </p:txBody>
      </p:sp>
      <p:sp>
        <p:nvSpPr>
          <p:cNvPr id="933" name="Google Shape;933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34" name="Google Shape;934;p32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35" name="Google Shape;935;p3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ETAPA</a:t>
              </a: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3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36" name="Google Shape;936;p3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Testar o modelo com o dataset de treino e avaliar o valor limiar de identificação entre anormalidade e normalidade.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37" name="Google Shape;937;p32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38" name="Google Shape;938;p3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39" name="Google Shape;939;p3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Baixar o dataset, realizar a limpeza, organizar o dataset, processar a massa de dados </a:t>
              </a: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disponíveis</a:t>
              </a: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e separar os dados em: 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21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tillium Web"/>
                <a:buChar char="➔"/>
              </a:pPr>
              <a:r>
                <a:rPr lang="pt-BR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treinamento (normalidade)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tillium Web"/>
                <a:buChar char="➔"/>
              </a:pPr>
              <a:r>
                <a:rPr lang="pt-BR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teste (anormalidade + normalidade)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40" name="Google Shape;940;p32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41" name="Google Shape;941;p3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ETAPA</a:t>
              </a:r>
              <a:r>
                <a:rPr lang="pt-BR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2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2" name="Google Shape;942;p3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Treinar o modelo com os dados de treinamento para identificar o comportamento de normalidade. 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pré-processamento do dataset</a:t>
            </a:r>
            <a:endParaRPr/>
          </a:p>
        </p:txBody>
      </p:sp>
      <p:sp>
        <p:nvSpPr>
          <p:cNvPr id="948" name="Google Shape;948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9" name="Google Shape;949;p33"/>
          <p:cNvSpPr/>
          <p:nvPr/>
        </p:nvSpPr>
        <p:spPr>
          <a:xfrm>
            <a:off x="0" y="2371025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1" name="Google Shape;951;p3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952" name="Google Shape;952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4" name="Google Shape;954;p3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55" name="Google Shape;955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7" name="Google Shape;957;p3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58" name="Google Shape;958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960" name="Google Shape;960;p3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Baixar e unificar os datasets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1" name="Google Shape;961;p3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Analisar os dados:</a:t>
            </a:r>
            <a:b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quantidade de eventos, tempo de amostragem, etc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2" name="Google Shape;962;p3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Organizar o dataset em blocos de amostragem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963" name="Google Shape;963;p33"/>
          <p:cNvGrpSpPr/>
          <p:nvPr/>
        </p:nvGrpSpPr>
        <p:grpSpPr>
          <a:xfrm>
            <a:off x="7901289" y="1703401"/>
            <a:ext cx="473400" cy="473400"/>
            <a:chOff x="5842489" y="1703401"/>
            <a:chExt cx="473400" cy="473400"/>
          </a:xfrm>
        </p:grpSpPr>
        <p:sp>
          <p:nvSpPr>
            <p:cNvPr id="964" name="Google Shape;964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966" name="Google Shape;966;p33"/>
          <p:cNvSpPr txBox="1"/>
          <p:nvPr/>
        </p:nvSpPr>
        <p:spPr>
          <a:xfrm>
            <a:off x="74948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Processamento da base </a:t>
            </a:r>
            <a:b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TSfresh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Unificar os datasets</a:t>
            </a:r>
            <a:endParaRPr/>
          </a:p>
        </p:txBody>
      </p:sp>
      <p:sp>
        <p:nvSpPr>
          <p:cNvPr id="972" name="Google Shape;972;p34"/>
          <p:cNvSpPr txBox="1"/>
          <p:nvPr>
            <p:ph idx="1" type="subTitle"/>
          </p:nvPr>
        </p:nvSpPr>
        <p:spPr>
          <a:xfrm>
            <a:off x="448275" y="1585125"/>
            <a:ext cx="64215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Unir todos os datasets com taxas de amostragem similares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Realizar correções dos atributos sem registro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73" name="Google Shape;973;p34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dados</a:t>
            </a:r>
            <a:endParaRPr/>
          </a:p>
        </p:txBody>
      </p:sp>
      <p:sp>
        <p:nvSpPr>
          <p:cNvPr id="979" name="Google Shape;979;p35"/>
          <p:cNvSpPr txBox="1"/>
          <p:nvPr>
            <p:ph idx="1" type="subTitle"/>
          </p:nvPr>
        </p:nvSpPr>
        <p:spPr>
          <a:xfrm>
            <a:off x="448275" y="1585125"/>
            <a:ext cx="64215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lang="pt-BR" sz="1700">
                <a:solidFill>
                  <a:schemeClr val="accent3"/>
                </a:solidFill>
              </a:rPr>
              <a:t>Quantificar o número de eventos de normalidade/anormalidade</a:t>
            </a:r>
            <a:endParaRPr sz="17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Verificar os atributos com muitos dados faltantes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pt-BR">
                <a:solidFill>
                  <a:schemeClr val="accent3"/>
                </a:solidFill>
              </a:rPr>
              <a:t>Confirmar se amostragens estão uniformes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053" y="1044288"/>
            <a:ext cx="5643894" cy="30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Falha de sensores em O&amp;G</a:t>
            </a:r>
            <a:endParaRPr/>
          </a:p>
        </p:txBody>
      </p:sp>
      <p:sp>
        <p:nvSpPr>
          <p:cNvPr id="987" name="Google Shape;987;p36"/>
          <p:cNvSpPr txBox="1"/>
          <p:nvPr>
            <p:ph idx="4294967295" type="body"/>
          </p:nvPr>
        </p:nvSpPr>
        <p:spPr>
          <a:xfrm>
            <a:off x="58950" y="4726075"/>
            <a:ext cx="2438400" cy="2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pt-BR" sz="1002" u="sng">
                <a:solidFill>
                  <a:schemeClr val="hlink"/>
                </a:solidFill>
                <a:hlinkClick r:id="rId4"/>
              </a:rPr>
              <a:t>Fault Detection - 3W Dataset sensors</a:t>
            </a:r>
            <a:endParaRPr sz="100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