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Titillium Web"/>
      <p:regular r:id="rId24"/>
      <p:bold r:id="rId25"/>
      <p:italic r:id="rId26"/>
      <p:boldItalic r:id="rId27"/>
    </p:embeddedFont>
    <p:embeddedFont>
      <p:font typeface="Titillium Web Extra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TitilliumWeb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TitilliumWeb-italic.fntdata"/><Relationship Id="rId25" Type="http://schemas.openxmlformats.org/officeDocument/2006/relationships/font" Target="fonts/TitilliumWeb-bold.fntdata"/><Relationship Id="rId28" Type="http://schemas.openxmlformats.org/officeDocument/2006/relationships/font" Target="fonts/TitilliumWebExtraLight-regular.fntdata"/><Relationship Id="rId27" Type="http://schemas.openxmlformats.org/officeDocument/2006/relationships/font" Target="fonts/TitilliumWeb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TitilliumWebExtra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itilliumWebExtraLight-boldItalic.fntdata"/><Relationship Id="rId30" Type="http://schemas.openxmlformats.org/officeDocument/2006/relationships/font" Target="fonts/TitilliumWebExtra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31eb840208_1_33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31eb840208_1_3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31eb840208_1_103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31eb840208_1_10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31eb840208_1_64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31eb840208_1_6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31eb840208_1_80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31eb840208_1_8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31eb840208_1_88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31eb840208_1_8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necessária quando há diversos datasets sendo utilizados com múltiplas variáveis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Preencher os registros temporais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Preencher os registros com os dados com amostragens aproximadas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31eb840208_1_127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31eb840208_1_12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131eb840208_1_127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131eb840208_1_12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31eb840208_1_12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131eb840208_1_12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31eb840208_1_72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31eb840208_1_7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37" name="Google Shape;137;p14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8" name="Google Shape;138;p14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14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72" name="Google Shape;172;p14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15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242" name="Google Shape;242;p15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243" name="Google Shape;243;p1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5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277" name="Google Shape;277;p1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346" name="Google Shape;346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7" name="Google Shape;347;p16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51" name="Google Shape;351;p1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52" name="Google Shape;352;p1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86" name="Google Shape;386;p1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4" name="Google Shape;454;p17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8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8" name="Google Shape;458;p18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9" name="Google Shape;459;p18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1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63" name="Google Shape;463;p1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1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97" name="Google Shape;497;p1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1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5" name="Google Shape;565;p19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66" name="Google Shape;566;p19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67" name="Google Shape;567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0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20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71" name="Google Shape;571;p20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20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605" name="Google Shape;605;p20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20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3" name="Google Shape;673;p20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74" name="Google Shape;674;p20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75" name="Google Shape;675;p20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76" name="Google Shape;676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1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21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80" name="Google Shape;680;p21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2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14" name="Google Shape;714;p21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0" name="Google Shape;780;p21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2" name="Google Shape;782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2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2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6" name="Google Shape;786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3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3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790" name="Google Shape;790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3">
    <p:bg>
      <p:bgPr>
        <a:solidFill>
          <a:schemeClr val="lt1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5" name="Google Shape;795;p25"/>
          <p:cNvSpPr/>
          <p:nvPr/>
        </p:nvSpPr>
        <p:spPr>
          <a:xfrm>
            <a:off x="0" y="75"/>
            <a:ext cx="9157200" cy="5143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798" name="Google Shape;798;p26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799" name="Google Shape;799;p26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26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833" name="Google Shape;833;p26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26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7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/>
          <p:nvPr>
            <p:ph type="ctrTitle"/>
          </p:nvPr>
        </p:nvSpPr>
        <p:spPr>
          <a:xfrm>
            <a:off x="239325" y="360100"/>
            <a:ext cx="82320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Detecção de Anomalia em Séries Temporais</a:t>
            </a:r>
            <a:endParaRPr/>
          </a:p>
        </p:txBody>
      </p:sp>
      <p:pic>
        <p:nvPicPr>
          <p:cNvPr id="908" name="Google Shape;908;p28"/>
          <p:cNvPicPr preferRelativeResize="0"/>
          <p:nvPr/>
        </p:nvPicPr>
        <p:blipFill rotWithShape="1">
          <a:blip r:embed="rId3">
            <a:alphaModFix/>
          </a:blip>
          <a:srcRect b="0" l="0" r="69594" t="0"/>
          <a:stretch/>
        </p:blipFill>
        <p:spPr>
          <a:xfrm>
            <a:off x="5983800" y="4145750"/>
            <a:ext cx="1276275" cy="638025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chemeClr val="dk1"/>
            </a:outerShdw>
          </a:effectLst>
        </p:spPr>
      </p:pic>
      <p:pic>
        <p:nvPicPr>
          <p:cNvPr id="909" name="Google Shape;9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1775" y="3969563"/>
            <a:ext cx="1276274" cy="9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9"/>
          <p:cNvSpPr txBox="1"/>
          <p:nvPr>
            <p:ph idx="1" type="body"/>
          </p:nvPr>
        </p:nvSpPr>
        <p:spPr>
          <a:xfrm>
            <a:off x="1669850" y="2113500"/>
            <a:ext cx="58044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Continuando…</a:t>
            </a:r>
            <a:endParaRPr/>
          </a:p>
        </p:txBody>
      </p:sp>
      <p:sp>
        <p:nvSpPr>
          <p:cNvPr id="915" name="Google Shape;915;p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 </a:t>
            </a:r>
            <a:r>
              <a:rPr lang="pt-BR"/>
              <a:t>Etap</a:t>
            </a:r>
            <a:r>
              <a:rPr lang="pt-BR"/>
              <a:t>as pré-processamento</a:t>
            </a:r>
            <a:endParaRPr/>
          </a:p>
        </p:txBody>
      </p:sp>
      <p:sp>
        <p:nvSpPr>
          <p:cNvPr id="921" name="Google Shape;921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22" name="Google Shape;922;p30"/>
          <p:cNvSpPr/>
          <p:nvPr/>
        </p:nvSpPr>
        <p:spPr>
          <a:xfrm>
            <a:off x="0" y="2371025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3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4" name="Google Shape;924;p3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925" name="Google Shape;925;p3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927" name="Google Shape;927;p3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928" name="Google Shape;928;p3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930" name="Google Shape;930;p3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931" name="Google Shape;931;p3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933" name="Google Shape;933;p3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Baixar e unificar os datasets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34" name="Google Shape;934;p3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Analisar os dados:</a:t>
            </a:r>
            <a:br>
              <a:rPr lang="pt-BR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quantidade de eventos, tempo de amostragem, etc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35" name="Google Shape;935;p3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Organizar o dataset em blocos de amostragem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936" name="Google Shape;936;p30"/>
          <p:cNvGrpSpPr/>
          <p:nvPr/>
        </p:nvGrpSpPr>
        <p:grpSpPr>
          <a:xfrm>
            <a:off x="7901289" y="1703401"/>
            <a:ext cx="473400" cy="473400"/>
            <a:chOff x="5842489" y="1703401"/>
            <a:chExt cx="473400" cy="473400"/>
          </a:xfrm>
        </p:grpSpPr>
        <p:sp>
          <p:nvSpPr>
            <p:cNvPr id="937" name="Google Shape;937;p3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939" name="Google Shape;939;p30"/>
          <p:cNvSpPr txBox="1"/>
          <p:nvPr/>
        </p:nvSpPr>
        <p:spPr>
          <a:xfrm>
            <a:off x="74948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Processamento da base </a:t>
            </a:r>
            <a:br>
              <a:rPr lang="pt-BR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TSfresh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1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Etapas para Detecção de Anomalias</a:t>
            </a:r>
            <a:endParaRPr/>
          </a:p>
        </p:txBody>
      </p:sp>
      <p:sp>
        <p:nvSpPr>
          <p:cNvPr id="945" name="Google Shape;945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46" name="Google Shape;946;p31"/>
          <p:cNvGrpSpPr/>
          <p:nvPr/>
        </p:nvGrpSpPr>
        <p:grpSpPr>
          <a:xfrm>
            <a:off x="5410967" y="1623691"/>
            <a:ext cx="3175786" cy="3346166"/>
            <a:chOff x="5632317" y="1189775"/>
            <a:chExt cx="3305700" cy="3483050"/>
          </a:xfrm>
        </p:grpSpPr>
        <p:sp>
          <p:nvSpPr>
            <p:cNvPr id="947" name="Google Shape;947;p3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FFFFF">
                <a:alpha val="5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pt-BR" sz="2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ETAPA</a:t>
              </a:r>
              <a:r>
                <a:rPr b="1" lang="pt-BR" sz="2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3</a:t>
              </a:r>
              <a:endParaRPr b="1"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48" name="Google Shape;948;p31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Testar o modelo com o dataset de treino e avaliar o valor limiar de identificação entre anormalidade e normalidade.</a:t>
              </a:r>
              <a:endParaRPr b="1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949" name="Google Shape;949;p31"/>
          <p:cNvGrpSpPr/>
          <p:nvPr/>
        </p:nvGrpSpPr>
        <p:grpSpPr>
          <a:xfrm>
            <a:off x="0" y="1623897"/>
            <a:ext cx="3407507" cy="3345960"/>
            <a:chOff x="0" y="1189989"/>
            <a:chExt cx="3546900" cy="3482836"/>
          </a:xfrm>
        </p:grpSpPr>
        <p:sp>
          <p:nvSpPr>
            <p:cNvPr id="950" name="Google Shape;950;p3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ETAPA </a:t>
              </a:r>
              <a:r>
                <a:rPr lang="pt-BR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51" name="Google Shape;951;p31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Baixar o dataset, realizar a limpeza, organizar o dataset, processar a massa de dados </a:t>
              </a:r>
              <a:r>
                <a:rPr lang="pt-BR" sz="1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disponíveis</a:t>
              </a:r>
              <a:r>
                <a:rPr lang="pt-BR" sz="1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e separar os dados em: </a:t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29210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Titillium Web"/>
                <a:buChar char="➔"/>
              </a:pPr>
              <a:r>
                <a:rPr lang="pt-BR"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treinamento (normalidade)</a:t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Titillium Web"/>
                <a:buChar char="➔"/>
              </a:pPr>
              <a:r>
                <a:rPr lang="pt-BR"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teste (anormalidade + normalidade)</a:t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952" name="Google Shape;952;p31"/>
          <p:cNvGrpSpPr/>
          <p:nvPr/>
        </p:nvGrpSpPr>
        <p:grpSpPr>
          <a:xfrm>
            <a:off x="2828497" y="1623691"/>
            <a:ext cx="3175786" cy="3346166"/>
            <a:chOff x="2944204" y="1189775"/>
            <a:chExt cx="3305700" cy="3483050"/>
          </a:xfrm>
        </p:grpSpPr>
        <p:sp>
          <p:nvSpPr>
            <p:cNvPr id="953" name="Google Shape;953;p3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FFFFF">
                <a:alpha val="3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pt-BR" sz="2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ETAPA</a:t>
              </a:r>
              <a:r>
                <a:rPr b="1" lang="pt-BR" sz="2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2</a:t>
              </a:r>
              <a:endParaRPr b="1"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54" name="Google Shape;954;p3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Treinar o modelo com os dados de treinamento para identificar o comportamento de normalidade. </a:t>
              </a:r>
              <a:endParaRPr b="1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2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Carregar os datasets</a:t>
            </a:r>
            <a:endParaRPr/>
          </a:p>
        </p:txBody>
      </p:sp>
      <p:sp>
        <p:nvSpPr>
          <p:cNvPr id="960" name="Google Shape;960;p32"/>
          <p:cNvSpPr txBox="1"/>
          <p:nvPr>
            <p:ph idx="1" type="subTitle"/>
          </p:nvPr>
        </p:nvSpPr>
        <p:spPr>
          <a:xfrm>
            <a:off x="448275" y="1585125"/>
            <a:ext cx="6421500" cy="21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pt-BR">
                <a:solidFill>
                  <a:schemeClr val="accent3"/>
                </a:solidFill>
              </a:rPr>
              <a:t>Verificar os tamanhos das bases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pt-BR">
                <a:solidFill>
                  <a:schemeClr val="accent3"/>
                </a:solidFill>
              </a:rPr>
              <a:t>Analisar as bases processadas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61" name="Google Shape;961;p32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Titillium Web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 do(s) modelo(s)</a:t>
            </a:r>
            <a:endParaRPr/>
          </a:p>
        </p:txBody>
      </p:sp>
      <p:sp>
        <p:nvSpPr>
          <p:cNvPr id="967" name="Google Shape;967;p33"/>
          <p:cNvSpPr txBox="1"/>
          <p:nvPr>
            <p:ph idx="1" type="subTitle"/>
          </p:nvPr>
        </p:nvSpPr>
        <p:spPr>
          <a:xfrm>
            <a:off x="448275" y="1585125"/>
            <a:ext cx="6853200" cy="25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●"/>
            </a:pPr>
            <a:r>
              <a:rPr lang="pt-BR" sz="1700">
                <a:solidFill>
                  <a:schemeClr val="accent3"/>
                </a:solidFill>
              </a:rPr>
              <a:t>Selecionar o modelo e treinar usando a base de treino</a:t>
            </a:r>
            <a:endParaRPr sz="1700">
              <a:solidFill>
                <a:schemeClr val="accent3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●"/>
            </a:pPr>
            <a:r>
              <a:rPr lang="pt-BR" sz="1700">
                <a:solidFill>
                  <a:schemeClr val="accent3"/>
                </a:solidFill>
              </a:rPr>
              <a:t>Realizar a inferência dos dados da base de teste</a:t>
            </a:r>
            <a:endParaRPr sz="1700">
              <a:solidFill>
                <a:schemeClr val="accent3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●"/>
            </a:pPr>
            <a:r>
              <a:rPr lang="pt-BR" sz="1700">
                <a:solidFill>
                  <a:schemeClr val="accent3"/>
                </a:solidFill>
              </a:rPr>
              <a:t>Visualizar os valores de saída da inferência e definir o valor limite</a:t>
            </a:r>
            <a:endParaRPr sz="1700">
              <a:solidFill>
                <a:schemeClr val="accent3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●"/>
            </a:pPr>
            <a:r>
              <a:rPr lang="pt-BR" sz="1700">
                <a:solidFill>
                  <a:schemeClr val="accent3"/>
                </a:solidFill>
              </a:rPr>
              <a:t>Utilizar esse limiar como um separador de classes - </a:t>
            </a:r>
            <a:r>
              <a:rPr i="1" lang="pt-BR" sz="1200">
                <a:solidFill>
                  <a:schemeClr val="accent3"/>
                </a:solidFill>
              </a:rPr>
              <a:t>Anomalia/Normalidade</a:t>
            </a:r>
            <a:endParaRPr i="1" sz="1200">
              <a:solidFill>
                <a:schemeClr val="accent3"/>
              </a:solidFill>
            </a:endParaRPr>
          </a:p>
        </p:txBody>
      </p:sp>
      <p:sp>
        <p:nvSpPr>
          <p:cNvPr id="968" name="Google Shape;968;p33"/>
          <p:cNvSpPr/>
          <p:nvPr/>
        </p:nvSpPr>
        <p:spPr>
          <a:xfrm>
            <a:off x="6898679" y="1890725"/>
            <a:ext cx="1751814" cy="27504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Titillium Web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4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Validação do(s) modelo(s)</a:t>
            </a:r>
            <a:endParaRPr/>
          </a:p>
        </p:txBody>
      </p:sp>
      <p:sp>
        <p:nvSpPr>
          <p:cNvPr id="974" name="Google Shape;974;p34"/>
          <p:cNvSpPr txBox="1"/>
          <p:nvPr>
            <p:ph idx="1" type="subTitle"/>
          </p:nvPr>
        </p:nvSpPr>
        <p:spPr>
          <a:xfrm>
            <a:off x="448275" y="1585125"/>
            <a:ext cx="6421500" cy="21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●"/>
            </a:pPr>
            <a:r>
              <a:rPr lang="pt-BR" sz="1700">
                <a:solidFill>
                  <a:schemeClr val="accent3"/>
                </a:solidFill>
              </a:rPr>
              <a:t>Realizar a inferência do modelo utilizando a base de validação</a:t>
            </a:r>
            <a:endParaRPr sz="1700">
              <a:solidFill>
                <a:schemeClr val="accent3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●"/>
            </a:pPr>
            <a:r>
              <a:rPr lang="pt-BR" sz="1700">
                <a:solidFill>
                  <a:schemeClr val="accent3"/>
                </a:solidFill>
              </a:rPr>
              <a:t>A partir do valor limite definido anteriormente, calcular as classes para cada registro</a:t>
            </a:r>
            <a:endParaRPr sz="1700">
              <a:solidFill>
                <a:schemeClr val="accent3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●"/>
            </a:pPr>
            <a:r>
              <a:rPr lang="pt-BR" sz="1700">
                <a:solidFill>
                  <a:schemeClr val="accent3"/>
                </a:solidFill>
              </a:rPr>
              <a:t>Validar resultados</a:t>
            </a:r>
            <a:endParaRPr sz="1700">
              <a:solidFill>
                <a:schemeClr val="accent3"/>
              </a:solidFill>
            </a:endParaRPr>
          </a:p>
        </p:txBody>
      </p:sp>
      <p:sp>
        <p:nvSpPr>
          <p:cNvPr id="975" name="Google Shape;975;p34"/>
          <p:cNvSpPr/>
          <p:nvPr/>
        </p:nvSpPr>
        <p:spPr>
          <a:xfrm>
            <a:off x="6898679" y="1890725"/>
            <a:ext cx="1800930" cy="27996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5"/>
                </a:solidFill>
                <a:latin typeface="Titillium Web"/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Colaboradores</a:t>
            </a:r>
            <a:endParaRPr/>
          </a:p>
        </p:txBody>
      </p:sp>
      <p:sp>
        <p:nvSpPr>
          <p:cNvPr id="985" name="Google Shape;985;p3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86" name="Google Shape;986;p36"/>
          <p:cNvSpPr txBox="1"/>
          <p:nvPr/>
        </p:nvSpPr>
        <p:spPr>
          <a:xfrm>
            <a:off x="2765325" y="2986737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Borges</a:t>
            </a:r>
            <a:br>
              <a:rPr lang="pt-BR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MSc Research Engineer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pt-BR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github@FelipeBorgesC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87" name="Google Shape;987;p36"/>
          <p:cNvSpPr txBox="1"/>
          <p:nvPr/>
        </p:nvSpPr>
        <p:spPr>
          <a:xfrm>
            <a:off x="4745050" y="2986737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Manoela Kohler</a:t>
            </a:r>
            <a:br>
              <a:rPr lang="pt-BR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DSc Research Engineer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pt-BR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github@manoelakohler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88" name="Google Shape;9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25" y="1422663"/>
            <a:ext cx="1408800" cy="140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89" name="Google Shape;9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250" y="1422663"/>
            <a:ext cx="1408800" cy="140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90" name="Google Shape;99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7025" y="3319950"/>
            <a:ext cx="172075" cy="1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1300" y="3319950"/>
            <a:ext cx="172075" cy="1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36"/>
          <p:cNvPicPr preferRelativeResize="0"/>
          <p:nvPr/>
        </p:nvPicPr>
        <p:blipFill rotWithShape="1">
          <a:blip r:embed="rId6">
            <a:alphaModFix/>
          </a:blip>
          <a:srcRect b="0" l="0" r="69594" t="0"/>
          <a:stretch/>
        </p:blipFill>
        <p:spPr>
          <a:xfrm>
            <a:off x="5983800" y="4145750"/>
            <a:ext cx="1276275" cy="638025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chemeClr val="dk1"/>
            </a:outerShdw>
          </a:effectLst>
        </p:spPr>
      </p:pic>
      <p:pic>
        <p:nvPicPr>
          <p:cNvPr id="993" name="Google Shape;99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11775" y="3969563"/>
            <a:ext cx="1276274" cy="9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