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16"/>
  </p:notesMasterIdLst>
  <p:sldIdLst>
    <p:sldId id="256" r:id="rId4"/>
    <p:sldId id="269" r:id="rId5"/>
    <p:sldId id="270" r:id="rId6"/>
    <p:sldId id="257" r:id="rId7"/>
    <p:sldId id="267" r:id="rId8"/>
    <p:sldId id="259" r:id="rId9"/>
    <p:sldId id="260" r:id="rId10"/>
    <p:sldId id="261" r:id="rId11"/>
    <p:sldId id="268" r:id="rId12"/>
    <p:sldId id="264" r:id="rId13"/>
    <p:sldId id="265" r:id="rId14"/>
    <p:sldId id="266" r:id="rId15"/>
  </p:sldIdLst>
  <p:sldSz cx="24384000" cy="13716000"/>
  <p:notesSz cx="6858000" cy="9144000"/>
  <p:defaultTextStyle>
    <a:defPPr>
      <a:defRPr lang="en-US"/>
    </a:defPPr>
    <a:lvl1pPr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charset="0"/>
        <a:ea typeface="ＭＳ Ｐゴシック" charset="0"/>
        <a:cs typeface="ＭＳ Ｐゴシック" charset="0"/>
        <a:sym typeface="Helvetica" charset="0"/>
      </a:defRPr>
    </a:lvl1pPr>
    <a:lvl2pPr marL="228600" indent="2286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charset="0"/>
        <a:ea typeface="ＭＳ Ｐゴシック" charset="0"/>
        <a:cs typeface="ＭＳ Ｐゴシック" charset="0"/>
        <a:sym typeface="Helvetica" charset="0"/>
      </a:defRPr>
    </a:lvl2pPr>
    <a:lvl3pPr marL="457200" indent="4572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charset="0"/>
        <a:ea typeface="ＭＳ Ｐゴシック" charset="0"/>
        <a:cs typeface="ＭＳ Ｐゴシック" charset="0"/>
        <a:sym typeface="Helvetica" charset="0"/>
      </a:defRPr>
    </a:lvl3pPr>
    <a:lvl4pPr marL="685800" indent="6858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charset="0"/>
        <a:ea typeface="ＭＳ Ｐゴシック" charset="0"/>
        <a:cs typeface="ＭＳ Ｐゴシック" charset="0"/>
        <a:sym typeface="Helvetica" charset="0"/>
      </a:defRPr>
    </a:lvl4pPr>
    <a:lvl5pPr marL="914400" indent="9144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charset="0"/>
        <a:ea typeface="ＭＳ Ｐゴシック" charset="0"/>
        <a:cs typeface="ＭＳ Ｐゴシック" charset="0"/>
        <a:sym typeface="Helvetica" charset="0"/>
      </a:defRPr>
    </a:lvl5pPr>
    <a:lvl6pPr marL="2286000" algn="l" defTabSz="457200" rtl="0" eaLnBrk="1" latinLnBrk="0" hangingPunct="1">
      <a:defRPr sz="1200" kern="1200">
        <a:solidFill>
          <a:srgbClr val="000000"/>
        </a:solidFill>
        <a:latin typeface="Helvetica" charset="0"/>
        <a:ea typeface="ＭＳ Ｐゴシック" charset="0"/>
        <a:cs typeface="ＭＳ Ｐゴシック" charset="0"/>
        <a:sym typeface="Helvetica" charset="0"/>
      </a:defRPr>
    </a:lvl6pPr>
    <a:lvl7pPr marL="2743200" algn="l" defTabSz="457200" rtl="0" eaLnBrk="1" latinLnBrk="0" hangingPunct="1">
      <a:defRPr sz="1200" kern="1200">
        <a:solidFill>
          <a:srgbClr val="000000"/>
        </a:solidFill>
        <a:latin typeface="Helvetica" charset="0"/>
        <a:ea typeface="ＭＳ Ｐゴシック" charset="0"/>
        <a:cs typeface="ＭＳ Ｐゴシック" charset="0"/>
        <a:sym typeface="Helvetica" charset="0"/>
      </a:defRPr>
    </a:lvl7pPr>
    <a:lvl8pPr marL="3200400" algn="l" defTabSz="457200" rtl="0" eaLnBrk="1" latinLnBrk="0" hangingPunct="1">
      <a:defRPr sz="1200" kern="1200">
        <a:solidFill>
          <a:srgbClr val="000000"/>
        </a:solidFill>
        <a:latin typeface="Helvetica" charset="0"/>
        <a:ea typeface="ＭＳ Ｐゴシック" charset="0"/>
        <a:cs typeface="ＭＳ Ｐゴシック" charset="0"/>
        <a:sym typeface="Helvetica" charset="0"/>
      </a:defRPr>
    </a:lvl8pPr>
    <a:lvl9pPr marL="3657600" algn="l" defTabSz="457200" rtl="0" eaLnBrk="1" latinLnBrk="0" hangingPunct="1">
      <a:defRPr sz="1200" kern="1200">
        <a:solidFill>
          <a:srgbClr val="000000"/>
        </a:solidFill>
        <a:latin typeface="Helvetica" charset="0"/>
        <a:ea typeface="ＭＳ Ｐゴシック" charset="0"/>
        <a:cs typeface="ＭＳ Ｐゴシック" charset="0"/>
        <a:sym typeface="Helvetic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>
      <p:cViewPr varScale="1">
        <p:scale>
          <a:sx n="28" d="100"/>
          <a:sy n="28" d="100"/>
        </p:scale>
        <p:origin x="156" y="190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2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Lucida Grande" charset="0"/>
              </a:rPr>
              <a:t>Second level</a:t>
            </a:r>
          </a:p>
          <a:p>
            <a:pPr lvl="2"/>
            <a:r>
              <a:rPr lang="en-US" noProof="0" smtClean="0">
                <a:sym typeface="Lucida Grande" charset="0"/>
              </a:rPr>
              <a:t>Third level</a:t>
            </a:r>
          </a:p>
          <a:p>
            <a:pPr lvl="3"/>
            <a:r>
              <a:rPr lang="en-US" noProof="0" smtClean="0">
                <a:sym typeface="Lucida Grande" charset="0"/>
              </a:rPr>
              <a:t>Fourth level</a:t>
            </a:r>
          </a:p>
          <a:p>
            <a:pPr lvl="4"/>
            <a:r>
              <a:rPr lang="en-U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4561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charset="0"/>
      </a:defRPr>
    </a:lvl1pPr>
    <a:lvl2pPr marL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02900" y="3390900"/>
            <a:ext cx="2921000" cy="9080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9900" y="3390900"/>
            <a:ext cx="8610600" cy="9080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3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5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5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9900" y="9664700"/>
            <a:ext cx="7239000" cy="237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1300" y="9664700"/>
            <a:ext cx="7239000" cy="237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65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1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10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96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7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136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7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12700" y="7429500"/>
            <a:ext cx="3657600" cy="461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9900" y="7429500"/>
            <a:ext cx="10820400" cy="461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68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24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7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644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4200" y="8293100"/>
            <a:ext cx="10318750" cy="125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25350" y="8293100"/>
            <a:ext cx="10318750" cy="125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40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8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960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489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5513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5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18050" y="4305300"/>
            <a:ext cx="5226050" cy="5245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9900" y="4305300"/>
            <a:ext cx="15525750" cy="5245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1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9900" y="7264400"/>
            <a:ext cx="5765800" cy="520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8100" y="7264400"/>
            <a:ext cx="5765800" cy="520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4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39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40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86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/>
          </p:cNvSpPr>
          <p:nvPr>
            <p:ph type="title"/>
          </p:nvPr>
        </p:nvSpPr>
        <p:spPr bwMode="auto">
          <a:xfrm>
            <a:off x="1739900" y="3390900"/>
            <a:ext cx="11684000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Bold Condense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/>
          </p:cNvSpPr>
          <p:nvPr>
            <p:ph type="body" idx="1"/>
          </p:nvPr>
        </p:nvSpPr>
        <p:spPr bwMode="auto">
          <a:xfrm>
            <a:off x="1739900" y="7264400"/>
            <a:ext cx="11684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+mj-lt"/>
          <a:ea typeface="+mj-ea"/>
          <a:cs typeface="+mj-cs"/>
          <a:sym typeface="Helvetica Neue Bold Condensed" charset="0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5pPr>
      <a:lvl6pPr marL="4572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6pPr>
      <a:lvl7pPr marL="9144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7pPr>
      <a:lvl8pPr marL="13716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8pPr>
      <a:lvl9pPr marL="18288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/>
          </p:cNvSpPr>
          <p:nvPr>
            <p:ph type="title"/>
          </p:nvPr>
        </p:nvSpPr>
        <p:spPr bwMode="auto">
          <a:xfrm>
            <a:off x="1739900" y="7429500"/>
            <a:ext cx="14630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Bold Condense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/>
          </p:cNvSpPr>
          <p:nvPr>
            <p:ph type="body" idx="1"/>
          </p:nvPr>
        </p:nvSpPr>
        <p:spPr bwMode="auto">
          <a:xfrm>
            <a:off x="1739900" y="9664700"/>
            <a:ext cx="146304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+mj-lt"/>
          <a:ea typeface="+mj-ea"/>
          <a:cs typeface="+mj-cs"/>
          <a:sym typeface="Helvetica Neue Bold Condensed" charset="0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5pPr>
      <a:lvl6pPr marL="4572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6pPr>
      <a:lvl7pPr marL="9144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7pPr>
      <a:lvl8pPr marL="13716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8pPr>
      <a:lvl9pPr marL="18288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/>
          </p:cNvSpPr>
          <p:nvPr>
            <p:ph type="title"/>
          </p:nvPr>
        </p:nvSpPr>
        <p:spPr bwMode="auto">
          <a:xfrm>
            <a:off x="1739900" y="4305300"/>
            <a:ext cx="20904200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Bold Condense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/>
          </p:cNvSpPr>
          <p:nvPr>
            <p:ph type="body" idx="1"/>
          </p:nvPr>
        </p:nvSpPr>
        <p:spPr bwMode="auto">
          <a:xfrm>
            <a:off x="1854200" y="8293100"/>
            <a:ext cx="20789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+mj-lt"/>
          <a:ea typeface="+mj-ea"/>
          <a:cs typeface="+mj-cs"/>
          <a:sym typeface="Helvetica Neue Bold Condensed" charset="0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5pPr>
      <a:lvl6pPr marL="4572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6pPr>
      <a:lvl7pPr marL="9144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7pPr>
      <a:lvl8pPr marL="13716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8pPr>
      <a:lvl9pPr marL="1828800" algn="l" defTabSz="825500" rtl="0" fontAlgn="base" hangingPunct="0"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Helvetica Neue Bold Condensed" charset="0"/>
          <a:ea typeface="ＭＳ Ｐゴシック" charset="0"/>
          <a:cs typeface="Helvetica Neue Bold Condensed" charset="0"/>
          <a:sym typeface="Helvetica Neue Bold Condensed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ross-platform_wTriang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300" y="2209800"/>
            <a:ext cx="6502400" cy="65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9900" y="3124200"/>
            <a:ext cx="13881100" cy="2692400"/>
          </a:xfrm>
        </p:spPr>
        <p:txBody>
          <a:bodyPr/>
          <a:lstStyle/>
          <a:p>
            <a:pPr marL="0" indent="0" defTabSz="825500" eaLnBrk="1">
              <a:defRPr/>
            </a:pPr>
            <a:r>
              <a:rPr lang="en-US" sz="6400" dirty="0" smtClean="0">
                <a:solidFill>
                  <a:srgbClr val="EBEBEB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(Web Services)</a:t>
            </a:r>
            <a:endParaRPr lang="en-US" dirty="0" smtClean="0"/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1790700" y="1250950"/>
            <a:ext cx="20266025" cy="2400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825500">
              <a:lnSpc>
                <a:spcPct val="80000"/>
              </a:lnSpc>
              <a:defRPr/>
            </a:pPr>
            <a:r>
              <a:rPr lang="en-US" sz="14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Xamarin</a:t>
            </a:r>
            <a:r>
              <a:rPr lang="en-US" sz="14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 University</a:t>
            </a:r>
            <a:endParaRPr lang="en-US" dirty="0">
              <a:cs typeface="Helvetica" charset="0"/>
            </a:endParaRPr>
          </a:p>
        </p:txBody>
      </p:sp>
      <p:sp>
        <p:nvSpPr>
          <p:cNvPr id="6148" name="AutoShape 4"/>
          <p:cNvSpPr>
            <a:spLocks/>
          </p:cNvSpPr>
          <p:nvPr/>
        </p:nvSpPr>
        <p:spPr bwMode="auto">
          <a:xfrm>
            <a:off x="1739900" y="5918200"/>
            <a:ext cx="15278100" cy="707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825500">
              <a:defRPr/>
            </a:pPr>
            <a:r>
              <a:rPr lang="en-US" sz="4800" dirty="0">
                <a:solidFill>
                  <a:srgbClr val="EBEBEB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Lecture will begin soon</a:t>
            </a:r>
          </a:p>
          <a:p>
            <a:pPr defTabSz="825500">
              <a:defRPr/>
            </a:pPr>
            <a:endParaRPr lang="en-US" sz="4800" dirty="0">
              <a:solidFill>
                <a:srgbClr val="EBEBEB"/>
              </a:solidFill>
              <a:latin typeface="Helvetica Neue Light" charset="0"/>
              <a:cs typeface="Helvetica Neue Light" charset="0"/>
              <a:sym typeface="Helvetica Neue Light" charset="0"/>
            </a:endParaRPr>
          </a:p>
          <a:p>
            <a:pPr defTabSz="825500">
              <a:defRPr/>
            </a:pPr>
            <a:r>
              <a:rPr lang="en-US" sz="4800" dirty="0">
                <a:solidFill>
                  <a:srgbClr val="EBEBEB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Please log into your lab environment using the instructions provided via email</a:t>
            </a:r>
          </a:p>
          <a:p>
            <a:pPr defTabSz="825500">
              <a:defRPr/>
            </a:pPr>
            <a:endParaRPr lang="en-US" sz="4800" dirty="0">
              <a:solidFill>
                <a:srgbClr val="EBEBEB"/>
              </a:solidFill>
              <a:latin typeface="Helvetica Neue Light" charset="0"/>
              <a:cs typeface="Helvetica Neue Light" charset="0"/>
              <a:sym typeface="Helvetica Neue Light" charset="0"/>
            </a:endParaRPr>
          </a:p>
          <a:p>
            <a:pPr defTabSz="825500">
              <a:defRPr/>
            </a:pPr>
            <a:r>
              <a:rPr lang="en-US" sz="4800" dirty="0">
                <a:solidFill>
                  <a:srgbClr val="EBEBEB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Please join in the conversation as we wait for the course to begin</a:t>
            </a:r>
            <a:endParaRPr lang="en-US" dirty="0">
              <a:cs typeface="Helvetica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76275" eaLnBrk="1">
              <a:defRPr/>
            </a:pPr>
            <a:r>
              <a:rPr lang="en-US" sz="23600" dirty="0" smtClean="0">
                <a:latin typeface="Helvetica Neue Black Condensed" charset="0"/>
                <a:cs typeface="Helvetica Neue Black Condensed" charset="0"/>
                <a:sym typeface="Helvetica Neue Black Condensed" charset="0"/>
              </a:rPr>
              <a:t>Let’s Get Started</a:t>
            </a:r>
            <a:endParaRPr 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825500" eaLnBrk="1">
              <a:defRPr/>
            </a:pPr>
            <a:r>
              <a:rPr lang="en-US" sz="64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Building a </a:t>
            </a:r>
            <a:r>
              <a:rPr lang="en-US" sz="6400" dirty="0" err="1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RESTful</a:t>
            </a:r>
            <a:r>
              <a:rPr lang="en-US" sz="64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 web service client</a:t>
            </a:r>
            <a:endParaRPr lang="en-US" sz="66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739900" y="-774700"/>
            <a:ext cx="11684000" cy="3797300"/>
          </a:xfrm>
        </p:spPr>
        <p:txBody>
          <a:bodyPr/>
          <a:lstStyle/>
          <a:p>
            <a:pPr eaLnBrk="1">
              <a:defRPr/>
            </a:pPr>
            <a:r>
              <a:rPr lang="en-US" smtClean="0"/>
              <a:t>Lab Summary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9900" y="3098800"/>
            <a:ext cx="11684000" cy="6324600"/>
          </a:xfrm>
        </p:spPr>
        <p:txBody>
          <a:bodyPr/>
          <a:lstStyle/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4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Setup a </a:t>
            </a:r>
            <a:r>
              <a:rPr lang="en-US" sz="4400" dirty="0" err="1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RESTful</a:t>
            </a:r>
            <a:r>
              <a:rPr lang="en-US" sz="44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 client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4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Called </a:t>
            </a:r>
            <a:r>
              <a:rPr lang="en-US" sz="44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a </a:t>
            </a:r>
            <a:r>
              <a:rPr lang="en-US" sz="4400" dirty="0" err="1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RESTful</a:t>
            </a:r>
            <a:r>
              <a:rPr lang="en-US" sz="44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 web service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4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Mapped </a:t>
            </a:r>
            <a:r>
              <a:rPr lang="en-US" sz="44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web service DTOs to models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4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Integrated </a:t>
            </a:r>
            <a:r>
              <a:rPr lang="en-US" sz="44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web service with UI</a:t>
            </a:r>
            <a:endParaRPr lang="en-US" sz="4400" dirty="0">
              <a:solidFill>
                <a:srgbClr val="FFFFFF"/>
              </a:solidFill>
              <a:latin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1752600" y="8813800"/>
            <a:ext cx="11684000" cy="3797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defTabSz="585788">
              <a:defRPr/>
            </a:pPr>
            <a:r>
              <a:rPr lang="en-US" sz="17000" dirty="0">
                <a:solidFill>
                  <a:srgbClr val="FFFFFF"/>
                </a:solidFill>
                <a:latin typeface="Helvetica Neue Bold Condensed" charset="0"/>
                <a:cs typeface="Helvetica Neue Bold Condensed" charset="0"/>
                <a:sym typeface="Helvetica Neue Bold Condensed" charset="0"/>
              </a:rPr>
              <a:t>Questions</a:t>
            </a:r>
            <a:r>
              <a:rPr lang="en-US" sz="20400" dirty="0">
                <a:solidFill>
                  <a:srgbClr val="FFFFFF"/>
                </a:solidFill>
                <a:latin typeface="Helvetica Neue Bold Condensed" charset="0"/>
                <a:cs typeface="Helvetica Neue Bold Condensed" charset="0"/>
                <a:sym typeface="Helvetica Neue Bold Condensed" charset="0"/>
              </a:rPr>
              <a:t>?</a:t>
            </a:r>
            <a:endParaRPr lang="en-US" dirty="0">
              <a:cs typeface="Helvetica" charset="0"/>
            </a:endParaRPr>
          </a:p>
        </p:txBody>
      </p:sp>
      <p:pic>
        <p:nvPicPr>
          <p:cNvPr id="13316" name="Picture 5" descr="emulator-xamar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1219200"/>
            <a:ext cx="7086600" cy="1132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ross-platform_wTriang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300" y="2209800"/>
            <a:ext cx="6502400" cy="65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9900" y="3124200"/>
            <a:ext cx="13881100" cy="2692400"/>
          </a:xfrm>
        </p:spPr>
        <p:txBody>
          <a:bodyPr/>
          <a:lstStyle/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6000" dirty="0">
                <a:solidFill>
                  <a:srgbClr val="FFFFFF"/>
                </a:solidFill>
                <a:latin typeface="Helvetica Neue Light" charset="0"/>
                <a:sym typeface="Helvetica Neue Light" charset="0"/>
              </a:rPr>
              <a:t>Integrating SOAP and </a:t>
            </a:r>
            <a:r>
              <a:rPr lang="en-US" sz="6000" dirty="0" err="1">
                <a:solidFill>
                  <a:srgbClr val="FFFFFF"/>
                </a:solidFill>
                <a:latin typeface="Helvetica Neue Light" charset="0"/>
                <a:sym typeface="Helvetica Neue Light" charset="0"/>
              </a:rPr>
              <a:t>RESTful</a:t>
            </a:r>
            <a:r>
              <a:rPr lang="en-US" sz="6000" dirty="0">
                <a:solidFill>
                  <a:srgbClr val="FFFFFF"/>
                </a:solidFill>
                <a:latin typeface="Helvetica Neue Light" charset="0"/>
                <a:sym typeface="Helvetica Neue Light" charset="0"/>
              </a:rPr>
              <a:t> Web Services</a:t>
            </a:r>
            <a:endParaRPr lang="en-US" sz="6000" dirty="0">
              <a:solidFill>
                <a:srgbClr val="FFFFFF"/>
              </a:solidFill>
              <a:latin typeface="Helvetica Neue Light" charset="0"/>
              <a:sym typeface="Helvetica Neue Light" charset="0"/>
            </a:endParaRPr>
          </a:p>
        </p:txBody>
      </p:sp>
      <p:sp>
        <p:nvSpPr>
          <p:cNvPr id="16387" name="AutoShape 3"/>
          <p:cNvSpPr>
            <a:spLocks/>
          </p:cNvSpPr>
          <p:nvPr/>
        </p:nvSpPr>
        <p:spPr bwMode="auto">
          <a:xfrm>
            <a:off x="1790700" y="1250950"/>
            <a:ext cx="21053425" cy="2400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825500">
              <a:lnSpc>
                <a:spcPct val="80000"/>
              </a:lnSpc>
              <a:defRPr/>
            </a:pPr>
            <a:r>
              <a:rPr lang="en-US" sz="14400" b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Xamarin University</a:t>
            </a:r>
            <a:endParaRPr lang="en-US">
              <a:cs typeface="Helvetica" charset="0"/>
            </a:endParaRPr>
          </a:p>
        </p:txBody>
      </p:sp>
      <p:sp>
        <p:nvSpPr>
          <p:cNvPr id="16388" name="AutoShape 4"/>
          <p:cNvSpPr>
            <a:spLocks/>
          </p:cNvSpPr>
          <p:nvPr/>
        </p:nvSpPr>
        <p:spPr bwMode="auto">
          <a:xfrm>
            <a:off x="1739900" y="5918200"/>
            <a:ext cx="15278100" cy="707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750888">
              <a:defRPr/>
            </a:pPr>
            <a:r>
              <a:rPr lang="en-US" sz="21800" dirty="0">
                <a:solidFill>
                  <a:srgbClr val="EBEBEB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Thank</a:t>
            </a:r>
            <a:r>
              <a:rPr lang="en-US" sz="26200" dirty="0">
                <a:solidFill>
                  <a:srgbClr val="EBEBEB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 You</a:t>
            </a:r>
            <a:endParaRPr lang="en-US" dirty="0">
              <a:cs typeface="Helvetica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739900" y="3390900"/>
            <a:ext cx="21424900" cy="3797300"/>
          </a:xfrm>
        </p:spPr>
        <p:txBody>
          <a:bodyPr/>
          <a:lstStyle/>
          <a:p>
            <a:pPr defTabSz="725488" eaLnBrk="1">
              <a:defRPr/>
            </a:pPr>
            <a:r>
              <a:rPr lang="en-US" sz="25300" dirty="0" smtClean="0">
                <a:latin typeface="Helvetica Neue Black Condensed" charset="0"/>
                <a:sym typeface="Helvetica Neue Black Condensed" charset="0"/>
              </a:rPr>
              <a:t>Lecture 9</a:t>
            </a:r>
            <a:endParaRPr lang="en-US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9900" y="7264400"/>
            <a:ext cx="18072100" cy="5207000"/>
          </a:xfrm>
        </p:spPr>
        <p:txBody>
          <a:bodyPr/>
          <a:lstStyle/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6600" dirty="0" smtClean="0">
                <a:solidFill>
                  <a:srgbClr val="FFFFFF"/>
                </a:solidFill>
                <a:latin typeface="Helvetica Neue Light" charset="0"/>
                <a:sym typeface="Helvetica Neue Light" charset="0"/>
              </a:rPr>
              <a:t>Integrating SOAP and </a:t>
            </a:r>
            <a:r>
              <a:rPr lang="en-US" sz="6600" dirty="0" err="1" smtClean="0">
                <a:solidFill>
                  <a:srgbClr val="FFFFFF"/>
                </a:solidFill>
                <a:latin typeface="Helvetica Neue Light" charset="0"/>
                <a:sym typeface="Helvetica Neue Light" charset="0"/>
              </a:rPr>
              <a:t>RESTful</a:t>
            </a:r>
            <a:r>
              <a:rPr lang="en-US" sz="6600" dirty="0" smtClean="0">
                <a:solidFill>
                  <a:srgbClr val="FFFFFF"/>
                </a:solidFill>
                <a:latin typeface="Helvetica Neue Light" charset="0"/>
                <a:sym typeface="Helvetica Neue Light" charset="0"/>
              </a:rPr>
              <a:t> Web Services</a:t>
            </a:r>
            <a:endParaRPr lang="en-US" sz="6600" dirty="0">
              <a:solidFill>
                <a:srgbClr val="FFFFFF"/>
              </a:solidFill>
              <a:latin typeface="Helvetica Neue Light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80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739900" y="2311400"/>
            <a:ext cx="11684000" cy="3797300"/>
          </a:xfrm>
        </p:spPr>
        <p:txBody>
          <a:bodyPr/>
          <a:lstStyle/>
          <a:p>
            <a:pPr eaLnBrk="1">
              <a:defRPr/>
            </a:pPr>
            <a:r>
              <a:rPr lang="en-US" smtClean="0"/>
              <a:t>Module Objectives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9900" y="6337300"/>
            <a:ext cx="11684000" cy="6527800"/>
          </a:xfrm>
        </p:spPr>
        <p:txBody>
          <a:bodyPr/>
          <a:lstStyle/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Build a client for SOAP web services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>
                <a:solidFill>
                  <a:srgbClr val="FFFFFF"/>
                </a:solidFill>
                <a:latin typeface="Helvetica Neue Light" charset="0"/>
                <a:sym typeface="Helvetica Neue Light" charset="0"/>
              </a:rPr>
              <a:t>Build a client for </a:t>
            </a:r>
            <a:r>
              <a:rPr lang="en-US" sz="4800" dirty="0" err="1">
                <a:solidFill>
                  <a:srgbClr val="FFFFFF"/>
                </a:solidFill>
                <a:latin typeface="Helvetica Neue Light" charset="0"/>
                <a:sym typeface="Helvetica Neue Light" charset="0"/>
              </a:rPr>
              <a:t>RESTful</a:t>
            </a:r>
            <a:r>
              <a:rPr lang="en-US" sz="4800" dirty="0">
                <a:solidFill>
                  <a:srgbClr val="FFFFFF"/>
                </a:solidFill>
                <a:latin typeface="Helvetica Neue Light" charset="0"/>
                <a:sym typeface="Helvetica Neue Light" charset="0"/>
              </a:rPr>
              <a:t> web services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>
                <a:solidFill>
                  <a:srgbClr val="FFFFFF"/>
                </a:solidFill>
                <a:latin typeface="Helvetica Neue Light" charset="0"/>
                <a:sym typeface="Helvetica Neue Light" charset="0"/>
              </a:rPr>
              <a:t>Build a REST client for multiple platforms</a:t>
            </a:r>
            <a:endParaRPr lang="en-US" sz="4800" dirty="0">
              <a:solidFill>
                <a:srgbClr val="FFFFFF"/>
              </a:solidFill>
              <a:latin typeface="Helvetica Neue Light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088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5488" eaLnBrk="1">
              <a:defRPr/>
            </a:pPr>
            <a:r>
              <a:rPr lang="en-US" sz="25300" dirty="0" smtClean="0">
                <a:latin typeface="Helvetica Neue Black Condensed" charset="0"/>
                <a:cs typeface="Helvetica Neue Black Condensed" charset="0"/>
                <a:sym typeface="Helvetica Neue Black Condensed" charset="0"/>
              </a:rPr>
              <a:t>Lab </a:t>
            </a:r>
            <a:r>
              <a:rPr lang="en-US" sz="25300" dirty="0">
                <a:latin typeface="Helvetica Neue Black Condensed" charset="0"/>
                <a:cs typeface="Helvetica Neue Black Condensed" charset="0"/>
                <a:sym typeface="Helvetica Neue Black Condensed" charset="0"/>
              </a:rPr>
              <a:t>1</a:t>
            </a:r>
            <a:endParaRPr lang="en-US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825500" eaLnBrk="1">
              <a:defRPr/>
            </a:pPr>
            <a:r>
              <a:rPr lang="en-US" sz="64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Integrating SOAP and </a:t>
            </a:r>
            <a:r>
              <a:rPr lang="en-US" sz="6400" dirty="0" err="1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RESTful</a:t>
            </a:r>
            <a:r>
              <a:rPr lang="en-US" sz="64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 web services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739900" y="2311400"/>
            <a:ext cx="11684000" cy="3797300"/>
          </a:xfrm>
        </p:spPr>
        <p:txBody>
          <a:bodyPr/>
          <a:lstStyle/>
          <a:p>
            <a:pPr eaLnBrk="1">
              <a:defRPr/>
            </a:pPr>
            <a:r>
              <a:rPr lang="en-US" dirty="0" smtClean="0"/>
              <a:t>Lab </a:t>
            </a:r>
            <a:r>
              <a:rPr lang="en-US" dirty="0" smtClean="0"/>
              <a:t>Objectives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9900" y="6337300"/>
            <a:ext cx="11684000" cy="6527800"/>
          </a:xfrm>
        </p:spPr>
        <p:txBody>
          <a:bodyPr/>
          <a:lstStyle/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Consume </a:t>
            </a:r>
            <a:r>
              <a:rPr lang="en-US" sz="48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a WSDL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Generate </a:t>
            </a:r>
            <a:r>
              <a:rPr lang="en-US" sz="48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a SOAP client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Map </a:t>
            </a:r>
            <a:r>
              <a:rPr lang="en-US" sz="48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web service DTOs to models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Integrate </a:t>
            </a:r>
            <a:r>
              <a:rPr lang="en-US" sz="48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web service with UI</a:t>
            </a:r>
          </a:p>
        </p:txBody>
      </p:sp>
      <p:pic>
        <p:nvPicPr>
          <p:cNvPr id="6" name="Picture 1" descr="emulator-xamar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1219200"/>
            <a:ext cx="7086600" cy="1132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4903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76275" eaLnBrk="1">
              <a:defRPr/>
            </a:pPr>
            <a:r>
              <a:rPr lang="en-US" sz="23600" dirty="0" smtClean="0">
                <a:latin typeface="Helvetica Neue Black Condensed" charset="0"/>
                <a:cs typeface="Helvetica Neue Black Condensed" charset="0"/>
                <a:sym typeface="Helvetica Neue Black Condensed" charset="0"/>
              </a:rPr>
              <a:t>Let’s Get Started</a:t>
            </a:r>
            <a:endParaRPr lang="en-US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825500" eaLnBrk="1">
              <a:defRPr/>
            </a:pPr>
            <a:r>
              <a:rPr lang="en-US" sz="64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Building a SOAP web service client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739900" y="-774700"/>
            <a:ext cx="11684000" cy="3797300"/>
          </a:xfrm>
        </p:spPr>
        <p:txBody>
          <a:bodyPr/>
          <a:lstStyle/>
          <a:p>
            <a:pPr eaLnBrk="1">
              <a:defRPr/>
            </a:pPr>
            <a:r>
              <a:rPr lang="en-US" smtClean="0"/>
              <a:t>Lab Summary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9900" y="3098800"/>
            <a:ext cx="11684000" cy="5207000"/>
          </a:xfrm>
        </p:spPr>
        <p:txBody>
          <a:bodyPr/>
          <a:lstStyle/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Consumed a WSDL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Generated a SOAP client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Mapped web service DTOs to models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Integrated web service with UI</a:t>
            </a:r>
            <a:endParaRPr lang="en-US" sz="4800" dirty="0" smtClean="0">
              <a:solidFill>
                <a:srgbClr val="FFFFFF"/>
              </a:solidFill>
              <a:latin typeface="Helvetica Neue Light" charset="0"/>
              <a:cs typeface="Helvetica Neue Light" charset="0"/>
              <a:sym typeface="Helvetica Neue Light" charset="0"/>
            </a:endParaRPr>
          </a:p>
          <a:p>
            <a:pPr marL="0" indent="0" defTabSz="825500" eaLnBrk="1">
              <a:spcBef>
                <a:spcPts val="1600"/>
              </a:spcBef>
              <a:buSzPct val="125000"/>
              <a:defRPr/>
            </a:pPr>
            <a:endParaRPr lang="en-US" dirty="0" smtClean="0"/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1752600" y="8242300"/>
            <a:ext cx="11684000" cy="3797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defTabSz="585788">
              <a:defRPr/>
            </a:pPr>
            <a:r>
              <a:rPr lang="en-US" sz="17000" dirty="0">
                <a:solidFill>
                  <a:srgbClr val="FFFFFF"/>
                </a:solidFill>
                <a:latin typeface="Helvetica Neue Bold Condensed" charset="0"/>
                <a:cs typeface="Helvetica Neue Bold Condensed" charset="0"/>
                <a:sym typeface="Helvetica Neue Bold Condensed" charset="0"/>
              </a:rPr>
              <a:t>Questions?</a:t>
            </a:r>
            <a:endParaRPr lang="en-US" sz="1100" dirty="0">
              <a:cs typeface="Helvetica" charset="0"/>
            </a:endParaRPr>
          </a:p>
        </p:txBody>
      </p:sp>
      <p:pic>
        <p:nvPicPr>
          <p:cNvPr id="9220" name="Picture 1" descr="emulator-xamar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1219200"/>
            <a:ext cx="7086600" cy="1132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25488" eaLnBrk="1">
              <a:defRPr/>
            </a:pPr>
            <a:r>
              <a:rPr lang="en-US" sz="25300" dirty="0" smtClean="0">
                <a:latin typeface="Helvetica Neue Black Condensed" charset="0"/>
                <a:cs typeface="Helvetica Neue Black Condensed" charset="0"/>
                <a:sym typeface="Helvetica Neue Black Condensed" charset="0"/>
              </a:rPr>
              <a:t>Lab 2</a:t>
            </a:r>
            <a:endParaRPr 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825500" eaLnBrk="1">
              <a:defRPr/>
            </a:pPr>
            <a:r>
              <a:rPr lang="en-US" sz="64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Building a </a:t>
            </a:r>
            <a:r>
              <a:rPr lang="en-US" sz="6400" dirty="0" err="1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RESTful</a:t>
            </a:r>
            <a:r>
              <a:rPr lang="en-US" sz="64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 web service client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739900" y="2311400"/>
            <a:ext cx="11684000" cy="3797300"/>
          </a:xfrm>
        </p:spPr>
        <p:txBody>
          <a:bodyPr/>
          <a:lstStyle/>
          <a:p>
            <a:pPr eaLnBrk="1">
              <a:defRPr/>
            </a:pPr>
            <a:r>
              <a:rPr lang="en-US" smtClean="0"/>
              <a:t>Module Objectives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9900" y="6337300"/>
            <a:ext cx="11684000" cy="6527800"/>
          </a:xfrm>
        </p:spPr>
        <p:txBody>
          <a:bodyPr/>
          <a:lstStyle/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Setup a </a:t>
            </a:r>
            <a:r>
              <a:rPr lang="en-US" sz="4800" dirty="0" err="1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RESTful</a:t>
            </a: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 client</a:t>
            </a:r>
            <a:endParaRPr lang="en-US" sz="4800" dirty="0">
              <a:solidFill>
                <a:srgbClr val="FFFFFF"/>
              </a:solidFill>
              <a:latin typeface="Helvetica Neue Light" charset="0"/>
              <a:cs typeface="Helvetica Neue Light" charset="0"/>
              <a:sym typeface="Helvetica Neue Light" charset="0"/>
            </a:endParaRP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Call a </a:t>
            </a:r>
            <a:r>
              <a:rPr lang="en-US" sz="4800" dirty="0" err="1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RESTful</a:t>
            </a: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 web service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Map </a:t>
            </a:r>
            <a:r>
              <a:rPr lang="en-US" sz="48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web service DTOs to models</a:t>
            </a:r>
          </a:p>
          <a:p>
            <a:pPr marL="0" indent="0" defTabSz="825500" eaLnBrk="1">
              <a:spcBef>
                <a:spcPts val="1600"/>
              </a:spcBef>
              <a:defRPr/>
            </a:pPr>
            <a:r>
              <a:rPr lang="en-US" sz="4800" dirty="0" smtClean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Integrate </a:t>
            </a:r>
            <a:r>
              <a:rPr lang="en-US" sz="4800" dirty="0">
                <a:solidFill>
                  <a:srgbClr val="FFFFFF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web service with UI</a:t>
            </a:r>
          </a:p>
        </p:txBody>
      </p:sp>
    </p:spTree>
    <p:extLst>
      <p:ext uri="{BB962C8B-B14F-4D97-AF65-F5344CB8AC3E}">
        <p14:creationId xmlns:p14="http://schemas.microsoft.com/office/powerpoint/2010/main" val="184581404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">
      <a:dk1>
        <a:srgbClr val="53585F"/>
      </a:dk1>
      <a:lt1>
        <a:srgbClr val="FFFFFF"/>
      </a:lt1>
      <a:dk2>
        <a:srgbClr val="FF0000"/>
      </a:dk2>
      <a:lt2>
        <a:srgbClr val="DCDEE0"/>
      </a:lt2>
      <a:accent1>
        <a:srgbClr val="0065C1"/>
      </a:accent1>
      <a:accent2>
        <a:srgbClr val="00A6AC"/>
      </a:accent2>
      <a:accent3>
        <a:srgbClr val="FFAAAA"/>
      </a:accent3>
      <a:accent4>
        <a:srgbClr val="DADADA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 Bold Condensed"/>
        <a:ea typeface="ＭＳ Ｐゴシック"/>
        <a:cs typeface="Helvetica Neue Bold Condensed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">
      <a:dk1>
        <a:srgbClr val="53585F"/>
      </a:dk1>
      <a:lt1>
        <a:srgbClr val="FFFFFF"/>
      </a:lt1>
      <a:dk2>
        <a:srgbClr val="FF0000"/>
      </a:dk2>
      <a:lt2>
        <a:srgbClr val="DCDEE0"/>
      </a:lt2>
      <a:accent1>
        <a:srgbClr val="0065C1"/>
      </a:accent1>
      <a:accent2>
        <a:srgbClr val="00A6AC"/>
      </a:accent2>
      <a:accent3>
        <a:srgbClr val="FFAAAA"/>
      </a:accent3>
      <a:accent4>
        <a:srgbClr val="DADADA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 Bold Condensed"/>
        <a:ea typeface="ＭＳ Ｐゴシック"/>
        <a:cs typeface="Helvetica Neue Bold Condensed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">
      <a:dk1>
        <a:srgbClr val="53585F"/>
      </a:dk1>
      <a:lt1>
        <a:srgbClr val="FFFFFF"/>
      </a:lt1>
      <a:dk2>
        <a:srgbClr val="FF0000"/>
      </a:dk2>
      <a:lt2>
        <a:srgbClr val="DCDEE0"/>
      </a:lt2>
      <a:accent1>
        <a:srgbClr val="0065C1"/>
      </a:accent1>
      <a:accent2>
        <a:srgbClr val="00A6AC"/>
      </a:accent2>
      <a:accent3>
        <a:srgbClr val="FFAAAA"/>
      </a:accent3>
      <a:accent4>
        <a:srgbClr val="DADADA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 Bold Condensed"/>
        <a:ea typeface="ＭＳ Ｐゴシック"/>
        <a:cs typeface="Helvetica Neue Bold Condensed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FFFFFF"/>
      </a:accent3>
      <a:accent4>
        <a:srgbClr val="000000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4720</TotalTime>
  <Words>198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Helvetica</vt:lpstr>
      <vt:lpstr>Helvetica Neue Black Condensed</vt:lpstr>
      <vt:lpstr>Helvetica Neue Bold Condensed</vt:lpstr>
      <vt:lpstr>Helvetica Neue Light</vt:lpstr>
      <vt:lpstr>Lucida Grande</vt:lpstr>
      <vt:lpstr>Source Sans Pro</vt:lpstr>
      <vt:lpstr>1_Office Theme</vt:lpstr>
      <vt:lpstr>2_Office Theme</vt:lpstr>
      <vt:lpstr>3_Office Theme</vt:lpstr>
      <vt:lpstr>PowerPoint Presentation</vt:lpstr>
      <vt:lpstr>Lecture 9</vt:lpstr>
      <vt:lpstr>Module Objectives</vt:lpstr>
      <vt:lpstr>Lab 1</vt:lpstr>
      <vt:lpstr>Lab Objectives</vt:lpstr>
      <vt:lpstr>Let’s Get Started</vt:lpstr>
      <vt:lpstr>Lab Summary</vt:lpstr>
      <vt:lpstr>Lab 2</vt:lpstr>
      <vt:lpstr>Module Objectives</vt:lpstr>
      <vt:lpstr>Let’s Get Started</vt:lpstr>
      <vt:lpstr>Lab 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Stonis</cp:lastModifiedBy>
  <cp:revision>38</cp:revision>
  <dcterms:modified xsi:type="dcterms:W3CDTF">2014-01-13T01:54:33Z</dcterms:modified>
</cp:coreProperties>
</file>