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7582e7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7582e7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7582e7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7582e7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7582e7f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7582e7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7582e7f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7582e7f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582e7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7582e7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7582e7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7582e7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7582e7f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7582e7f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7582e7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7582e7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7582e7f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7582e7f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7582e7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7582e7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7582e7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7582e7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7582e7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7582e7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7582e7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7582e7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7582e7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7582e7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7582e7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7582e7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7582e7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7582e7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7582e7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7582e7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rm.com/company/policies/trademarks/guidelines-corporate-logo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5850"/>
            <a:ext cx="85206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008FBE"/>
                </a:solidFill>
              </a:rPr>
              <a:t>Arquitetura ARM</a:t>
            </a:r>
            <a:endParaRPr sz="7500">
              <a:solidFill>
                <a:srgbClr val="008FBE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8800" y="2701000"/>
            <a:ext cx="87864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Projeto de Sistemas Digitais / Arquitetura e Organização de Computadores 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UNISINOS - Universidade do Vale do Rio dos Sinos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Felipe de Oliveira Brenner e Lucas Oliveira da Silva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Processador Cortex-A53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909050" y="1220025"/>
            <a:ext cx="4923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instruções de 64 bits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Pipeline 8 estágios in-order superescalar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Symetric Dual issue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Memória dividida em 3 níveis de cache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eficiente, menos performance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25" y="1152350"/>
            <a:ext cx="3343200" cy="35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0" y="1017725"/>
            <a:ext cx="7663474" cy="38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Hierarquia de Memória no </a:t>
            </a:r>
            <a:r>
              <a:rPr lang="pt-BR">
                <a:solidFill>
                  <a:srgbClr val="008FBE"/>
                </a:solidFill>
              </a:rPr>
              <a:t>Cortex-A53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Cache</a:t>
            </a:r>
            <a:r>
              <a:rPr lang="pt-BR">
                <a:solidFill>
                  <a:srgbClr val="008FBE"/>
                </a:solidFill>
              </a:rPr>
              <a:t> no Cortex-A53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6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8FBE"/>
                </a:solidFill>
              </a:rPr>
              <a:t>L1</a:t>
            </a:r>
            <a:endParaRPr b="1">
              <a:solidFill>
                <a:srgbClr val="008FB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Instruções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8KB, 16KB, 32KB ou 64KB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Linha de cache de 64 bytes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2 - way set associative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8KB, 16KB, 32KB ou 64KB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Linha de cache de 64 bytes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4 - way set associative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288450" y="1152475"/>
            <a:ext cx="43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8FBE"/>
                </a:solidFill>
              </a:rPr>
              <a:t>L2</a:t>
            </a:r>
            <a:endParaRPr b="1">
              <a:solidFill>
                <a:srgbClr val="008FB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Sem sistemas separados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128KB, 256KB, 512KB, 1MB e 2MB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Comprimento de linha fixa de 64 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Cache fisicamente indexado e “tagged”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16 - way set associative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Pipeline no </a:t>
            </a:r>
            <a:r>
              <a:rPr lang="pt-BR">
                <a:solidFill>
                  <a:srgbClr val="008FBE"/>
                </a:solidFill>
              </a:rPr>
              <a:t>Cortex-A53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2054225"/>
            <a:ext cx="85206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8 estágios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Decodifica até três instruções ao mesmo tempo, e executa até duas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Symetric Dual Issue, mesma taxa de latência e throughput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In-order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Superescalar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3825"/>
            <a:ext cx="8839200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Consumo e Área</a:t>
            </a:r>
            <a:r>
              <a:rPr lang="pt-BR">
                <a:solidFill>
                  <a:srgbClr val="008FBE"/>
                </a:solidFill>
              </a:rPr>
              <a:t> no Cortex-A53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876800" y="1262275"/>
            <a:ext cx="39555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núcleos ativos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865mW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1300MHz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Área de 0.7</a:t>
            </a:r>
            <a:r>
              <a:rPr lang="pt-BR"/>
              <a:t>mm²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Clueste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Área de 4.58mm²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25" y="1152475"/>
            <a:ext cx="4299960" cy="3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Evolução Performance</a:t>
            </a:r>
            <a:r>
              <a:rPr lang="pt-BR">
                <a:solidFill>
                  <a:srgbClr val="008FBE"/>
                </a:solidFill>
              </a:rPr>
              <a:t> Cortex x Intel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25" y="1145925"/>
            <a:ext cx="7681101" cy="35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FBE"/>
                </a:solidFill>
              </a:rPr>
              <a:t>Conclusão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Venda de núcleos, não de SoCs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Liberdade ao comprador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Clientes: Qualcomm, Samsung, Apple, Huawei, Nvidia, AMD …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Baixo consumo e alta performance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FBE"/>
                </a:solidFill>
              </a:rPr>
              <a:t>Referências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rgbClr val="000000"/>
                </a:solidFill>
              </a:rPr>
              <a:t>Corporate Logo Guidelines</a:t>
            </a:r>
            <a:r>
              <a:rPr lang="pt-BR" sz="1300">
                <a:solidFill>
                  <a:srgbClr val="000000"/>
                </a:solidFill>
              </a:rPr>
              <a:t>. Dispoível em: &lt;</a:t>
            </a:r>
            <a:r>
              <a:rPr lang="pt-BR" sz="1300">
                <a:solidFill>
                  <a:schemeClr val="dk1"/>
                </a:solidFill>
                <a:uFill>
                  <a:noFill/>
                </a:uFill>
                <a:hlinkClick r:id="rId3"/>
              </a:rPr>
              <a:t>https://www.arm.com/company/policies/trademarks/guidelines-corporate-log</a:t>
            </a:r>
            <a:r>
              <a:rPr lang="pt-BR" sz="1300">
                <a:solidFill>
                  <a:schemeClr val="dk1"/>
                </a:solidFill>
              </a:rPr>
              <a:t>o&gt;. Acesso em: 17 de julho de 2019.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History – ARM.</a:t>
            </a:r>
            <a:r>
              <a:rPr lang="pt-BR" sz="1300">
                <a:solidFill>
                  <a:schemeClr val="dk1"/>
                </a:solidFill>
              </a:rPr>
              <a:t> Disponível em: &lt;https://bit.ly/2R5qd0l&gt; Acesso em: 11 de junho de 2019. SMITH, Ryan. ARM Announces ARMv8-M Instruction Set For Microcontrollers – TrustZone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Comes to Cortex-M</a:t>
            </a:r>
            <a:r>
              <a:rPr lang="pt-BR" sz="1300">
                <a:solidFill>
                  <a:schemeClr val="dk1"/>
                </a:solidFill>
              </a:rPr>
              <a:t>.  Disponível em: &lt;https://bit.ly/2XCbdtn&gt;  Acesso em: 11 de junho de 2019. DAVE, Kinjal. </a:t>
            </a:r>
            <a:r>
              <a:rPr b="1" lang="pt-BR" sz="1300">
                <a:solidFill>
                  <a:schemeClr val="dk1"/>
                </a:solidFill>
              </a:rPr>
              <a:t>Introducing Cortex-A32: ARM’s smallest, lowest power ARMv8-A processor</a:t>
            </a:r>
            <a:r>
              <a:rPr lang="pt-BR" sz="1300">
                <a:solidFill>
                  <a:schemeClr val="dk1"/>
                </a:solidFill>
              </a:rPr>
              <a:t>. Disponível em: &lt; https://bit.ly/2WzOWzW&gt; Acesso em: 11 de junho de 2019.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Lionel Belnet Blog: Introducing Cortex-A73</a:t>
            </a:r>
            <a:r>
              <a:rPr lang="pt-BR" sz="1300">
                <a:solidFill>
                  <a:schemeClr val="dk1"/>
                </a:solidFill>
              </a:rPr>
              <a:t>. Disponível em &lt;https://bit.ly/2X6LTOQ&gt; acesso em: 11 de junho de 2019.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HUMRICK, Matt. </a:t>
            </a:r>
            <a:r>
              <a:rPr b="1" lang="pt-BR" sz="1300">
                <a:solidFill>
                  <a:schemeClr val="dk1"/>
                </a:solidFill>
              </a:rPr>
              <a:t>Exploring DynamIQ and ARM`s New CPUs? Cortex-A75, Cortex-A55</a:t>
            </a:r>
            <a:r>
              <a:rPr lang="pt-BR" sz="1300">
                <a:solidFill>
                  <a:schemeClr val="dk1"/>
                </a:solidFill>
              </a:rPr>
              <a:t>. Disponível em: &lt;https://bit.ly/2KH0jik&gt; Acesso em: 11 de junho de 2019.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ARM® Architecture Reference Manual ARMv8, for ARMv8-A architecture profile</a:t>
            </a:r>
            <a:r>
              <a:rPr lang="pt-BR" sz="1300">
                <a:solidFill>
                  <a:schemeClr val="dk1"/>
                </a:solidFill>
              </a:rPr>
              <a:t>. Disponível em &lt;https://bit.ly/2KEBcg5&gt; Acesso em: 11 de junho de 2019.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1167950"/>
            <a:ext cx="85206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008FBE"/>
                </a:solidFill>
              </a:rPr>
              <a:t>Perguntas?</a:t>
            </a:r>
            <a:endParaRPr b="1" sz="8000">
              <a:solidFill>
                <a:srgbClr val="008FB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008FBE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FBE"/>
                </a:solidFill>
              </a:rPr>
              <a:t>Introdução</a:t>
            </a:r>
            <a:endParaRPr>
              <a:solidFill>
                <a:srgbClr val="008FBE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História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Características Principais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Organização da Arquitetura, Famílias, Versões e Aplicações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Família Cortex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Versões ARMv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Processador Cortex A-53</a:t>
            </a:r>
            <a:endParaRPr/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Memória / Cache</a:t>
            </a:r>
            <a:endParaRPr/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Pipeline</a:t>
            </a:r>
            <a:endParaRPr/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Consumo e Área</a:t>
            </a:r>
            <a:endParaRPr/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Performance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Conclusão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Breve História da Advanced RISC Machine - ARM</a:t>
            </a:r>
            <a:endParaRPr>
              <a:solidFill>
                <a:srgbClr val="008FB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1980 - Projeto da BBC Computer Literacy Project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1981 - Acorn Computers LTDA apresenta protótipo inicial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1983 - Desenvolvimento do primeiro processador RISC próprio, o ARM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1985 - Primeira versão comercial dos processadores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1990 - ARM LTDA é fundada como resultado da união entre a Acorn Computers, </a:t>
            </a:r>
            <a:r>
              <a:rPr lang="pt-BR"/>
              <a:t>VLSI Technology e Apple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dos anos 90, a ARM tornou-se líder de mercado em processadores embarcados de alto desempenho e baixo consumo de energia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Breve História da Advanced RISC Machine - ARM</a:t>
            </a:r>
            <a:endParaRPr>
              <a:solidFill>
                <a:srgbClr val="008FB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575"/>
            <a:ext cx="3343200" cy="38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900" y="1456025"/>
            <a:ext cx="5184299" cy="28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FBE"/>
                </a:solidFill>
              </a:rPr>
              <a:t>Características Principais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RISC - Reduced Instruction Set Computing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LOAD - STORE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Instruções ARM e THUMB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Pipelines de 3 a 15 estágios, tanto in-order quanto out-of-order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Baixo consumo e alto desempenho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FBE"/>
                </a:solidFill>
              </a:rPr>
              <a:t>Famílias, Versões e Aplicações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362" y="1078250"/>
            <a:ext cx="5775263" cy="37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FBE"/>
                </a:solidFill>
              </a:rPr>
              <a:t>Famílias, Versões e Aplicações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675" y="1017725"/>
            <a:ext cx="62766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Família Cortex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488" y="1170125"/>
            <a:ext cx="7231013" cy="32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FBE"/>
                </a:solidFill>
              </a:rPr>
              <a:t>Família Cortex - Perfil A - Versão ARMv8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50" y="1173575"/>
            <a:ext cx="7101101" cy="34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125" y="4562575"/>
            <a:ext cx="1265075" cy="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