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3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50" d="100"/>
          <a:sy n="150" d="100"/>
        </p:scale>
        <p:origin x="1590" y="-3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2B17AD54-F340-4921-A60F-D83A0835B3C2}" type="datetimeFigureOut">
              <a:rPr lang="es-AR" smtClean="0"/>
              <a:t>24/6/2022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136638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17AD54-F340-4921-A60F-D83A0835B3C2}" type="datetimeFigureOut">
              <a:rPr lang="es-AR" smtClean="0"/>
              <a:t>24/6/2022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3232511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17AD54-F340-4921-A60F-D83A0835B3C2}" type="datetimeFigureOut">
              <a:rPr lang="es-AR" smtClean="0"/>
              <a:t>24/6/2022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243653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17AD54-F340-4921-A60F-D83A0835B3C2}" type="datetimeFigureOut">
              <a:rPr lang="es-AR" smtClean="0"/>
              <a:t>24/6/2022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389258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B17AD54-F340-4921-A60F-D83A0835B3C2}" type="datetimeFigureOut">
              <a:rPr lang="es-AR" smtClean="0"/>
              <a:t>24/6/2022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114323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B17AD54-F340-4921-A60F-D83A0835B3C2}" type="datetimeFigureOut">
              <a:rPr lang="es-AR" smtClean="0"/>
              <a:t>24/6/2022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322849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B17AD54-F340-4921-A60F-D83A0835B3C2}" type="datetimeFigureOut">
              <a:rPr lang="es-AR" smtClean="0"/>
              <a:t>24/6/2022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159915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17AD54-F340-4921-A60F-D83A0835B3C2}" type="datetimeFigureOut">
              <a:rPr lang="es-AR" smtClean="0"/>
              <a:t>24/6/2022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221779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7AD54-F340-4921-A60F-D83A0835B3C2}" type="datetimeFigureOut">
              <a:rPr lang="es-AR" smtClean="0"/>
              <a:t>24/6/2022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13366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B17AD54-F340-4921-A60F-D83A0835B3C2}" type="datetimeFigureOut">
              <a:rPr lang="es-AR" smtClean="0"/>
              <a:t>24/6/2022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114155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B17AD54-F340-4921-A60F-D83A0835B3C2}" type="datetimeFigureOut">
              <a:rPr lang="es-AR" smtClean="0"/>
              <a:t>24/6/2022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0FFEF42-72B5-4E7A-9603-DA256DFCF1A4}" type="slidenum">
              <a:rPr lang="es-AR" smtClean="0"/>
              <a:t>‹Nº›</a:t>
            </a:fld>
            <a:endParaRPr lang="es-AR"/>
          </a:p>
        </p:txBody>
      </p:sp>
    </p:spTree>
    <p:extLst>
      <p:ext uri="{BB962C8B-B14F-4D97-AF65-F5344CB8AC3E}">
        <p14:creationId xmlns:p14="http://schemas.microsoft.com/office/powerpoint/2010/main" val="358221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2B17AD54-F340-4921-A60F-D83A0835B3C2}" type="datetimeFigureOut">
              <a:rPr lang="es-AR" smtClean="0"/>
              <a:t>24/6/2022</a:t>
            </a:fld>
            <a:endParaRPr lang="es-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0FFEF42-72B5-4E7A-9603-DA256DFCF1A4}" type="slidenum">
              <a:rPr lang="es-AR" smtClean="0"/>
              <a:t>‹Nº›</a:t>
            </a:fld>
            <a:endParaRPr lang="es-AR"/>
          </a:p>
        </p:txBody>
      </p:sp>
    </p:spTree>
    <p:extLst>
      <p:ext uri="{BB962C8B-B14F-4D97-AF65-F5344CB8AC3E}">
        <p14:creationId xmlns:p14="http://schemas.microsoft.com/office/powerpoint/2010/main" val="20629643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6858000" cy="1754326"/>
          </a:xfrm>
          <a:prstGeom prst="rect">
            <a:avLst/>
          </a:prstGeom>
          <a:solidFill>
            <a:schemeClr val="tx2">
              <a:lumMod val="75000"/>
            </a:schemeClr>
          </a:solidFill>
        </p:spPr>
        <p:txBody>
          <a:bodyPr wrap="square" rtlCol="0">
            <a:spAutoFit/>
          </a:bodyPr>
          <a:lstStyle/>
          <a:p>
            <a:endParaRPr lang="es-AR" smtClean="0"/>
          </a:p>
          <a:p>
            <a:endParaRPr lang="es-AR" smtClean="0"/>
          </a:p>
          <a:p>
            <a:endParaRPr lang="es-AR" smtClean="0"/>
          </a:p>
          <a:p>
            <a:endParaRPr lang="es-AR" smtClean="0"/>
          </a:p>
          <a:p>
            <a:endParaRPr lang="es-AR" smtClean="0"/>
          </a:p>
          <a:p>
            <a:endParaRPr lang="es-AR" dirty="0"/>
          </a:p>
        </p:txBody>
      </p:sp>
      <p:sp>
        <p:nvSpPr>
          <p:cNvPr id="5" name="CuadroTexto 4"/>
          <p:cNvSpPr txBox="1"/>
          <p:nvPr/>
        </p:nvSpPr>
        <p:spPr>
          <a:xfrm>
            <a:off x="-1" y="1300797"/>
            <a:ext cx="6858001" cy="1121562"/>
          </a:xfrm>
          <a:prstGeom prst="rect">
            <a:avLst/>
          </a:prstGeom>
          <a:solidFill>
            <a:srgbClr val="CAE3BB"/>
          </a:solidFill>
        </p:spPr>
        <p:txBody>
          <a:bodyPr wrap="square" rtlCol="0">
            <a:spAutoFit/>
          </a:bodyPr>
          <a:lstStyle/>
          <a:p>
            <a:endParaRPr lang="es-AR" dirty="0"/>
          </a:p>
        </p:txBody>
      </p:sp>
      <p:sp>
        <p:nvSpPr>
          <p:cNvPr id="7" name="CuadroTexto 6"/>
          <p:cNvSpPr txBox="1"/>
          <p:nvPr/>
        </p:nvSpPr>
        <p:spPr>
          <a:xfrm>
            <a:off x="0" y="2420181"/>
            <a:ext cx="6858000" cy="1340401"/>
          </a:xfrm>
          <a:prstGeom prst="rect">
            <a:avLst/>
          </a:prstGeom>
          <a:solidFill>
            <a:schemeClr val="accent2">
              <a:lumMod val="40000"/>
              <a:lumOff val="60000"/>
            </a:schemeClr>
          </a:solidFill>
        </p:spPr>
        <p:txBody>
          <a:bodyPr wrap="square" rtlCol="0">
            <a:spAutoFit/>
          </a:bodyPr>
          <a:lstStyle/>
          <a:p>
            <a:endParaRPr lang="es-AR" dirty="0"/>
          </a:p>
        </p:txBody>
      </p:sp>
      <p:sp>
        <p:nvSpPr>
          <p:cNvPr id="8" name="CuadroTexto 7"/>
          <p:cNvSpPr txBox="1"/>
          <p:nvPr/>
        </p:nvSpPr>
        <p:spPr>
          <a:xfrm>
            <a:off x="-1" y="3759874"/>
            <a:ext cx="6858000" cy="4473206"/>
          </a:xfrm>
          <a:prstGeom prst="rect">
            <a:avLst/>
          </a:prstGeom>
          <a:solidFill>
            <a:schemeClr val="accent1">
              <a:lumMod val="40000"/>
              <a:lumOff val="60000"/>
            </a:schemeClr>
          </a:solidFill>
        </p:spPr>
        <p:txBody>
          <a:bodyPr wrap="square" rtlCol="0">
            <a:spAutoFit/>
          </a:bodyPr>
          <a:lstStyle/>
          <a:p>
            <a:endParaRPr lang="es-AR" dirty="0"/>
          </a:p>
        </p:txBody>
      </p:sp>
      <p:sp>
        <p:nvSpPr>
          <p:cNvPr id="9" name="CuadroTexto 8"/>
          <p:cNvSpPr txBox="1"/>
          <p:nvPr/>
        </p:nvSpPr>
        <p:spPr>
          <a:xfrm>
            <a:off x="-1" y="8178708"/>
            <a:ext cx="6858001" cy="984152"/>
          </a:xfrm>
          <a:prstGeom prst="rect">
            <a:avLst/>
          </a:prstGeom>
          <a:solidFill>
            <a:schemeClr val="accent4">
              <a:lumMod val="40000"/>
              <a:lumOff val="60000"/>
            </a:schemeClr>
          </a:solidFill>
        </p:spPr>
        <p:txBody>
          <a:bodyPr wrap="square" rtlCol="0">
            <a:spAutoFit/>
          </a:bodyPr>
          <a:lstStyle/>
          <a:p>
            <a:endParaRPr lang="es-AR" dirty="0"/>
          </a:p>
        </p:txBody>
      </p:sp>
      <p:sp>
        <p:nvSpPr>
          <p:cNvPr id="10" name="CuadroTexto 9"/>
          <p:cNvSpPr txBox="1"/>
          <p:nvPr/>
        </p:nvSpPr>
        <p:spPr>
          <a:xfrm>
            <a:off x="161026" y="145419"/>
            <a:ext cx="4752498" cy="461665"/>
          </a:xfrm>
          <a:prstGeom prst="rect">
            <a:avLst/>
          </a:prstGeom>
          <a:solidFill>
            <a:schemeClr val="tx2">
              <a:lumMod val="20000"/>
              <a:lumOff val="80000"/>
            </a:schemeClr>
          </a:solidFill>
        </p:spPr>
        <p:txBody>
          <a:bodyPr wrap="square" rtlCol="0">
            <a:spAutoFit/>
          </a:bodyPr>
          <a:lstStyle/>
          <a:p>
            <a:pPr algn="ctr"/>
            <a:r>
              <a:rPr lang="es-AR" sz="2400" dirty="0" smtClean="0">
                <a:latin typeface="Segoe Print" panose="02000600000000000000" pitchFamily="2" charset="0"/>
              </a:rPr>
              <a:t>TESTING ÁGIL</a:t>
            </a:r>
            <a:endParaRPr lang="es-AR" sz="2400" dirty="0">
              <a:latin typeface="Segoe Print" panose="02000600000000000000" pitchFamily="2" charset="0"/>
            </a:endParaRPr>
          </a:p>
        </p:txBody>
      </p:sp>
      <p:sp>
        <p:nvSpPr>
          <p:cNvPr id="11" name="CuadroTexto 10"/>
          <p:cNvSpPr txBox="1"/>
          <p:nvPr/>
        </p:nvSpPr>
        <p:spPr>
          <a:xfrm>
            <a:off x="161026" y="646164"/>
            <a:ext cx="3959284" cy="307777"/>
          </a:xfrm>
          <a:prstGeom prst="rect">
            <a:avLst/>
          </a:prstGeom>
          <a:solidFill>
            <a:schemeClr val="tx2">
              <a:lumMod val="20000"/>
              <a:lumOff val="80000"/>
            </a:schemeClr>
          </a:solidFill>
        </p:spPr>
        <p:txBody>
          <a:bodyPr wrap="square" rtlCol="0">
            <a:spAutoFit/>
          </a:bodyPr>
          <a:lstStyle/>
          <a:p>
            <a:pPr algn="ctr"/>
            <a:r>
              <a:rPr lang="es-AR" sz="1400" dirty="0" smtClean="0">
                <a:latin typeface="Segoe Print" panose="02000600000000000000" pitchFamily="2" charset="0"/>
              </a:rPr>
              <a:t>ROLES Y COMPETENCIAS DEL TESTER</a:t>
            </a:r>
            <a:endParaRPr lang="es-AR" sz="1400" dirty="0">
              <a:latin typeface="Segoe Print" panose="02000600000000000000" pitchFamily="2" charset="0"/>
            </a:endParaRPr>
          </a:p>
        </p:txBody>
      </p:sp>
      <p:sp>
        <p:nvSpPr>
          <p:cNvPr id="2" name="CuadroTexto 1"/>
          <p:cNvSpPr txBox="1"/>
          <p:nvPr/>
        </p:nvSpPr>
        <p:spPr>
          <a:xfrm>
            <a:off x="5855461" y="132182"/>
            <a:ext cx="853811" cy="821759"/>
          </a:xfrm>
          <a:prstGeom prst="rect">
            <a:avLst/>
          </a:prstGeom>
          <a:solidFill>
            <a:schemeClr val="tx2">
              <a:lumMod val="20000"/>
              <a:lumOff val="80000"/>
            </a:schemeClr>
          </a:solidFill>
        </p:spPr>
        <p:txBody>
          <a:bodyPr wrap="square" rtlCol="0">
            <a:spAutoFit/>
          </a:bodyPr>
          <a:lstStyle/>
          <a:p>
            <a:endParaRPr lang="es-AR" dirty="0"/>
          </a:p>
        </p:txBody>
      </p:sp>
      <p:pic>
        <p:nvPicPr>
          <p:cNvPr id="1028" name="Picture 4" descr="https://lh5.googleusercontent.com/ioadGPc2ZQjl26Utcg_ZzA3liiiCC6D2rUDIEklCVz4AN4cDo0VV0B1RYyIpA25Uxjhd-ND-9SnD2nKfn82805XVf8z0KSxUVp_TGuiVCohmGFnWQ3YTHT8o9UizWBPCZ3k0ThwJIMxQSsja5ETTy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3236" y="210341"/>
            <a:ext cx="665439" cy="66543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0" y="1001488"/>
            <a:ext cx="6858000" cy="830997"/>
          </a:xfrm>
          <a:prstGeom prst="rect">
            <a:avLst/>
          </a:prstGeom>
          <a:noFill/>
        </p:spPr>
        <p:txBody>
          <a:bodyPr wrap="square" rtlCol="0">
            <a:spAutoFit/>
          </a:bodyPr>
          <a:lstStyle/>
          <a:p>
            <a:r>
              <a:rPr lang="es-AR" sz="1200" dirty="0">
                <a:solidFill>
                  <a:schemeClr val="tx2">
                    <a:lumMod val="20000"/>
                    <a:lumOff val="80000"/>
                  </a:schemeClr>
                </a:solidFill>
                <a:latin typeface="Segoe Print" panose="02000600000000000000" pitchFamily="2" charset="0"/>
              </a:rPr>
              <a:t>Cátedra Ingeniería de Software Grupo 1 - 4k4 - 2022 </a:t>
            </a:r>
            <a:r>
              <a:rPr lang="es-AR" sz="1200" dirty="0" smtClean="0">
                <a:solidFill>
                  <a:schemeClr val="tx2">
                    <a:lumMod val="20000"/>
                    <a:lumOff val="80000"/>
                  </a:schemeClr>
                </a:solidFill>
                <a:latin typeface="Segoe Print" panose="02000600000000000000" pitchFamily="2" charset="0"/>
              </a:rPr>
              <a:t> Ávila, Ardiles</a:t>
            </a:r>
            <a:r>
              <a:rPr lang="es-AR" sz="1200" dirty="0">
                <a:solidFill>
                  <a:schemeClr val="tx2">
                    <a:lumMod val="20000"/>
                    <a:lumOff val="80000"/>
                  </a:schemeClr>
                </a:solidFill>
                <a:latin typeface="Segoe Print" panose="02000600000000000000" pitchFamily="2" charset="0"/>
              </a:rPr>
              <a:t>, </a:t>
            </a:r>
            <a:r>
              <a:rPr lang="es-AR" sz="1200" dirty="0" smtClean="0">
                <a:solidFill>
                  <a:schemeClr val="tx2">
                    <a:lumMod val="20000"/>
                    <a:lumOff val="80000"/>
                  </a:schemeClr>
                </a:solidFill>
                <a:latin typeface="Segoe Print" panose="02000600000000000000" pitchFamily="2" charset="0"/>
              </a:rPr>
              <a:t>Bursa, </a:t>
            </a:r>
            <a:r>
              <a:rPr lang="es-AR" sz="1200" dirty="0">
                <a:solidFill>
                  <a:schemeClr val="tx2">
                    <a:lumMod val="20000"/>
                    <a:lumOff val="80000"/>
                  </a:schemeClr>
                </a:solidFill>
                <a:latin typeface="Segoe Print" panose="02000600000000000000" pitchFamily="2" charset="0"/>
              </a:rPr>
              <a:t>Walter</a:t>
            </a:r>
            <a:endParaRPr lang="es-AR" sz="1200" dirty="0">
              <a:solidFill>
                <a:schemeClr val="tx2">
                  <a:lumMod val="20000"/>
                  <a:lumOff val="80000"/>
                </a:schemeClr>
              </a:solidFill>
              <a:latin typeface="Segoe Print" panose="02000600000000000000" pitchFamily="2" charset="0"/>
            </a:endParaRPr>
          </a:p>
          <a:p>
            <a:r>
              <a:rPr lang="es-AR" dirty="0">
                <a:solidFill>
                  <a:schemeClr val="tx2">
                    <a:lumMod val="20000"/>
                    <a:lumOff val="80000"/>
                  </a:schemeClr>
                </a:solidFill>
              </a:rPr>
              <a:t/>
            </a:r>
            <a:br>
              <a:rPr lang="es-AR" dirty="0">
                <a:solidFill>
                  <a:schemeClr val="tx2">
                    <a:lumMod val="20000"/>
                    <a:lumOff val="80000"/>
                  </a:schemeClr>
                </a:solidFill>
              </a:rPr>
            </a:br>
            <a:endParaRPr lang="es-AR" dirty="0">
              <a:solidFill>
                <a:schemeClr val="tx2">
                  <a:lumMod val="20000"/>
                  <a:lumOff val="80000"/>
                </a:schemeClr>
              </a:solidFill>
            </a:endParaRPr>
          </a:p>
        </p:txBody>
      </p:sp>
      <p:sp>
        <p:nvSpPr>
          <p:cNvPr id="6" name="Pentágono 5"/>
          <p:cNvSpPr/>
          <p:nvPr/>
        </p:nvSpPr>
        <p:spPr>
          <a:xfrm>
            <a:off x="161026" y="1348345"/>
            <a:ext cx="2994673" cy="1001155"/>
          </a:xfrm>
          <a:prstGeom prst="homePlate">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900" dirty="0">
                <a:solidFill>
                  <a:schemeClr val="tx2">
                    <a:lumMod val="75000"/>
                  </a:schemeClr>
                </a:solidFill>
                <a:latin typeface="Papyrus" panose="03070502060502030205" pitchFamily="66" charset="0"/>
              </a:rPr>
              <a:t>Un tester es una persona que prueba productos de software en busca de errores, defectos o cualquier problema que pueda encontrar el usuario final. Luego proporciona informes al equipo del proyecto sobre cualquier problema o mejora que el producto pueda requerir</a:t>
            </a:r>
            <a:r>
              <a:rPr lang="es-MX" sz="900" dirty="0" smtClean="0">
                <a:solidFill>
                  <a:schemeClr val="tx2">
                    <a:lumMod val="75000"/>
                  </a:schemeClr>
                </a:solidFill>
                <a:latin typeface="Papyrus" panose="03070502060502030205" pitchFamily="66" charset="0"/>
              </a:rPr>
              <a:t>.</a:t>
            </a:r>
            <a:endParaRPr lang="es-AR" sz="900" dirty="0">
              <a:solidFill>
                <a:schemeClr val="tx2">
                  <a:lumMod val="75000"/>
                </a:schemeClr>
              </a:solidFill>
              <a:latin typeface="Papyrus" panose="03070502060502030205" pitchFamily="66" charset="0"/>
            </a:endParaRPr>
          </a:p>
        </p:txBody>
      </p:sp>
      <p:sp>
        <p:nvSpPr>
          <p:cNvPr id="15" name="Pentágono 14"/>
          <p:cNvSpPr/>
          <p:nvPr/>
        </p:nvSpPr>
        <p:spPr>
          <a:xfrm rot="10800000">
            <a:off x="4120310" y="1363976"/>
            <a:ext cx="2696474" cy="1001155"/>
          </a:xfrm>
          <a:prstGeom prst="homePlate">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AR" sz="900" dirty="0">
              <a:solidFill>
                <a:schemeClr val="tx2">
                  <a:lumMod val="75000"/>
                </a:schemeClr>
              </a:solidFill>
              <a:latin typeface="Papyrus" panose="03070502060502030205" pitchFamily="66" charset="0"/>
            </a:endParaRPr>
          </a:p>
        </p:txBody>
      </p:sp>
      <p:sp>
        <p:nvSpPr>
          <p:cNvPr id="14" name="CuadroTexto 13"/>
          <p:cNvSpPr txBox="1"/>
          <p:nvPr/>
        </p:nvSpPr>
        <p:spPr>
          <a:xfrm>
            <a:off x="4680273" y="1348345"/>
            <a:ext cx="2092822" cy="1284967"/>
          </a:xfrm>
          <a:prstGeom prst="rect">
            <a:avLst/>
          </a:prstGeom>
          <a:noFill/>
        </p:spPr>
        <p:txBody>
          <a:bodyPr wrap="square" rtlCol="0">
            <a:spAutoFit/>
          </a:bodyPr>
          <a:lstStyle/>
          <a:p>
            <a:endParaRPr lang="es-MX" sz="900" dirty="0" smtClean="0">
              <a:latin typeface="Papyrus" panose="03070502060502030205" pitchFamily="66" charset="0"/>
            </a:endParaRPr>
          </a:p>
          <a:p>
            <a:r>
              <a:rPr lang="es-MX" sz="900" dirty="0" smtClean="0">
                <a:latin typeface="Papyrus" panose="03070502060502030205" pitchFamily="66" charset="0"/>
              </a:rPr>
              <a:t>ROLES</a:t>
            </a:r>
          </a:p>
          <a:p>
            <a:endParaRPr lang="es-MX" sz="1000" dirty="0">
              <a:latin typeface="Papyrus" panose="03070502060502030205" pitchFamily="66" charset="0"/>
            </a:endParaRPr>
          </a:p>
          <a:p>
            <a:r>
              <a:rPr lang="es-MX" sz="1050" dirty="0" smtClean="0">
                <a:latin typeface="Papyrus" panose="03070502060502030205" pitchFamily="66" charset="0"/>
              </a:rPr>
              <a:t>Tester </a:t>
            </a:r>
            <a:r>
              <a:rPr lang="es-MX" sz="1050" dirty="0">
                <a:latin typeface="Papyrus" panose="03070502060502030205" pitchFamily="66" charset="0"/>
              </a:rPr>
              <a:t>de </a:t>
            </a:r>
            <a:r>
              <a:rPr lang="es-MX" sz="1050" dirty="0" smtClean="0">
                <a:latin typeface="Papyrus" panose="03070502060502030205" pitchFamily="66" charset="0"/>
              </a:rPr>
              <a:t>software.</a:t>
            </a:r>
            <a:r>
              <a:rPr lang="es-MX" sz="1050" dirty="0">
                <a:latin typeface="Papyrus" panose="03070502060502030205" pitchFamily="66" charset="0"/>
              </a:rPr>
              <a:t> </a:t>
            </a:r>
            <a:endParaRPr lang="es-MX" sz="1050" dirty="0">
              <a:latin typeface="Papyrus" panose="03070502060502030205" pitchFamily="66" charset="0"/>
            </a:endParaRPr>
          </a:p>
          <a:p>
            <a:r>
              <a:rPr lang="es-MX" sz="1050" dirty="0">
                <a:latin typeface="Papyrus" panose="03070502060502030205" pitchFamily="66" charset="0"/>
              </a:rPr>
              <a:t>Líder de testing de software. </a:t>
            </a:r>
            <a:endParaRPr lang="es-MX" sz="1050" dirty="0">
              <a:latin typeface="Papyrus" panose="03070502060502030205" pitchFamily="66" charset="0"/>
            </a:endParaRPr>
          </a:p>
          <a:p>
            <a:r>
              <a:rPr lang="es-MX" sz="1050" dirty="0">
                <a:latin typeface="Papyrus" panose="03070502060502030205" pitchFamily="66" charset="0"/>
              </a:rPr>
              <a:t>Consultor. </a:t>
            </a:r>
            <a:endParaRPr lang="es-MX" sz="1050" dirty="0">
              <a:latin typeface="Papyrus" panose="03070502060502030205" pitchFamily="66" charset="0"/>
            </a:endParaRPr>
          </a:p>
          <a:p>
            <a:pPr algn="ctr"/>
            <a:r>
              <a:rPr lang="es-MX" sz="900" dirty="0"/>
              <a:t/>
            </a:r>
            <a:br>
              <a:rPr lang="es-MX" sz="900" dirty="0"/>
            </a:br>
            <a:endParaRPr lang="es-AR" sz="900" dirty="0">
              <a:latin typeface="Papyrus" panose="03070502060502030205" pitchFamily="66" charset="0"/>
            </a:endParaRPr>
          </a:p>
        </p:txBody>
      </p:sp>
      <p:pic>
        <p:nvPicPr>
          <p:cNvPr id="19" name="Imagen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5701" y="1294979"/>
            <a:ext cx="1038648" cy="1125202"/>
          </a:xfrm>
          <a:prstGeom prst="rect">
            <a:avLst/>
          </a:prstGeom>
        </p:spPr>
      </p:pic>
      <p:sp>
        <p:nvSpPr>
          <p:cNvPr id="20" name="Rectángulo redondeado 19"/>
          <p:cNvSpPr/>
          <p:nvPr/>
        </p:nvSpPr>
        <p:spPr>
          <a:xfrm>
            <a:off x="1169736" y="2453642"/>
            <a:ext cx="1446186" cy="410778"/>
          </a:xfrm>
          <a:prstGeom prst="roundRect">
            <a:avLst/>
          </a:prstGeom>
          <a:solidFill>
            <a:schemeClr val="bg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900" dirty="0" smtClean="0">
                <a:solidFill>
                  <a:schemeClr val="tx2">
                    <a:lumMod val="75000"/>
                  </a:schemeClr>
                </a:solidFill>
                <a:latin typeface="Papyrus" panose="03070502060502030205" pitchFamily="66" charset="0"/>
              </a:rPr>
              <a:t>HABILIDADES TÉCNICAS</a:t>
            </a:r>
            <a:endParaRPr lang="es-AR" sz="900" dirty="0">
              <a:solidFill>
                <a:schemeClr val="tx2">
                  <a:lumMod val="75000"/>
                </a:schemeClr>
              </a:solidFill>
              <a:latin typeface="Papyrus" panose="03070502060502030205" pitchFamily="66" charset="0"/>
            </a:endParaRPr>
          </a:p>
        </p:txBody>
      </p:sp>
      <p:sp>
        <p:nvSpPr>
          <p:cNvPr id="24" name="Rectángulo redondeado 23"/>
          <p:cNvSpPr/>
          <p:nvPr/>
        </p:nvSpPr>
        <p:spPr>
          <a:xfrm>
            <a:off x="5132368" y="2465071"/>
            <a:ext cx="1446186" cy="410778"/>
          </a:xfrm>
          <a:prstGeom prst="roundRect">
            <a:avLst/>
          </a:prstGeom>
          <a:solidFill>
            <a:schemeClr val="bg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900" dirty="0" smtClean="0">
                <a:solidFill>
                  <a:schemeClr val="tx2">
                    <a:lumMod val="75000"/>
                  </a:schemeClr>
                </a:solidFill>
                <a:latin typeface="Papyrus" panose="03070502060502030205" pitchFamily="66" charset="0"/>
              </a:rPr>
              <a:t>HABILIDADES BLANDAS</a:t>
            </a:r>
            <a:endParaRPr lang="es-AR" sz="900" dirty="0">
              <a:solidFill>
                <a:schemeClr val="tx2">
                  <a:lumMod val="75000"/>
                </a:schemeClr>
              </a:solidFill>
              <a:latin typeface="Papyrus" panose="03070502060502030205" pitchFamily="66" charset="0"/>
            </a:endParaRPr>
          </a:p>
        </p:txBody>
      </p:sp>
      <p:sp>
        <p:nvSpPr>
          <p:cNvPr id="21" name="CuadroTexto 20"/>
          <p:cNvSpPr txBox="1"/>
          <p:nvPr/>
        </p:nvSpPr>
        <p:spPr>
          <a:xfrm>
            <a:off x="1062988" y="2923379"/>
            <a:ext cx="2762250" cy="1061829"/>
          </a:xfrm>
          <a:prstGeom prst="rect">
            <a:avLst/>
          </a:prstGeom>
          <a:noFill/>
        </p:spPr>
        <p:txBody>
          <a:bodyPr wrap="square" rtlCol="0">
            <a:spAutoFit/>
          </a:bodyPr>
          <a:lstStyle/>
          <a:p>
            <a:r>
              <a:rPr lang="es-AR" sz="900" dirty="0" smtClean="0">
                <a:solidFill>
                  <a:schemeClr val="tx2">
                    <a:lumMod val="75000"/>
                  </a:schemeClr>
                </a:solidFill>
                <a:latin typeface="Papyrus" panose="03070502060502030205" pitchFamily="66" charset="0"/>
              </a:rPr>
              <a:t>-Conocimiento en Linux </a:t>
            </a:r>
          </a:p>
          <a:p>
            <a:r>
              <a:rPr lang="es-AR" sz="900" dirty="0">
                <a:solidFill>
                  <a:schemeClr val="tx2">
                    <a:lumMod val="75000"/>
                  </a:schemeClr>
                </a:solidFill>
                <a:latin typeface="Papyrus" panose="03070502060502030205" pitchFamily="66" charset="0"/>
              </a:rPr>
              <a:t>-</a:t>
            </a:r>
            <a:r>
              <a:rPr lang="es-AR" sz="900" dirty="0" smtClean="0">
                <a:solidFill>
                  <a:schemeClr val="tx2">
                    <a:lumMod val="75000"/>
                  </a:schemeClr>
                </a:solidFill>
                <a:latin typeface="Papyrus" panose="03070502060502030205" pitchFamily="66" charset="0"/>
              </a:rPr>
              <a:t>Conocimiento en bases de datos</a:t>
            </a:r>
          </a:p>
          <a:p>
            <a:r>
              <a:rPr lang="es-AR" sz="900" dirty="0" smtClean="0">
                <a:solidFill>
                  <a:schemeClr val="tx2">
                    <a:lumMod val="75000"/>
                  </a:schemeClr>
                </a:solidFill>
                <a:latin typeface="Papyrus" panose="03070502060502030205" pitchFamily="66" charset="0"/>
              </a:rPr>
              <a:t>-Experiencia con herramientas de gestión de prueba</a:t>
            </a:r>
          </a:p>
          <a:p>
            <a:r>
              <a:rPr lang="es-AR" sz="900" dirty="0" smtClean="0">
                <a:solidFill>
                  <a:schemeClr val="tx2">
                    <a:lumMod val="75000"/>
                  </a:schemeClr>
                </a:solidFill>
                <a:latin typeface="Papyrus" panose="03070502060502030205" pitchFamily="66" charset="0"/>
              </a:rPr>
              <a:t>-Experiencia </a:t>
            </a:r>
            <a:r>
              <a:rPr lang="es-AR" sz="900" dirty="0">
                <a:solidFill>
                  <a:schemeClr val="tx2">
                    <a:lumMod val="75000"/>
                  </a:schemeClr>
                </a:solidFill>
                <a:latin typeface="Papyrus" panose="03070502060502030205" pitchFamily="66" charset="0"/>
              </a:rPr>
              <a:t>con herramientas </a:t>
            </a:r>
            <a:r>
              <a:rPr lang="es-AR" sz="900" dirty="0" smtClean="0">
                <a:solidFill>
                  <a:schemeClr val="tx2">
                    <a:lumMod val="75000"/>
                  </a:schemeClr>
                </a:solidFill>
                <a:latin typeface="Papyrus" panose="03070502060502030205" pitchFamily="66" charset="0"/>
              </a:rPr>
              <a:t>de automatización</a:t>
            </a:r>
          </a:p>
          <a:p>
            <a:r>
              <a:rPr lang="es-AR" sz="900" dirty="0" smtClean="0">
                <a:solidFill>
                  <a:schemeClr val="tx2">
                    <a:lumMod val="75000"/>
                  </a:schemeClr>
                </a:solidFill>
                <a:latin typeface="Papyrus" panose="03070502060502030205" pitchFamily="66" charset="0"/>
              </a:rPr>
              <a:t>-Conocimiento en seguimiento de defectos</a:t>
            </a:r>
          </a:p>
          <a:p>
            <a:endParaRPr lang="es-AR" dirty="0">
              <a:solidFill>
                <a:schemeClr val="tx2">
                  <a:lumMod val="75000"/>
                </a:schemeClr>
              </a:solidFill>
            </a:endParaRPr>
          </a:p>
        </p:txBody>
      </p:sp>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130" y="2567180"/>
            <a:ext cx="1828144" cy="1065020"/>
          </a:xfrm>
          <a:prstGeom prst="rect">
            <a:avLst/>
          </a:prstGeom>
        </p:spPr>
      </p:pic>
      <p:sp>
        <p:nvSpPr>
          <p:cNvPr id="28" name="CuadroTexto 27"/>
          <p:cNvSpPr txBox="1"/>
          <p:nvPr/>
        </p:nvSpPr>
        <p:spPr>
          <a:xfrm>
            <a:off x="5025749" y="2938641"/>
            <a:ext cx="1950691" cy="780473"/>
          </a:xfrm>
          <a:prstGeom prst="rect">
            <a:avLst/>
          </a:prstGeom>
          <a:noFill/>
        </p:spPr>
        <p:txBody>
          <a:bodyPr wrap="square" rtlCol="0">
            <a:spAutoFit/>
          </a:bodyPr>
          <a:lstStyle/>
          <a:p>
            <a:r>
              <a:rPr lang="es-AR" sz="900" dirty="0" smtClean="0">
                <a:solidFill>
                  <a:schemeClr val="tx2">
                    <a:lumMod val="75000"/>
                  </a:schemeClr>
                </a:solidFill>
                <a:latin typeface="Papyrus" panose="03070502060502030205" pitchFamily="66" charset="0"/>
              </a:rPr>
              <a:t>-Capacidad de análisis</a:t>
            </a:r>
          </a:p>
          <a:p>
            <a:r>
              <a:rPr lang="es-AR" sz="900" dirty="0" smtClean="0">
                <a:solidFill>
                  <a:schemeClr val="tx2">
                    <a:lumMod val="75000"/>
                  </a:schemeClr>
                </a:solidFill>
                <a:latin typeface="Papyrus" panose="03070502060502030205" pitchFamily="66" charset="0"/>
              </a:rPr>
              <a:t>-Habilidades de comunicación</a:t>
            </a:r>
          </a:p>
          <a:p>
            <a:r>
              <a:rPr lang="es-AR" sz="900" dirty="0" smtClean="0">
                <a:solidFill>
                  <a:schemeClr val="tx2">
                    <a:lumMod val="75000"/>
                  </a:schemeClr>
                </a:solidFill>
                <a:latin typeface="Papyrus" panose="03070502060502030205" pitchFamily="66" charset="0"/>
              </a:rPr>
              <a:t>-Organización y gestión del tiempo</a:t>
            </a:r>
          </a:p>
          <a:p>
            <a:r>
              <a:rPr lang="es-AR" sz="900" dirty="0" smtClean="0">
                <a:solidFill>
                  <a:schemeClr val="tx2">
                    <a:lumMod val="75000"/>
                  </a:schemeClr>
                </a:solidFill>
                <a:latin typeface="Papyrus" panose="03070502060502030205" pitchFamily="66" charset="0"/>
              </a:rPr>
              <a:t>-Actitud positiva</a:t>
            </a:r>
          </a:p>
          <a:p>
            <a:r>
              <a:rPr lang="es-AR" sz="900" dirty="0" smtClean="0">
                <a:solidFill>
                  <a:schemeClr val="tx2">
                    <a:lumMod val="75000"/>
                  </a:schemeClr>
                </a:solidFill>
                <a:latin typeface="Papyrus" panose="03070502060502030205" pitchFamily="66" charset="0"/>
              </a:rPr>
              <a:t>-Pasión</a:t>
            </a:r>
          </a:p>
        </p:txBody>
      </p:sp>
      <p:pic>
        <p:nvPicPr>
          <p:cNvPr id="1038" name="Picture 14" descr="https://lh3.googleusercontent.com/TuOGxNAi3aUbgw-SOUTzn0FuJpVt8ei3YbUiZfVcp64-rOc3qT8sd9gZMwB3Gk2gxgI_6Ep1XKoIWOuk3vH3UWvfsx15kApMo5m8_RLgR8QcjGqi65Nw2NMFkMwPRcENf4pqOpleX_1Otnub5Hk4o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5025" y="2435812"/>
            <a:ext cx="1292778" cy="1292779"/>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80387" y="3867903"/>
            <a:ext cx="3155950" cy="261610"/>
          </a:xfrm>
          <a:prstGeom prst="rect">
            <a:avLst/>
          </a:prstGeom>
          <a:noFill/>
        </p:spPr>
        <p:txBody>
          <a:bodyPr wrap="square" rtlCol="0">
            <a:spAutoFit/>
          </a:bodyPr>
          <a:lstStyle/>
          <a:p>
            <a:r>
              <a:rPr lang="es-AR" sz="1100" dirty="0" smtClean="0">
                <a:latin typeface="Papyrus" panose="03070502060502030205" pitchFamily="66" charset="0"/>
              </a:rPr>
              <a:t>AMBIENTE TRADICIONAL</a:t>
            </a:r>
            <a:endParaRPr lang="es-AR" sz="1100" dirty="0">
              <a:latin typeface="Papyrus" panose="03070502060502030205" pitchFamily="66" charset="0"/>
            </a:endParaRPr>
          </a:p>
        </p:txBody>
      </p:sp>
      <p:cxnSp>
        <p:nvCxnSpPr>
          <p:cNvPr id="29" name="Conector recto 28"/>
          <p:cNvCxnSpPr/>
          <p:nvPr/>
        </p:nvCxnSpPr>
        <p:spPr>
          <a:xfrm>
            <a:off x="119762" y="4137483"/>
            <a:ext cx="2616173" cy="0"/>
          </a:xfrm>
          <a:prstGeom prst="line">
            <a:avLst/>
          </a:prstGeom>
          <a:ln>
            <a:solidFill>
              <a:schemeClr val="tx2">
                <a:lumMod val="75000"/>
              </a:schemeClr>
            </a:solidFill>
          </a:ln>
        </p:spPr>
        <p:style>
          <a:lnRef idx="2">
            <a:schemeClr val="dk1"/>
          </a:lnRef>
          <a:fillRef idx="0">
            <a:schemeClr val="dk1"/>
          </a:fillRef>
          <a:effectRef idx="1">
            <a:schemeClr val="dk1"/>
          </a:effectRef>
          <a:fontRef idx="minor">
            <a:schemeClr val="tx1"/>
          </a:fontRef>
        </p:style>
      </p:cxnSp>
      <p:sp>
        <p:nvSpPr>
          <p:cNvPr id="37" name="CuadroTexto 36"/>
          <p:cNvSpPr txBox="1"/>
          <p:nvPr/>
        </p:nvSpPr>
        <p:spPr>
          <a:xfrm>
            <a:off x="119114" y="5375015"/>
            <a:ext cx="3155950" cy="261610"/>
          </a:xfrm>
          <a:prstGeom prst="rect">
            <a:avLst/>
          </a:prstGeom>
          <a:noFill/>
        </p:spPr>
        <p:txBody>
          <a:bodyPr wrap="square" rtlCol="0">
            <a:spAutoFit/>
          </a:bodyPr>
          <a:lstStyle/>
          <a:p>
            <a:r>
              <a:rPr lang="es-AR" sz="1100" dirty="0" smtClean="0">
                <a:latin typeface="Papyrus" panose="03070502060502030205" pitchFamily="66" charset="0"/>
              </a:rPr>
              <a:t>AMBIENTE ÁGIL</a:t>
            </a:r>
            <a:endParaRPr lang="es-AR" sz="1100" dirty="0">
              <a:latin typeface="Papyrus" panose="03070502060502030205" pitchFamily="66" charset="0"/>
            </a:endParaRPr>
          </a:p>
        </p:txBody>
      </p:sp>
      <p:cxnSp>
        <p:nvCxnSpPr>
          <p:cNvPr id="38" name="Conector recto 37"/>
          <p:cNvCxnSpPr/>
          <p:nvPr/>
        </p:nvCxnSpPr>
        <p:spPr>
          <a:xfrm flipV="1">
            <a:off x="119762" y="5708997"/>
            <a:ext cx="1886838" cy="5234"/>
          </a:xfrm>
          <a:prstGeom prst="line">
            <a:avLst/>
          </a:prstGeom>
          <a:ln>
            <a:solidFill>
              <a:schemeClr val="tx2">
                <a:lumMod val="75000"/>
              </a:schemeClr>
            </a:solidFill>
          </a:ln>
        </p:spPr>
        <p:style>
          <a:lnRef idx="2">
            <a:schemeClr val="dk1"/>
          </a:lnRef>
          <a:fillRef idx="0">
            <a:schemeClr val="dk1"/>
          </a:fillRef>
          <a:effectRef idx="1">
            <a:schemeClr val="dk1"/>
          </a:effectRef>
          <a:fontRef idx="minor">
            <a:schemeClr val="tx1"/>
          </a:fontRef>
        </p:style>
      </p:cxnSp>
      <p:pic>
        <p:nvPicPr>
          <p:cNvPr id="30" name="Imagen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096" y="4173935"/>
            <a:ext cx="1019943" cy="1042654"/>
          </a:xfrm>
          <a:prstGeom prst="rect">
            <a:avLst/>
          </a:prstGeom>
        </p:spPr>
      </p:pic>
      <p:sp>
        <p:nvSpPr>
          <p:cNvPr id="53" name="Elipse 52"/>
          <p:cNvSpPr/>
          <p:nvPr/>
        </p:nvSpPr>
        <p:spPr>
          <a:xfrm>
            <a:off x="2707446" y="3915248"/>
            <a:ext cx="1591879" cy="1489105"/>
          </a:xfrm>
          <a:prstGeom prst="ellipse">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8" name="Imagen 47"/>
          <p:cNvPicPr>
            <a:picLocks noChangeAspect="1"/>
          </p:cNvPicPr>
          <p:nvPr/>
        </p:nvPicPr>
        <p:blipFill rotWithShape="1">
          <a:blip r:embed="rId7" cstate="print">
            <a:extLst>
              <a:ext uri="{28A0092B-C50C-407E-A947-70E740481C1C}">
                <a14:useLocalDpi xmlns:a14="http://schemas.microsoft.com/office/drawing/2010/main" val="0"/>
              </a:ext>
            </a:extLst>
          </a:blip>
          <a:srcRect l="30222" b="4487"/>
          <a:stretch/>
        </p:blipFill>
        <p:spPr>
          <a:xfrm>
            <a:off x="3456462" y="3907429"/>
            <a:ext cx="1093912" cy="856286"/>
          </a:xfrm>
          <a:prstGeom prst="rect">
            <a:avLst/>
          </a:prstGeom>
        </p:spPr>
      </p:pic>
      <p:pic>
        <p:nvPicPr>
          <p:cNvPr id="31" name="Imagen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18501" y="4000428"/>
            <a:ext cx="1025785" cy="670288"/>
          </a:xfrm>
          <a:prstGeom prst="rect">
            <a:avLst/>
          </a:prstGeom>
        </p:spPr>
      </p:pic>
      <p:pic>
        <p:nvPicPr>
          <p:cNvPr id="50" name="Imagen 49"/>
          <p:cNvPicPr>
            <a:picLocks noChangeAspect="1"/>
          </p:cNvPicPr>
          <p:nvPr/>
        </p:nvPicPr>
        <p:blipFill rotWithShape="1">
          <a:blip r:embed="rId9" cstate="print">
            <a:extLst>
              <a:ext uri="{28A0092B-C50C-407E-A947-70E740481C1C}">
                <a14:useLocalDpi xmlns:a14="http://schemas.microsoft.com/office/drawing/2010/main" val="0"/>
              </a:ext>
            </a:extLst>
          </a:blip>
          <a:srcRect l="1515" r="2581"/>
          <a:stretch/>
        </p:blipFill>
        <p:spPr>
          <a:xfrm>
            <a:off x="2842053" y="4717062"/>
            <a:ext cx="1245293" cy="410292"/>
          </a:xfrm>
          <a:prstGeom prst="rect">
            <a:avLst/>
          </a:prstGeom>
        </p:spPr>
      </p:pic>
      <p:sp>
        <p:nvSpPr>
          <p:cNvPr id="54" name="Flecha derecha 53"/>
          <p:cNvSpPr/>
          <p:nvPr/>
        </p:nvSpPr>
        <p:spPr>
          <a:xfrm>
            <a:off x="1751524" y="4655402"/>
            <a:ext cx="743943" cy="183388"/>
          </a:xfrm>
          <a:prstGeom prst="rightArrow">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CuadroTexto 62"/>
          <p:cNvSpPr txBox="1"/>
          <p:nvPr/>
        </p:nvSpPr>
        <p:spPr>
          <a:xfrm>
            <a:off x="4063110" y="5766524"/>
            <a:ext cx="3155950" cy="261610"/>
          </a:xfrm>
          <a:prstGeom prst="rect">
            <a:avLst/>
          </a:prstGeom>
          <a:noFill/>
        </p:spPr>
        <p:txBody>
          <a:bodyPr wrap="square" rtlCol="0">
            <a:spAutoFit/>
          </a:bodyPr>
          <a:lstStyle/>
          <a:p>
            <a:r>
              <a:rPr lang="es-AR" sz="1100" dirty="0" smtClean="0">
                <a:latin typeface="Papyrus" panose="03070502060502030205" pitchFamily="66" charset="0"/>
              </a:rPr>
              <a:t>PRINCIPIOS  DEL TESTER AGIL</a:t>
            </a:r>
            <a:endParaRPr lang="es-AR" sz="1100" dirty="0">
              <a:latin typeface="Papyrus" panose="03070502060502030205" pitchFamily="66" charset="0"/>
            </a:endParaRPr>
          </a:p>
        </p:txBody>
      </p:sp>
      <p:cxnSp>
        <p:nvCxnSpPr>
          <p:cNvPr id="64" name="Conector recto 63"/>
          <p:cNvCxnSpPr/>
          <p:nvPr/>
        </p:nvCxnSpPr>
        <p:spPr>
          <a:xfrm>
            <a:off x="4087346" y="6075757"/>
            <a:ext cx="2742472" cy="13110"/>
          </a:xfrm>
          <a:prstGeom prst="line">
            <a:avLst/>
          </a:prstGeom>
          <a:ln>
            <a:solidFill>
              <a:schemeClr val="tx2">
                <a:lumMod val="75000"/>
              </a:schemeClr>
            </a:solidFill>
          </a:ln>
        </p:spPr>
        <p:style>
          <a:lnRef idx="2">
            <a:schemeClr val="dk1"/>
          </a:lnRef>
          <a:fillRef idx="0">
            <a:schemeClr val="dk1"/>
          </a:fillRef>
          <a:effectRef idx="1">
            <a:schemeClr val="dk1"/>
          </a:effectRef>
          <a:fontRef idx="minor">
            <a:schemeClr val="tx1"/>
          </a:fontRef>
        </p:style>
      </p:cxnSp>
      <p:sp>
        <p:nvSpPr>
          <p:cNvPr id="67" name="CuadroTexto 66"/>
          <p:cNvSpPr txBox="1"/>
          <p:nvPr/>
        </p:nvSpPr>
        <p:spPr>
          <a:xfrm>
            <a:off x="4326519" y="4049727"/>
            <a:ext cx="2284056" cy="1546577"/>
          </a:xfrm>
          <a:prstGeom prst="rect">
            <a:avLst/>
          </a:prstGeom>
          <a:noFill/>
        </p:spPr>
        <p:txBody>
          <a:bodyPr wrap="square" rtlCol="0">
            <a:spAutoFit/>
          </a:bodyPr>
          <a:lstStyle/>
          <a:p>
            <a:pPr marL="171450" indent="-171450">
              <a:buFont typeface="Franklin Gothic Book" panose="020B0503020102020204" pitchFamily="34" charset="0"/>
              <a:buChar char="→"/>
            </a:pPr>
            <a:r>
              <a:rPr lang="es-AR" sz="1050" dirty="0" smtClean="0">
                <a:solidFill>
                  <a:schemeClr val="tx2">
                    <a:lumMod val="75000"/>
                  </a:schemeClr>
                </a:solidFill>
                <a:latin typeface="Papyrus" panose="03070502060502030205" pitchFamily="66" charset="0"/>
              </a:rPr>
              <a:t>El tester le da mucha importancia a la documentación.</a:t>
            </a:r>
          </a:p>
          <a:p>
            <a:pPr marL="171450" indent="-171450">
              <a:buFont typeface="Franklin Gothic Book" panose="020B0503020102020204" pitchFamily="34" charset="0"/>
              <a:buChar char="→"/>
            </a:pPr>
            <a:endParaRPr lang="es-AR" sz="1050" dirty="0" smtClean="0">
              <a:solidFill>
                <a:schemeClr val="tx2">
                  <a:lumMod val="75000"/>
                </a:schemeClr>
              </a:solidFill>
              <a:latin typeface="Papyrus" panose="03070502060502030205" pitchFamily="66" charset="0"/>
            </a:endParaRPr>
          </a:p>
          <a:p>
            <a:pPr marL="171450" indent="-171450">
              <a:buFont typeface="Franklin Gothic Book" panose="020B0503020102020204" pitchFamily="34" charset="0"/>
              <a:buChar char="→"/>
            </a:pPr>
            <a:r>
              <a:rPr lang="en-US" sz="1050" dirty="0" smtClean="0">
                <a:solidFill>
                  <a:schemeClr val="tx2">
                    <a:lumMod val="75000"/>
                  </a:schemeClr>
                </a:solidFill>
                <a:latin typeface="Papyrus" panose="03070502060502030205" pitchFamily="66" charset="0"/>
              </a:rPr>
              <a:t>El testing lo dirige el l</a:t>
            </a:r>
            <a:r>
              <a:rPr lang="es-AR" sz="1050" dirty="0" smtClean="0">
                <a:solidFill>
                  <a:schemeClr val="tx2">
                    <a:lumMod val="75000"/>
                  </a:schemeClr>
                </a:solidFill>
                <a:latin typeface="Papyrus" panose="03070502060502030205" pitchFamily="66" charset="0"/>
              </a:rPr>
              <a:t>í</a:t>
            </a:r>
            <a:r>
              <a:rPr lang="en-US" sz="1050" dirty="0" smtClean="0">
                <a:solidFill>
                  <a:schemeClr val="tx2">
                    <a:lumMod val="75000"/>
                  </a:schemeClr>
                </a:solidFill>
                <a:latin typeface="Papyrus" panose="03070502060502030205" pitchFamily="66" charset="0"/>
              </a:rPr>
              <a:t>der del Proyecto</a:t>
            </a:r>
          </a:p>
          <a:p>
            <a:pPr marL="171450" indent="-171450">
              <a:buFont typeface="Franklin Gothic Book" panose="020B0503020102020204" pitchFamily="34" charset="0"/>
              <a:buChar char="→"/>
            </a:pPr>
            <a:endParaRPr lang="en-US" sz="1050" dirty="0" smtClean="0">
              <a:solidFill>
                <a:schemeClr val="tx2">
                  <a:lumMod val="75000"/>
                </a:schemeClr>
              </a:solidFill>
              <a:latin typeface="Papyrus" panose="03070502060502030205" pitchFamily="66" charset="0"/>
            </a:endParaRPr>
          </a:p>
          <a:p>
            <a:pPr marL="171450" indent="-171450">
              <a:buFont typeface="Franklin Gothic Book" panose="020B0503020102020204" pitchFamily="34" charset="0"/>
              <a:buChar char="→"/>
            </a:pPr>
            <a:r>
              <a:rPr lang="es-AR" sz="1050" dirty="0" smtClean="0">
                <a:solidFill>
                  <a:schemeClr val="tx2">
                    <a:lumMod val="75000"/>
                  </a:schemeClr>
                </a:solidFill>
                <a:latin typeface="Papyrus" panose="03070502060502030205" pitchFamily="66" charset="0"/>
              </a:rPr>
              <a:t>El cliente solo participa en la fase inicial.</a:t>
            </a:r>
          </a:p>
          <a:p>
            <a:endParaRPr lang="es-AR" sz="1050" dirty="0">
              <a:solidFill>
                <a:schemeClr val="tx2">
                  <a:lumMod val="75000"/>
                </a:schemeClr>
              </a:solidFill>
              <a:latin typeface="Papyrus" panose="03070502060502030205" pitchFamily="66" charset="0"/>
            </a:endParaRPr>
          </a:p>
        </p:txBody>
      </p:sp>
      <p:pic>
        <p:nvPicPr>
          <p:cNvPr id="59" name="Imagen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197" y="5839180"/>
            <a:ext cx="1866900" cy="1090452"/>
          </a:xfrm>
          <a:prstGeom prst="rect">
            <a:avLst/>
          </a:prstGeom>
        </p:spPr>
      </p:pic>
      <p:sp>
        <p:nvSpPr>
          <p:cNvPr id="71" name="Flecha derecha 70"/>
          <p:cNvSpPr/>
          <p:nvPr/>
        </p:nvSpPr>
        <p:spPr>
          <a:xfrm>
            <a:off x="1742121" y="6338247"/>
            <a:ext cx="341662" cy="174637"/>
          </a:xfrm>
          <a:prstGeom prst="rightArrow">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5" name="Elipse 74"/>
          <p:cNvSpPr/>
          <p:nvPr/>
        </p:nvSpPr>
        <p:spPr>
          <a:xfrm>
            <a:off x="2192527" y="5681012"/>
            <a:ext cx="1591879" cy="1489105"/>
          </a:xfrm>
          <a:prstGeom prst="ellipse">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7" name="Imagen 76"/>
          <p:cNvPicPr>
            <a:picLocks noChangeAspect="1"/>
          </p:cNvPicPr>
          <p:nvPr/>
        </p:nvPicPr>
        <p:blipFill rotWithShape="1">
          <a:blip r:embed="rId11" cstate="print">
            <a:extLst>
              <a:ext uri="{28A0092B-C50C-407E-A947-70E740481C1C}">
                <a14:useLocalDpi xmlns:a14="http://schemas.microsoft.com/office/drawing/2010/main" val="0"/>
              </a:ext>
            </a:extLst>
          </a:blip>
          <a:srcRect l="30222" t="17009" r="28995" b="4487"/>
          <a:stretch/>
        </p:blipFill>
        <p:spPr>
          <a:xfrm>
            <a:off x="2304707" y="5856759"/>
            <a:ext cx="617194" cy="679401"/>
          </a:xfrm>
          <a:prstGeom prst="rect">
            <a:avLst/>
          </a:prstGeom>
        </p:spPr>
      </p:pic>
      <p:sp>
        <p:nvSpPr>
          <p:cNvPr id="69" name="Y 68"/>
          <p:cNvSpPr/>
          <p:nvPr/>
        </p:nvSpPr>
        <p:spPr>
          <a:xfrm>
            <a:off x="2400045" y="5897439"/>
            <a:ext cx="457498" cy="467446"/>
          </a:xfrm>
          <a:prstGeom prst="flowChartSummingJunctio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CuadroTexto 79"/>
          <p:cNvSpPr txBox="1"/>
          <p:nvPr/>
        </p:nvSpPr>
        <p:spPr>
          <a:xfrm>
            <a:off x="78154" y="6950570"/>
            <a:ext cx="2474546" cy="1384995"/>
          </a:xfrm>
          <a:prstGeom prst="rect">
            <a:avLst/>
          </a:prstGeom>
          <a:noFill/>
        </p:spPr>
        <p:txBody>
          <a:bodyPr wrap="square" rtlCol="0">
            <a:spAutoFit/>
          </a:bodyPr>
          <a:lstStyle/>
          <a:p>
            <a:pPr marL="171450" indent="-171450">
              <a:buFont typeface="Franklin Gothic Book" panose="020B0503020102020204" pitchFamily="34" charset="0"/>
              <a:buChar char="→"/>
            </a:pPr>
            <a:r>
              <a:rPr lang="es-AR" sz="1050" dirty="0" smtClean="0">
                <a:solidFill>
                  <a:schemeClr val="tx2">
                    <a:lumMod val="75000"/>
                  </a:schemeClr>
                </a:solidFill>
                <a:latin typeface="Papyrus" panose="03070502060502030205" pitchFamily="66" charset="0"/>
              </a:rPr>
              <a:t>El tester </a:t>
            </a:r>
            <a:r>
              <a:rPr lang="es-AR" sz="800" dirty="0" smtClean="0">
                <a:solidFill>
                  <a:schemeClr val="tx2">
                    <a:lumMod val="75000"/>
                  </a:schemeClr>
                </a:solidFill>
                <a:latin typeface="Papyrus" panose="03070502060502030205" pitchFamily="66" charset="0"/>
              </a:rPr>
              <a:t>NO  </a:t>
            </a:r>
            <a:r>
              <a:rPr lang="es-AR" sz="1050" dirty="0" smtClean="0">
                <a:solidFill>
                  <a:schemeClr val="tx2">
                    <a:lumMod val="75000"/>
                  </a:schemeClr>
                </a:solidFill>
                <a:latin typeface="Papyrus" panose="03070502060502030205" pitchFamily="66" charset="0"/>
              </a:rPr>
              <a:t>le da mucha importancia a la documentación.</a:t>
            </a:r>
          </a:p>
          <a:p>
            <a:pPr marL="171450" indent="-171450">
              <a:buFont typeface="Franklin Gothic Book" panose="020B0503020102020204" pitchFamily="34" charset="0"/>
              <a:buChar char="→"/>
            </a:pPr>
            <a:endParaRPr lang="es-AR" sz="1050" dirty="0" smtClean="0">
              <a:solidFill>
                <a:schemeClr val="tx2">
                  <a:lumMod val="75000"/>
                </a:schemeClr>
              </a:solidFill>
              <a:latin typeface="Papyrus" panose="03070502060502030205" pitchFamily="66" charset="0"/>
            </a:endParaRPr>
          </a:p>
          <a:p>
            <a:pPr marL="171450" indent="-171450">
              <a:buFont typeface="Franklin Gothic Book" panose="020B0503020102020204" pitchFamily="34" charset="0"/>
              <a:buChar char="→"/>
            </a:pPr>
            <a:r>
              <a:rPr lang="es-AR" sz="1050" dirty="0" smtClean="0">
                <a:solidFill>
                  <a:schemeClr val="tx2">
                    <a:lumMod val="75000"/>
                  </a:schemeClr>
                </a:solidFill>
                <a:latin typeface="Papyrus" panose="03070502060502030205" pitchFamily="66" charset="0"/>
              </a:rPr>
              <a:t>El testing  se hace en conjunto con el equipo.</a:t>
            </a:r>
          </a:p>
          <a:p>
            <a:pPr marL="171450" indent="-171450">
              <a:buFont typeface="Franklin Gothic Book" panose="020B0503020102020204" pitchFamily="34" charset="0"/>
              <a:buChar char="→"/>
            </a:pPr>
            <a:endParaRPr lang="es-AR" sz="1050" dirty="0" smtClean="0">
              <a:solidFill>
                <a:schemeClr val="tx2">
                  <a:lumMod val="75000"/>
                </a:schemeClr>
              </a:solidFill>
              <a:latin typeface="Papyrus" panose="03070502060502030205" pitchFamily="66" charset="0"/>
            </a:endParaRPr>
          </a:p>
          <a:p>
            <a:pPr marL="171450" indent="-171450">
              <a:buFont typeface="Franklin Gothic Book" panose="020B0503020102020204" pitchFamily="34" charset="0"/>
              <a:buChar char="→"/>
            </a:pPr>
            <a:r>
              <a:rPr lang="es-AR" sz="1050" dirty="0" smtClean="0">
                <a:solidFill>
                  <a:schemeClr val="tx2">
                    <a:lumMod val="75000"/>
                  </a:schemeClr>
                </a:solidFill>
                <a:latin typeface="Papyrus" panose="03070502060502030205" pitchFamily="66" charset="0"/>
              </a:rPr>
              <a:t>El cliente tiene participación.</a:t>
            </a:r>
            <a:endParaRPr lang="es-AR" sz="1050" dirty="0">
              <a:solidFill>
                <a:schemeClr val="tx2">
                  <a:lumMod val="75000"/>
                </a:schemeClr>
              </a:solidFill>
              <a:latin typeface="Papyrus" panose="03070502060502030205" pitchFamily="66" charset="0"/>
            </a:endParaRPr>
          </a:p>
          <a:p>
            <a:pPr marL="171450" indent="-171450">
              <a:buFont typeface="Franklin Gothic Book" panose="020B0503020102020204" pitchFamily="34" charset="0"/>
              <a:buChar char="→"/>
            </a:pPr>
            <a:endParaRPr lang="es-AR" sz="1050" dirty="0" smtClean="0">
              <a:solidFill>
                <a:schemeClr val="tx2">
                  <a:lumMod val="75000"/>
                </a:schemeClr>
              </a:solidFill>
              <a:latin typeface="Papyrus" panose="03070502060502030205" pitchFamily="66" charset="0"/>
            </a:endParaRPr>
          </a:p>
        </p:txBody>
      </p:sp>
      <p:pic>
        <p:nvPicPr>
          <p:cNvPr id="58" name="Imagen 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900815" y="5804727"/>
            <a:ext cx="697362" cy="641455"/>
          </a:xfrm>
          <a:prstGeom prst="rect">
            <a:avLst/>
          </a:prstGeom>
        </p:spPr>
      </p:pic>
      <p:pic>
        <p:nvPicPr>
          <p:cNvPr id="70" name="Imagen 6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27699" y="6344661"/>
            <a:ext cx="837000" cy="837000"/>
          </a:xfrm>
          <a:prstGeom prst="rect">
            <a:avLst/>
          </a:prstGeom>
        </p:spPr>
      </p:pic>
      <p:pic>
        <p:nvPicPr>
          <p:cNvPr id="1042" name="Picture 18" descr="https://lh3.googleusercontent.com/LFmEipAIdKRJU36_F2GmTER8_zuyF_ma3LmjJNLpxf_Pg4o60OOgZZYYllwr_hSAvOfuUGAWvFLOCKTutIyaiNzxPvTl7gY1-E6NQZOlHQ1jqCz4PDk0jqia3UVc2cR8mV8B95a937hpWYNQkA2qTw"/>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9025" y="7275695"/>
            <a:ext cx="1042495" cy="104249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lh3.googleusercontent.com/6PS6D2C2zhY6bIEbH1DA9rVC1fCOEMEZ4dO_uXa48l04xp45G5Dfp4G6Z19MzxYPtxxkazAaLeUNwGmhAvxHCexdWj5DqbngJsYZJrlUCdLe9_sgfMMYluc8uCrwNLFjhvN9_ZfX3P6l2_NHtgw2Gw"/>
          <p:cNvPicPr>
            <a:picLocks noChangeAspect="1" noChangeArrowheads="1"/>
          </p:cNvPicPr>
          <p:nvPr/>
        </p:nvPicPr>
        <p:blipFill rotWithShape="1">
          <a:blip r:embed="rId15">
            <a:extLst>
              <a:ext uri="{28A0092B-C50C-407E-A947-70E740481C1C}">
                <a14:useLocalDpi xmlns:a14="http://schemas.microsoft.com/office/drawing/2010/main" val="0"/>
              </a:ext>
            </a:extLst>
          </a:blip>
          <a:srcRect b="33474"/>
          <a:stretch/>
        </p:blipFill>
        <p:spPr bwMode="auto">
          <a:xfrm>
            <a:off x="5149993" y="5708997"/>
            <a:ext cx="1900661" cy="1264430"/>
          </a:xfrm>
          <a:prstGeom prst="rect">
            <a:avLst/>
          </a:prstGeom>
          <a:noFill/>
          <a:extLst>
            <a:ext uri="{909E8E84-426E-40DD-AFC4-6F175D3DCCD1}">
              <a14:hiddenFill xmlns:a14="http://schemas.microsoft.com/office/drawing/2010/main">
                <a:solidFill>
                  <a:srgbClr val="FFFFFF"/>
                </a:solidFill>
              </a14:hiddenFill>
            </a:ext>
          </a:extLst>
        </p:spPr>
      </p:pic>
      <p:pic>
        <p:nvPicPr>
          <p:cNvPr id="72" name="Imagen 7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091075" y="6155808"/>
            <a:ext cx="1210526" cy="1099638"/>
          </a:xfrm>
          <a:prstGeom prst="rect">
            <a:avLst/>
          </a:prstGeom>
        </p:spPr>
      </p:pic>
      <p:pic>
        <p:nvPicPr>
          <p:cNvPr id="73" name="Imagen 72"/>
          <p:cNvPicPr>
            <a:picLocks noChangeAspect="1"/>
          </p:cNvPicPr>
          <p:nvPr/>
        </p:nvPicPr>
        <p:blipFill rotWithShape="1">
          <a:blip r:embed="rId17">
            <a:extLst>
              <a:ext uri="{28A0092B-C50C-407E-A947-70E740481C1C}">
                <a14:useLocalDpi xmlns:a14="http://schemas.microsoft.com/office/drawing/2010/main" val="0"/>
              </a:ext>
            </a:extLst>
          </a:blip>
          <a:srcRect r="10660"/>
          <a:stretch/>
        </p:blipFill>
        <p:spPr>
          <a:xfrm>
            <a:off x="5011734" y="6799299"/>
            <a:ext cx="1744912" cy="1387963"/>
          </a:xfrm>
          <a:prstGeom prst="rect">
            <a:avLst/>
          </a:prstGeom>
        </p:spPr>
      </p:pic>
      <p:sp>
        <p:nvSpPr>
          <p:cNvPr id="74" name="Pergamino horizontal 73"/>
          <p:cNvSpPr/>
          <p:nvPr/>
        </p:nvSpPr>
        <p:spPr>
          <a:xfrm>
            <a:off x="95186" y="8175088"/>
            <a:ext cx="4633224" cy="976739"/>
          </a:xfrm>
          <a:prstGeom prst="horizontalScroll">
            <a:avLst/>
          </a:prstGeom>
          <a:solidFill>
            <a:schemeClr val="accent4">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000" dirty="0" smtClean="0">
                <a:solidFill>
                  <a:schemeClr val="tx2">
                    <a:lumMod val="75000"/>
                  </a:schemeClr>
                </a:solidFill>
                <a:latin typeface="Papyrus" panose="03070502060502030205" pitchFamily="66" charset="0"/>
              </a:rPr>
              <a:t>Como conclusión, podemos decir que las competencias que debe tener el tester son similares en ambos ambientes. Sin embargo, se recomienda el uso de testing ágil por las ventajas ya mencionadas, aunque el testing en ambientes tradicionales no deja de ser útil.</a:t>
            </a:r>
            <a:endParaRPr lang="es-AR" sz="1000" dirty="0">
              <a:solidFill>
                <a:schemeClr val="tx2">
                  <a:lumMod val="75000"/>
                </a:schemeClr>
              </a:solidFill>
              <a:latin typeface="Papyrus" panose="03070502060502030205" pitchFamily="66" charset="0"/>
            </a:endParaRPr>
          </a:p>
        </p:txBody>
      </p:sp>
      <p:sp>
        <p:nvSpPr>
          <p:cNvPr id="92" name="CuadroTexto 91"/>
          <p:cNvSpPr txBox="1"/>
          <p:nvPr/>
        </p:nvSpPr>
        <p:spPr>
          <a:xfrm>
            <a:off x="4693920" y="8191959"/>
            <a:ext cx="2135898" cy="1000274"/>
          </a:xfrm>
          <a:prstGeom prst="rect">
            <a:avLst/>
          </a:prstGeom>
          <a:noFill/>
        </p:spPr>
        <p:txBody>
          <a:bodyPr wrap="square" rtlCol="0">
            <a:spAutoFit/>
          </a:bodyPr>
          <a:lstStyle/>
          <a:p>
            <a:r>
              <a:rPr lang="es-AR" sz="1100" dirty="0" smtClean="0">
                <a:latin typeface="Papyrus" panose="03070502060502030205" pitchFamily="66" charset="0"/>
              </a:rPr>
              <a:t>Bibliografía:</a:t>
            </a:r>
          </a:p>
          <a:p>
            <a:r>
              <a:rPr lang="es-AR" sz="800" dirty="0">
                <a:solidFill>
                  <a:schemeClr val="tx2">
                    <a:lumMod val="75000"/>
                  </a:schemeClr>
                </a:solidFill>
                <a:latin typeface="Papyrus" panose="03070502060502030205" pitchFamily="66" charset="0"/>
              </a:rPr>
              <a:t>https://www.sogeti.es/soluciones/calidad-de-software/servicios-de-testing/testing</a:t>
            </a:r>
            <a:r>
              <a:rPr lang="es-AR" sz="800" dirty="0" smtClean="0">
                <a:solidFill>
                  <a:schemeClr val="tx2">
                    <a:lumMod val="75000"/>
                  </a:schemeClr>
                </a:solidFill>
                <a:latin typeface="Papyrus" panose="03070502060502030205" pitchFamily="66" charset="0"/>
              </a:rPr>
              <a:t>/</a:t>
            </a:r>
          </a:p>
          <a:p>
            <a:endParaRPr lang="es-AR" sz="800" dirty="0" smtClean="0">
              <a:solidFill>
                <a:schemeClr val="tx2">
                  <a:lumMod val="75000"/>
                </a:schemeClr>
              </a:solidFill>
              <a:latin typeface="Papyrus" panose="03070502060502030205" pitchFamily="66" charset="0"/>
            </a:endParaRPr>
          </a:p>
          <a:p>
            <a:r>
              <a:rPr lang="es-AR" sz="800" dirty="0">
                <a:solidFill>
                  <a:schemeClr val="tx2">
                    <a:lumMod val="75000"/>
                  </a:schemeClr>
                </a:solidFill>
                <a:latin typeface="Papyrus" panose="03070502060502030205" pitchFamily="66" charset="0"/>
              </a:rPr>
              <a:t>https://</a:t>
            </a:r>
            <a:r>
              <a:rPr lang="es-AR" sz="800" dirty="0" smtClean="0">
                <a:solidFill>
                  <a:schemeClr val="tx2">
                    <a:lumMod val="75000"/>
                  </a:schemeClr>
                </a:solidFill>
                <a:latin typeface="Papyrus" panose="03070502060502030205" pitchFamily="66" charset="0"/>
              </a:rPr>
              <a:t>stefanini.com/es/</a:t>
            </a:r>
            <a:r>
              <a:rPr lang="es-AR" sz="800" dirty="0" err="1" smtClean="0">
                <a:solidFill>
                  <a:schemeClr val="tx2">
                    <a:lumMod val="75000"/>
                  </a:schemeClr>
                </a:solidFill>
                <a:latin typeface="Papyrus" panose="03070502060502030205" pitchFamily="66" charset="0"/>
              </a:rPr>
              <a:t>trend</a:t>
            </a:r>
            <a:r>
              <a:rPr lang="es-AR" sz="800" dirty="0" smtClean="0">
                <a:solidFill>
                  <a:schemeClr val="tx2">
                    <a:lumMod val="75000"/>
                  </a:schemeClr>
                </a:solidFill>
                <a:latin typeface="Papyrus" panose="03070502060502030205" pitchFamily="66" charset="0"/>
              </a:rPr>
              <a:t>/</a:t>
            </a:r>
            <a:r>
              <a:rPr lang="es-AR" sz="800" dirty="0" err="1" smtClean="0">
                <a:solidFill>
                  <a:schemeClr val="tx2">
                    <a:lumMod val="75000"/>
                  </a:schemeClr>
                </a:solidFill>
                <a:latin typeface="Papyrus" panose="03070502060502030205" pitchFamily="66" charset="0"/>
              </a:rPr>
              <a:t>articulos</a:t>
            </a:r>
            <a:r>
              <a:rPr lang="es-AR" sz="800" dirty="0" smtClean="0">
                <a:solidFill>
                  <a:schemeClr val="tx2">
                    <a:lumMod val="75000"/>
                  </a:schemeClr>
                </a:solidFill>
                <a:latin typeface="Papyrus" panose="03070502060502030205" pitchFamily="66" charset="0"/>
              </a:rPr>
              <a:t>/la-conquista-de-la-calidad-pruebas-de-software-con-metodologias-agiles</a:t>
            </a:r>
            <a:endParaRPr lang="es-AR" sz="800" dirty="0">
              <a:solidFill>
                <a:schemeClr val="tx2">
                  <a:lumMod val="75000"/>
                </a:schemeClr>
              </a:solidFill>
              <a:latin typeface="Papyrus" panose="03070502060502030205" pitchFamily="66" charset="0"/>
            </a:endParaRPr>
          </a:p>
        </p:txBody>
      </p:sp>
    </p:spTree>
    <p:extLst>
      <p:ext uri="{BB962C8B-B14F-4D97-AF65-F5344CB8AC3E}">
        <p14:creationId xmlns:p14="http://schemas.microsoft.com/office/powerpoint/2010/main" val="3133527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TotalTime>
  <Words>238</Words>
  <Application>Microsoft Office PowerPoint</Application>
  <PresentationFormat>Presentación en pantalla (4:3)</PresentationFormat>
  <Paragraphs>46</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Calibri Light</vt:lpstr>
      <vt:lpstr>Franklin Gothic Book</vt:lpstr>
      <vt:lpstr>Papyrus</vt:lpstr>
      <vt:lpstr>Segoe Print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18</cp:revision>
  <dcterms:created xsi:type="dcterms:W3CDTF">2022-06-24T14:00:07Z</dcterms:created>
  <dcterms:modified xsi:type="dcterms:W3CDTF">2022-06-24T19:29:03Z</dcterms:modified>
</cp:coreProperties>
</file>