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9" r:id="rId5"/>
    <p:sldId id="286" r:id="rId6"/>
    <p:sldId id="292" r:id="rId7"/>
    <p:sldId id="294" r:id="rId8"/>
    <p:sldId id="306" r:id="rId9"/>
    <p:sldId id="316" r:id="rId10"/>
    <p:sldId id="318" r:id="rId11"/>
    <p:sldId id="270" r:id="rId12"/>
    <p:sldId id="299" r:id="rId13"/>
    <p:sldId id="298" r:id="rId14"/>
    <p:sldId id="312" r:id="rId15"/>
    <p:sldId id="313" r:id="rId16"/>
    <p:sldId id="314" r:id="rId17"/>
    <p:sldId id="315" r:id="rId18"/>
    <p:sldId id="297" r:id="rId19"/>
    <p:sldId id="308" r:id="rId20"/>
    <p:sldId id="310" r:id="rId21"/>
    <p:sldId id="311" r:id="rId22"/>
    <p:sldId id="271" r:id="rId23"/>
    <p:sldId id="288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90A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3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67-418E-8F95-A8A76F2BDE38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67-418E-8F95-A8A76F2BDE38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67-418E-8F95-A8A76F2B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AR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76-40B7-ACDA-33485DBAFB9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76-40B7-ACDA-33485DBAFB95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76-40B7-ACDA-33485DBAF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AR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9-41D1-BB0F-0173880778F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9-41D1-BB0F-0173880778FB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A9-41D1-BB0F-017388077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AR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01-4C9F-8800-6F9B8726DC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201-4C9F-8800-6F9B8726DCBF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01-4C9F-8800-6F9B8726D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AR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37-4E24-8781-9D1947847F9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37-4E24-8781-9D1947847F9B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37-4E24-8781-9D1947847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A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FA5F72-8C3C-47C4-BAAE-AAD53B502F6D}" type="datetime1">
              <a:rPr lang="es-ES" smtClean="0"/>
              <a:t>13/05/2022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4E63C5-A243-470D-8390-8C4D5E642375}" type="datetime1">
              <a:rPr lang="es-ES" smtClean="0"/>
              <a:t>13/05/2022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517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1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8667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3825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44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157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0807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341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0987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809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756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45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30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057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88917-CCAE-4D7C-A02D-EE615348765B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D3692-D545-40A3-8F5F-282FE444CA26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0" name="Marcador de posición de imagen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1" name="Marcador de posición de imagen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2" name="Marcador de posición de imagen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3" name="Marcador de posición de imagen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4" name="Marcador de posición de imagen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 con la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0" name="objeto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7662E-7206-4E96-AE8A-89CABBF854F4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257B8-97D1-4375-8FDE-5C795BF49B30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posición de imagen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texto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6" name="Marcador de texto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7" name="Marcador de texto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CBFC3C-42EC-4460-9D76-96F1E8E0B662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12EB9-9729-4FAD-8373-A418D3DF724C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07C4C-07E3-4EE8-9931-EEC16BF49252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0FF08-5F54-4A2C-A787-F7D6BFBFC462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B1BDD-7000-4F3F-B9E7-17979A7FBD75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5CFD7-B49D-4B10-8EA3-A285AD2A605F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24B15-5D30-4E4C-8F83-05B8C13D4DDB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BD9BA1-E6FD-4A95-80AB-D864C087A0FC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AFC51-B778-437C-AF2E-CFBBBFE133F8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E9567B-DF5D-4470-94BE-7DF002E86266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2.png"/><Relationship Id="rId5" Type="http://schemas.openxmlformats.org/officeDocument/2006/relationships/image" Target="../media/image16.svg"/><Relationship Id="rId10" Type="http://schemas.openxmlformats.org/officeDocument/2006/relationships/image" Target="../media/image27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rofesionales que colaboran en una mesa en un portátil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-2540" y="0"/>
            <a:ext cx="12189459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-246842" y="981227"/>
            <a:ext cx="12438842" cy="2726573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8000" dirty="0" smtClean="0"/>
              <a:t>NEXUS</a:t>
            </a:r>
            <a:r>
              <a:rPr lang="es-ES" sz="5000" dirty="0" smtClean="0"/>
              <a:t/>
            </a:r>
            <a:br>
              <a:rPr lang="es-ES" sz="5000" dirty="0" smtClean="0"/>
            </a:br>
            <a:r>
              <a:rPr lang="es-ES" sz="5000" dirty="0" smtClean="0">
                <a:solidFill>
                  <a:schemeClr val="bg1"/>
                </a:solidFill>
              </a:rPr>
              <a:t> </a:t>
            </a:r>
            <a:r>
              <a:rPr lang="es-ES" sz="3200" dirty="0" smtClean="0">
                <a:solidFill>
                  <a:schemeClr val="bg1"/>
                </a:solidFill>
              </a:rPr>
              <a:t>FRAMEWORK PARA ESCALAR SCRUM</a:t>
            </a:r>
            <a:endParaRPr lang="es-ES" sz="5000" dirty="0">
              <a:solidFill>
                <a:schemeClr val="bg1"/>
              </a:solidFill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 flipV="1">
            <a:off x="2057284" y="2707393"/>
            <a:ext cx="7830589" cy="22700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008668" y="6065927"/>
            <a:ext cx="7183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800" dirty="0" smtClean="0">
                <a:solidFill>
                  <a:schemeClr val="lt1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UTN-FRC,  Ingeniería de software, Grupo 1</a:t>
            </a:r>
          </a:p>
          <a:p>
            <a:pPr lvl="0"/>
            <a:endParaRPr lang="es-MX" dirty="0" smtClean="0">
              <a:solidFill>
                <a:schemeClr val="lt1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pPr lvl="0"/>
            <a:endParaRPr lang="es-MX" dirty="0">
              <a:solidFill>
                <a:schemeClr val="lt1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10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 smtClean="0"/>
              <a:t>SPRINT</a:t>
            </a: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18028" y="1767813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25" name="Picture 2" descr="que es Sc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1" y="1690688"/>
            <a:ext cx="73342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4356942" y="2807495"/>
            <a:ext cx="2600325" cy="25241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11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 smtClean="0"/>
              <a:t>PLANNING</a:t>
            </a: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18028" y="1767813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6386" name="Picture 2" descr="que es Sc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1" y="1690688"/>
            <a:ext cx="73342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/>
          <p:cNvSpPr/>
          <p:nvPr/>
        </p:nvSpPr>
        <p:spPr>
          <a:xfrm>
            <a:off x="2235501" y="4035079"/>
            <a:ext cx="2031700" cy="203234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12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 smtClean="0"/>
              <a:t>DAILY</a:t>
            </a: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18028" y="1767813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6386" name="Picture 2" descr="que es Sc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1" y="1690688"/>
            <a:ext cx="73342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/>
          <p:cNvSpPr/>
          <p:nvPr/>
        </p:nvSpPr>
        <p:spPr>
          <a:xfrm>
            <a:off x="5213738" y="1810279"/>
            <a:ext cx="1901437" cy="170881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13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 smtClean="0"/>
              <a:t>REVIEW</a:t>
            </a: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18028" y="1767813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6386" name="Picture 2" descr="que es Sc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1" y="1690688"/>
            <a:ext cx="73342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/>
          <p:cNvSpPr/>
          <p:nvPr/>
        </p:nvSpPr>
        <p:spPr>
          <a:xfrm>
            <a:off x="6511471" y="4322133"/>
            <a:ext cx="1480004" cy="146906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0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14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 smtClean="0"/>
              <a:t>RETROSPECTIVE</a:t>
            </a: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18028" y="1767813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6386" name="Picture 2" descr="que es Sc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1" y="1690688"/>
            <a:ext cx="73342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/>
          <p:cNvSpPr/>
          <p:nvPr/>
        </p:nvSpPr>
        <p:spPr>
          <a:xfrm>
            <a:off x="7581900" y="4512471"/>
            <a:ext cx="1333164" cy="133587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3" descr="Rectángu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9361" y="1214956"/>
            <a:ext cx="4010660" cy="433694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15</a:t>
            </a:fld>
            <a:endParaRPr lang="es-ES" sz="1000" dirty="0"/>
          </a:p>
        </p:txBody>
      </p:sp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6103171" y="2050734"/>
            <a:ext cx="6048375" cy="140593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303286" y="2254501"/>
            <a:ext cx="5165558" cy="833856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ARTEFACTOS</a:t>
            </a:r>
            <a:endParaRPr lang="es-ES" dirty="0"/>
          </a:p>
        </p:txBody>
      </p:sp>
      <p:sp>
        <p:nvSpPr>
          <p:cNvPr id="7" name="objeto 9" descr="Rectángu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39680" y="3042638"/>
            <a:ext cx="4815053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  <p:pic>
        <p:nvPicPr>
          <p:cNvPr id="5122" name="Picture 2" descr="https://blog.buhoos.com/wp-content/uploads/2022/04/artefactos-scrum.png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258" y="510105"/>
            <a:ext cx="2372686" cy="23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blog.buhoos.com/wp-content/uploads/2022/04/artefactos-scrum.png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36639" y="2189003"/>
            <a:ext cx="2683945" cy="23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blog.buhoos.com/wp-content/uploads/2022/04/artefactos-scrum.png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320" y="4057775"/>
            <a:ext cx="2664562" cy="2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4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Marcador de posición de imagen 46" descr="Personas que debaten algo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to 3" descr="Rectángulo azul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9039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8" name="Elipse 47" descr="Óvalo bei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 descr="Rectángulo azul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16</a:t>
            </a:fld>
            <a:endParaRPr lang="es-ES" sz="1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PRODUCT BACKLOG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9" name="objeto 6" descr="Rectángulo beig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 flipV="1">
            <a:off x="957251" y="1295400"/>
            <a:ext cx="4462474" cy="57376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4340" y="2368788"/>
            <a:ext cx="2225135" cy="23079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Marcador de posición de imagen 46" descr="Personas que debaten algo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to 3" descr="Rectángulo azul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22707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8" name="Elipse 47" descr="Óvalo bei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 descr="Rectángulo azul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17</a:t>
            </a:fld>
            <a:endParaRPr lang="es-ES" sz="1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SPRINT BACKLOG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9" name="objeto 6" descr="Rectángulo beig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 flipV="1">
            <a:off x="957251" y="1295400"/>
            <a:ext cx="4462474" cy="57376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0" name="Picture 4" descr="https://blog.buhoos.com/wp-content/uploads/2022/04/artefactos-scrum.png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67299" y="2283051"/>
            <a:ext cx="2400301" cy="23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Marcador de posición de imagen 46" descr="Personas que debaten algo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to 3" descr="Rectángulo azul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22707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8" name="Elipse 47" descr="Óvalo bei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 descr="Rectángulo azul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18</a:t>
            </a:fld>
            <a:endParaRPr lang="es-ES" sz="1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INCREMENTO DEL PRODUCTO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9" name="objeto 6" descr="Rectángulo beig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 flipV="1">
            <a:off x="957250" y="1295400"/>
            <a:ext cx="6376999" cy="57376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1" name="Picture 6" descr="https://blog.buhoos.com/wp-content/uploads/2022/04/artefactos-scrum.png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50107" y="2198468"/>
            <a:ext cx="2381998" cy="243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1104900"/>
            <a:ext cx="3932237" cy="614573"/>
          </a:xfrm>
        </p:spPr>
        <p:txBody>
          <a:bodyPr rtlCol="0"/>
          <a:lstStyle/>
          <a:p>
            <a:pPr rtl="0"/>
            <a:r>
              <a:rPr lang="es-ES" dirty="0" smtClean="0"/>
              <a:t>IMPORTANTE!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894" y="6174901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19</a:t>
            </a:fld>
            <a:endParaRPr lang="es-ES" sz="1000" dirty="0"/>
          </a:p>
        </p:txBody>
      </p:sp>
      <p:sp>
        <p:nvSpPr>
          <p:cNvPr id="8" name="objeto 13" descr="Rectángulo beig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402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8194" name="Picture 2" descr="Sorprendido Joven Hombre Mirando Su Ordenador Portátil De Pantalla - Banco  de fotos e imágenes de stock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31" y="1971387"/>
            <a:ext cx="6579113" cy="43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347430" y="3229059"/>
            <a:ext cx="2149338" cy="155051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“Artefactos, eventos y reglas</a:t>
            </a:r>
            <a:endParaRPr lang="es-E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 txBox="1">
            <a:spLocks/>
          </p:cNvSpPr>
          <p:nvPr/>
        </p:nvSpPr>
        <p:spPr>
          <a:xfrm>
            <a:off x="347430" y="3857138"/>
            <a:ext cx="3932237" cy="614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smtClean="0"/>
              <a:t>INMUTABLES</a:t>
            </a:r>
            <a:r>
              <a:rPr lang="es-E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”</a:t>
            </a:r>
          </a:p>
          <a:p>
            <a:endParaRPr lang="es-ES" sz="20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3" descr="Rectángu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9361" y="1214956"/>
            <a:ext cx="4010660" cy="433694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2</a:t>
            </a:fld>
            <a:endParaRPr lang="es-ES" sz="1000" dirty="0"/>
          </a:p>
        </p:txBody>
      </p:sp>
      <p:pic>
        <p:nvPicPr>
          <p:cNvPr id="1026" name="Picture 2" descr="Trabajar juntos o en equipo - Inspirulina.com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67858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6151646" y="1786663"/>
            <a:ext cx="6048375" cy="140593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388155" y="1931079"/>
            <a:ext cx="5165558" cy="833856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CONDICI</a:t>
            </a:r>
            <a:r>
              <a:rPr lang="es-AR" dirty="0" smtClean="0">
                <a:solidFill>
                  <a:schemeClr val="bg1"/>
                </a:solidFill>
              </a:rPr>
              <a:t>Ó</a:t>
            </a:r>
            <a:r>
              <a:rPr lang="es-ES" dirty="0" smtClean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388155" y="2753701"/>
            <a:ext cx="5181600" cy="4272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Un solo producto!</a:t>
            </a:r>
            <a:endParaRPr lang="es-E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7" name="objeto 9" descr="Rectángu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481842" y="2634395"/>
            <a:ext cx="4815053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  <p:sp>
        <p:nvSpPr>
          <p:cNvPr id="12" name="objeto 6" descr="Rectá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6151646" y="3468251"/>
            <a:ext cx="6048375" cy="142081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6380134" y="3502736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VENTAJA</a:t>
            </a:r>
            <a:endParaRPr lang="es-ES" dirty="0"/>
          </a:p>
        </p:txBody>
      </p:sp>
      <p:sp>
        <p:nvSpPr>
          <p:cNvPr id="14" name="objeto 9" descr="Rectángu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481841" y="4224621"/>
            <a:ext cx="4815053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372113" y="4412621"/>
            <a:ext cx="5181600" cy="427271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“Todo lo complejo puede dividirse en partes mas simples”</a:t>
            </a:r>
            <a:endParaRPr lang="es-E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Icono de persona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áfico 11" descr="Icono de correo electrónico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áfico 12" descr="Icono de teléfono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74052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0" y="1162908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es-E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ctángulo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121578" y="2346553"/>
            <a:ext cx="3312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1162908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5000" dirty="0">
                <a:solidFill>
                  <a:schemeClr val="bg1"/>
                </a:solidFill>
              </a:rPr>
              <a:t>¡GRACIAS!</a:t>
            </a:r>
            <a:endParaRPr lang="es-ES" sz="50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39DE2-464A-46AF-92D8-7786B35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4884" y="6492875"/>
            <a:ext cx="357116" cy="365125"/>
          </a:xfrm>
        </p:spPr>
        <p:txBody>
          <a:bodyPr/>
          <a:lstStyle/>
          <a:p>
            <a:pPr rtl="0"/>
            <a:fld id="{82EE24B5-652C-4DB5-B7C3-B5BBEC1280B1}" type="slidenum">
              <a:rPr lang="es-ES" noProof="0" smtClean="0"/>
              <a:t>20</a:t>
            </a:fld>
            <a:endParaRPr lang="es-ES" noProof="0" dirty="0"/>
          </a:p>
        </p:txBody>
      </p: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0" y="3027493"/>
            <a:ext cx="5434245" cy="819066"/>
          </a:xfrm>
          <a:prstGeom prst="rect">
            <a:avLst/>
          </a:prstGeom>
        </p:spPr>
        <p:txBody>
          <a:bodyPr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spc="-2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BIBLIOGRAFIA:</a:t>
            </a:r>
          </a:p>
          <a:p>
            <a:pPr marL="0" indent="0">
              <a:buNone/>
            </a:pPr>
            <a:r>
              <a:rPr lang="es-AR" sz="17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s-AR" sz="17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www.scrum.org/</a:t>
            </a:r>
            <a:r>
              <a:rPr lang="es-AR" sz="1700" dirty="0" err="1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es-AR" sz="17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/online-</a:t>
            </a:r>
            <a:r>
              <a:rPr lang="es-AR" sz="1700" dirty="0" err="1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nexus</a:t>
            </a:r>
            <a:r>
              <a:rPr lang="es-AR" sz="17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AR" sz="1700" dirty="0" err="1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endParaRPr lang="es-AR" sz="17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AR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s-AR" sz="17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www.scrum.org/</a:t>
            </a:r>
            <a:r>
              <a:rPr lang="es-AR" sz="17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es-AR" sz="17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/blog/escalar-</a:t>
            </a:r>
            <a:r>
              <a:rPr lang="es-AR" sz="17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</a:t>
            </a:r>
            <a:r>
              <a:rPr lang="es-AR" sz="17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-con-</a:t>
            </a:r>
            <a:r>
              <a:rPr lang="es-AR" sz="17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nexus</a:t>
            </a:r>
            <a:r>
              <a:rPr lang="es-AR" sz="17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-y-</a:t>
            </a:r>
            <a:r>
              <a:rPr lang="es-AR" sz="17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nexus</a:t>
            </a:r>
            <a:r>
              <a:rPr lang="es-AR" sz="17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-de-</a:t>
            </a:r>
            <a:r>
              <a:rPr lang="es-AR" sz="17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scrumorg</a:t>
            </a:r>
            <a:endParaRPr lang="es-ES" sz="2000" spc="-25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Rectángulo azul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to 3" descr="Rectá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Elipse 8" descr="Óvalo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EN QUE CONSISTE…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3</a:t>
            </a:fld>
            <a:endParaRPr lang="es-ES" sz="1000" dirty="0"/>
          </a:p>
        </p:txBody>
      </p:sp>
      <p:graphicFrame>
        <p:nvGraphicFramePr>
          <p:cNvPr id="13" name="Marcador de contenido 12" descr="Tabla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90135698"/>
              </p:ext>
            </p:extLst>
          </p:nvPr>
        </p:nvGraphicFramePr>
        <p:xfrm>
          <a:off x="1543049" y="2963309"/>
          <a:ext cx="8501839" cy="93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76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3162815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833948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</a:tblGrid>
              <a:tr h="565622">
                <a:tc>
                  <a:txBody>
                    <a:bodyPr/>
                    <a:lstStyle/>
                    <a:p>
                      <a:pPr algn="ctr" rtl="0"/>
                      <a:r>
                        <a:rPr lang="es-ES" sz="3000" b="1" noProof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Nit</a:t>
                      </a:r>
                      <a:endParaRPr lang="es-ES" sz="3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3000" b="1" noProof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Eventos</a:t>
                      </a:r>
                      <a:endParaRPr lang="es-ES" sz="3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3000" b="1" noProof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Artefactos</a:t>
                      </a:r>
                      <a:endParaRPr lang="es-ES" sz="3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288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to 5" descr="Rectángulo bei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676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Personas que debaten algo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97417"/>
            <a:ext cx="12192000" cy="4060584"/>
          </a:xfrm>
        </p:spPr>
      </p:pic>
      <p:sp>
        <p:nvSpPr>
          <p:cNvPr id="12" name="objeto 3" descr="Rectángulo azul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2797417"/>
            <a:ext cx="12189600" cy="4060584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3" name="Elipse 12" descr="Óvalo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/>
          <a:lstStyle/>
          <a:p>
            <a:pPr algn="ctr" rtl="0"/>
            <a:r>
              <a:rPr lang="es-ES" dirty="0" smtClean="0">
                <a:sym typeface="Wingdings" panose="05000000000000000000" pitchFamily="2" charset="2"/>
              </a:rPr>
              <a:t>NIT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3302735" y="4476241"/>
            <a:ext cx="1417002" cy="671228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  <a:buNone/>
            </a:pPr>
            <a:r>
              <a:rPr lang="es-ES" sz="1800" i="1" dirty="0" smtClean="0">
                <a:solidFill>
                  <a:schemeClr val="accent1"/>
                </a:solidFill>
                <a:cs typeface="Arial"/>
              </a:rPr>
              <a:t>Nuevo</a:t>
            </a:r>
            <a:endParaRPr lang="es-ES" sz="1800" i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4</a:t>
            </a:fld>
            <a:endParaRPr lang="es-ES" sz="1000" dirty="0"/>
          </a:p>
        </p:txBody>
      </p:sp>
      <p:sp>
        <p:nvSpPr>
          <p:cNvPr id="9" name="objeto 5" descr="Rectángulo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915636" y="1209675"/>
            <a:ext cx="10553207" cy="13670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 txBox="1">
            <a:spLocks/>
          </p:cNvSpPr>
          <p:nvPr/>
        </p:nvSpPr>
        <p:spPr bwMode="white">
          <a:xfrm>
            <a:off x="5483102" y="4492095"/>
            <a:ext cx="1417002" cy="671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  <a:buNone/>
            </a:pPr>
            <a:r>
              <a:rPr lang="es-ES" sz="1800" i="1" dirty="0" smtClean="0">
                <a:solidFill>
                  <a:schemeClr val="accent1"/>
                </a:solidFill>
                <a:cs typeface="Arial"/>
              </a:rPr>
              <a:t>Formado por</a:t>
            </a:r>
            <a:endParaRPr lang="es-ES" sz="1800" i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17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 txBox="1">
            <a:spLocks/>
          </p:cNvSpPr>
          <p:nvPr/>
        </p:nvSpPr>
        <p:spPr bwMode="white">
          <a:xfrm>
            <a:off x="8158951" y="4492095"/>
            <a:ext cx="1417002" cy="671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  <a:buNone/>
            </a:pPr>
            <a:r>
              <a:rPr lang="es-ES" sz="1800" i="1" dirty="0" smtClean="0">
                <a:solidFill>
                  <a:schemeClr val="accent1"/>
                </a:solidFill>
                <a:cs typeface="Arial"/>
              </a:rPr>
              <a:t>Utilidad</a:t>
            </a:r>
            <a:endParaRPr lang="es-ES" sz="1800" i="1" dirty="0">
              <a:solidFill>
                <a:schemeClr val="accent1"/>
              </a:solidFill>
              <a:cs typeface="Arial"/>
            </a:endParaRPr>
          </a:p>
        </p:txBody>
      </p:sp>
      <p:graphicFrame>
        <p:nvGraphicFramePr>
          <p:cNvPr id="21" name="Marcador de contenido 26" descr="Gráfico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739304"/>
              </p:ext>
            </p:extLst>
          </p:nvPr>
        </p:nvGraphicFramePr>
        <p:xfrm>
          <a:off x="1862812" y="3446396"/>
          <a:ext cx="3620290" cy="235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Marcador de contenido 26" descr="Gráfico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764636"/>
              </p:ext>
            </p:extLst>
          </p:nvPr>
        </p:nvGraphicFramePr>
        <p:xfrm>
          <a:off x="4381458" y="3446396"/>
          <a:ext cx="3620290" cy="235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Marcador de contenido 26" descr="Gráfico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55884"/>
              </p:ext>
            </p:extLst>
          </p:nvPr>
        </p:nvGraphicFramePr>
        <p:xfrm>
          <a:off x="6840167" y="3446396"/>
          <a:ext cx="3620290" cy="235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5" name="Imagen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Personas que debaten algo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97417"/>
            <a:ext cx="12192000" cy="4060584"/>
          </a:xfrm>
        </p:spPr>
      </p:pic>
      <p:sp>
        <p:nvSpPr>
          <p:cNvPr id="12" name="objeto 3" descr="Rectángulo azul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2797417"/>
            <a:ext cx="12189600" cy="4060584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3" name="Elipse 12" descr="Óvalo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/>
          <a:lstStyle/>
          <a:p>
            <a:pPr algn="ctr" rtl="0"/>
            <a:r>
              <a:rPr lang="es-ES" dirty="0" smtClean="0">
                <a:sym typeface="Wingdings" panose="05000000000000000000" pitchFamily="2" charset="2"/>
              </a:rPr>
              <a:t>NIT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3415481" y="4492095"/>
            <a:ext cx="1593115" cy="671228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  <a:buNone/>
            </a:pPr>
            <a:r>
              <a:rPr lang="es-ES" sz="1800" i="1" dirty="0" smtClean="0">
                <a:solidFill>
                  <a:schemeClr val="accent1"/>
                </a:solidFill>
                <a:cs typeface="Arial"/>
              </a:rPr>
              <a:t>Composición</a:t>
            </a:r>
            <a:endParaRPr lang="es-ES" sz="1800" i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5</a:t>
            </a:fld>
            <a:endParaRPr lang="es-ES" sz="1000" dirty="0"/>
          </a:p>
        </p:txBody>
      </p:sp>
      <p:sp>
        <p:nvSpPr>
          <p:cNvPr id="9" name="objeto 5" descr="Rectángulo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915636" y="1209675"/>
            <a:ext cx="10553207" cy="13670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10" name="Marcador de contenido 26" descr="Gráfico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35219" y="3532121"/>
          <a:ext cx="3620290" cy="235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 txBox="1">
            <a:spLocks/>
          </p:cNvSpPr>
          <p:nvPr/>
        </p:nvSpPr>
        <p:spPr bwMode="white">
          <a:xfrm>
            <a:off x="7197644" y="4492095"/>
            <a:ext cx="1417002" cy="671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  <a:buNone/>
            </a:pPr>
            <a:r>
              <a:rPr lang="es-ES" sz="1800" i="1" dirty="0" smtClean="0">
                <a:solidFill>
                  <a:schemeClr val="accent1"/>
                </a:solidFill>
                <a:cs typeface="Arial"/>
              </a:rPr>
              <a:t>Prioridad</a:t>
            </a:r>
            <a:endParaRPr lang="es-ES" sz="1800" i="1" dirty="0">
              <a:solidFill>
                <a:schemeClr val="accent1"/>
              </a:solidFill>
              <a:cs typeface="Arial"/>
            </a:endParaRPr>
          </a:p>
        </p:txBody>
      </p:sp>
      <p:graphicFrame>
        <p:nvGraphicFramePr>
          <p:cNvPr id="15" name="Marcador de contenido 26" descr="Gráfico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3532121"/>
          <a:ext cx="3620290" cy="235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Marcador de posición de imagen 46" descr="Personas que debaten algo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to 3" descr="Rectángulo azul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-2744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8" name="Elipse 47" descr="Óvalo bei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 descr="Rectángulo azul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6</a:t>
            </a:fld>
            <a:endParaRPr lang="es-ES" sz="1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EL EQUIPO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1886902" y="5573329"/>
            <a:ext cx="2700338" cy="738187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s-ES" sz="1600" i="1" dirty="0" smtClean="0">
                <a:solidFill>
                  <a:schemeClr val="bg2"/>
                </a:solidFill>
                <a:latin typeface="+mn-lt"/>
              </a:rPr>
              <a:t>PRODUCT OWNER</a:t>
            </a:r>
            <a:endParaRPr lang="es-E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6554037" y="5481401"/>
            <a:ext cx="2700338" cy="738187"/>
          </a:xfr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s-ES" sz="1600" i="1" dirty="0" smtClean="0">
                <a:solidFill>
                  <a:schemeClr val="bg2"/>
                </a:solidFill>
                <a:latin typeface="+mn-lt"/>
              </a:rPr>
              <a:t>SCRUM MASTER</a:t>
            </a:r>
            <a:endParaRPr lang="es-E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9" name="objeto 6" descr="Rectángulo beig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957251" y="1352776"/>
            <a:ext cx="2286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9" name="Elipse 28" descr="Círculo beig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5761367" y="1447900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57" name="Marcador de posición de imagen 56" descr="Una mujer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6855" y="1940638"/>
            <a:ext cx="3017520" cy="3017520"/>
          </a:xfr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  <p:sp>
        <p:nvSpPr>
          <p:cNvPr id="16" name="Elipse 15" descr="Círculo beig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1315536" y="1604082"/>
            <a:ext cx="3968496" cy="396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53" name="Marcador de posición de imagen 52" descr="Un hombre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6902" y="2156324"/>
            <a:ext cx="2862715" cy="2862715"/>
          </a:xfrm>
        </p:spPr>
      </p:pic>
    </p:spTree>
    <p:extLst>
      <p:ext uri="{BB962C8B-B14F-4D97-AF65-F5344CB8AC3E}">
        <p14:creationId xmlns:p14="http://schemas.microsoft.com/office/powerpoint/2010/main" val="3976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Marcador de posición de imagen 46" descr="Personas que debaten algo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to 3" descr="Rectángulo azul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-2744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8" name="Elipse 47" descr="Óvalo bei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 descr="Rectángulo azul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7</a:t>
            </a:fld>
            <a:endParaRPr lang="es-ES" sz="1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EL EQUIPO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white">
          <a:xfrm>
            <a:off x="4853031" y="5635037"/>
            <a:ext cx="2540826" cy="365569"/>
          </a:xfr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s-ES" sz="1600" i="1" dirty="0" smtClean="0">
                <a:solidFill>
                  <a:schemeClr val="bg2"/>
                </a:solidFill>
                <a:latin typeface="+mn-lt"/>
              </a:rPr>
              <a:t>MIEMBROS</a:t>
            </a:r>
            <a:endParaRPr lang="es-E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9" name="objeto 6" descr="Rectángulo beig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957251" y="1352776"/>
            <a:ext cx="2286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9" name="Elipse 28" descr="Círculo beig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  <p:pic>
        <p:nvPicPr>
          <p:cNvPr id="21" name="Marcador de posición de 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7065" y="1923085"/>
            <a:ext cx="3272758" cy="3272758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13" name="Elipse 12" descr="Círculo beig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116003" y="1521036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4" name="Marcador de posición de imagen 56" descr="Una mujer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533" y="1987842"/>
            <a:ext cx="3017520" cy="3017520"/>
          </a:xfrm>
        </p:spPr>
      </p:pic>
      <p:sp>
        <p:nvSpPr>
          <p:cNvPr id="15" name="Marcador de texto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800724" y="5680035"/>
            <a:ext cx="2700338" cy="738187"/>
          </a:xfr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s-ES" sz="1600" i="1" dirty="0" smtClean="0">
                <a:solidFill>
                  <a:schemeClr val="bg2"/>
                </a:solidFill>
                <a:latin typeface="+mn-lt"/>
              </a:rPr>
              <a:t>SCRUM MASTER</a:t>
            </a:r>
            <a:endParaRPr lang="es-ES" sz="1600" i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43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33524"/>
            <a:ext cx="12192000" cy="5324475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1543050"/>
            <a:ext cx="12189600" cy="531495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8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913236" y="346324"/>
            <a:ext cx="10515600" cy="1325563"/>
          </a:xfrm>
        </p:spPr>
        <p:txBody>
          <a:bodyPr rtlCol="0"/>
          <a:lstStyle/>
          <a:p>
            <a:pPr algn="ctr"/>
            <a:r>
              <a:rPr lang="es-ES" dirty="0" smtClean="0"/>
              <a:t>EVENTOS</a:t>
            </a:r>
            <a:endParaRPr lang="es-ES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186"/>
            <a:ext cx="12157145" cy="6078573"/>
          </a:xfrm>
          <a:prstGeom prst="rect">
            <a:avLst/>
          </a:prstGeom>
        </p:spPr>
      </p:pic>
      <p:sp>
        <p:nvSpPr>
          <p:cNvPr id="37" name="objeto 5" descr="Rectángulo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915636" y="1209675"/>
            <a:ext cx="10553207" cy="13670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1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 txBox="1">
            <a:spLocks/>
          </p:cNvSpPr>
          <p:nvPr/>
        </p:nvSpPr>
        <p:spPr>
          <a:xfrm>
            <a:off x="725753" y="260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mtClean="0">
                <a:sym typeface="Wingdings" panose="05000000000000000000" pitchFamily="2" charset="2"/>
              </a:rPr>
              <a:t>EVENTOS</a:t>
            </a:r>
            <a:endParaRPr lang="es-ES" dirty="0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9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 smtClean="0"/>
              <a:t>REFINAMIENTO</a:t>
            </a: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18028" y="1767813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16388" name="Picture 4" descr="Qué es un Scrum Master, un Product Owner y un Agile Coach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84785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8" y="54555"/>
            <a:ext cx="548675" cy="6415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9059" y="555588"/>
            <a:ext cx="2464922" cy="61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38_TF23188392" id="{F1A4FF75-0337-499B-B5AB-B2509398CEA7}" vid="{0D7670FE-5D26-47F2-BB16-139DDA547B5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purl.org/dc/dcmitype/"/>
    <ds:schemaRef ds:uri="http://www.w3.org/XML/1998/namespace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servicios profesionales</Template>
  <TotalTime>0</TotalTime>
  <Words>130</Words>
  <Application>Microsoft Office PowerPoint</Application>
  <PresentationFormat>Panorámica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</vt:lpstr>
      <vt:lpstr>Calibri</vt:lpstr>
      <vt:lpstr>Courier New</vt:lpstr>
      <vt:lpstr>Gill Sans MT</vt:lpstr>
      <vt:lpstr>Wingdings</vt:lpstr>
      <vt:lpstr>Tema de Office</vt:lpstr>
      <vt:lpstr>NEXUS  FRAMEWORK PARA ESCALAR SCRUM</vt:lpstr>
      <vt:lpstr>CONDICIÓN</vt:lpstr>
      <vt:lpstr>EN QUE CONSISTE…</vt:lpstr>
      <vt:lpstr>NIT</vt:lpstr>
      <vt:lpstr>NIT</vt:lpstr>
      <vt:lpstr>EL EQUIPO</vt:lpstr>
      <vt:lpstr>EL EQUIPO</vt:lpstr>
      <vt:lpstr>EVENTOS</vt:lpstr>
      <vt:lpstr>REFINAMIENTO</vt:lpstr>
      <vt:lpstr>SPRINT</vt:lpstr>
      <vt:lpstr>PLANNING</vt:lpstr>
      <vt:lpstr>DAILY</vt:lpstr>
      <vt:lpstr>REVIEW</vt:lpstr>
      <vt:lpstr>RETROSPECTIVE</vt:lpstr>
      <vt:lpstr>ARTEFACTOS</vt:lpstr>
      <vt:lpstr>PRODUCT BACKLOG</vt:lpstr>
      <vt:lpstr>SPRINT BACKLOG</vt:lpstr>
      <vt:lpstr>INCREMENTO DEL PRODUCTO</vt:lpstr>
      <vt:lpstr>IMPORTANTE!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2022-05-11T21:53:28Z</dcterms:created>
  <dcterms:modified xsi:type="dcterms:W3CDTF">2022-05-13T20:13:29Z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