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8" r:id="rId4"/>
    <p:sldId id="279" r:id="rId5"/>
    <p:sldId id="291" r:id="rId6"/>
    <p:sldId id="280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4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81" r:id="rId2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5FCBEF"/>
                </a:solidFill>
                <a:latin typeface="Trebuchet MS"/>
              </a:rPr>
              <a:t>Clique para editar o título Mestre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62F09E-BBB3-4241-854D-D762B7185F92}" type="datetime1">
              <a:rPr lang="pt-BR" sz="900" b="0" strike="noStrike" spc="-1">
                <a:solidFill>
                  <a:srgbClr val="8B8B8B"/>
                </a:solidFill>
                <a:latin typeface="Trebuchet MS"/>
              </a:rPr>
              <a:t>01/02/2019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128024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8ADA11E-320B-479E-B9F0-BC4EE07184F4}" type="slidenum">
              <a:rPr lang="pt-BR" sz="1600" b="0" strike="noStrike" spc="-1">
                <a:solidFill>
                  <a:srgbClr val="000000"/>
                </a:solidFill>
                <a:latin typeface="Trebuchet MS"/>
              </a:rPr>
              <a:t>‹#›</a:t>
            </a:fld>
            <a:endParaRPr lang="pt-BR" sz="16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Clique para editar o título Mestre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Editar estilos de texto Mestre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Quinto nível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0A86116-EAD1-42E4-AD32-00280E646F5F}" type="datetime1">
              <a:rPr lang="pt-BR" sz="900" b="0" strike="noStrike" spc="-1">
                <a:solidFill>
                  <a:srgbClr val="8B8B8B"/>
                </a:solidFill>
                <a:latin typeface="Trebuchet MS"/>
              </a:rPr>
              <a:t>01/02/2019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8" name="CustomShape 16"/>
          <p:cNvSpPr/>
          <p:nvPr/>
        </p:nvSpPr>
        <p:spPr>
          <a:xfrm>
            <a:off x="11280240" y="6041520"/>
            <a:ext cx="682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r">
              <a:lnSpc>
                <a:spcPct val="100000"/>
              </a:lnSpc>
            </a:pPr>
            <a:fld id="{024A6649-40A0-419F-AB8A-CD5351BA5B76}" type="slidenum">
              <a:rPr lang="pt-BR" sz="1600" b="0" strike="noStrike" spc="-1">
                <a:solidFill>
                  <a:srgbClr val="000000"/>
                </a:solidFill>
                <a:latin typeface="Trebuchet MS"/>
              </a:rPr>
              <a:t>‹#›</a:t>
            </a:fld>
            <a:endParaRPr lang="pt-BR" sz="1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cee.org.br/portal/faces/pages_publico/o-que-fazemos/como_ccee_atua/precos/precos_medio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5FCBEF"/>
                </a:solidFill>
                <a:latin typeface="Trebuchet MS"/>
              </a:rPr>
              <a:t>Cálculo da PLD</a:t>
            </a:r>
            <a:br/>
            <a:r>
              <a:rPr lang="en-US" sz="4000" b="0" strike="noStrike" spc="-1">
                <a:solidFill>
                  <a:srgbClr val="5FCBEF"/>
                </a:solidFill>
                <a:latin typeface="Trebuchet MS"/>
              </a:rPr>
              <a:t>Análise dos dados da entrada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1800" b="0" strike="noStrike" spc="-1">
                <a:solidFill>
                  <a:srgbClr val="808080"/>
                </a:solidFill>
                <a:latin typeface="Trebuchet MS"/>
              </a:rPr>
              <a:t>Nome: Felipe Claudio da Silva Santos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1800" b="0" strike="noStrike" spc="-1">
                <a:solidFill>
                  <a:srgbClr val="808080"/>
                </a:solidFill>
                <a:latin typeface="Trebuchet MS"/>
              </a:rPr>
              <a:t>Orientador: Luiz Pereira Calôba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1800" b="0" strike="noStrike" spc="-1">
                <a:solidFill>
                  <a:srgbClr val="808080"/>
                </a:solidFill>
                <a:latin typeface="Trebuchet MS"/>
              </a:rPr>
              <a:t>Co-orientador: Natanael Nunes de Moura Junior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7" name="Imagem 4"/>
          <p:cNvPicPr/>
          <p:nvPr/>
        </p:nvPicPr>
        <p:blipFill>
          <a:blip r:embed="rId2"/>
          <a:stretch/>
        </p:blipFill>
        <p:spPr>
          <a:xfrm>
            <a:off x="488160" y="5430600"/>
            <a:ext cx="2609640" cy="12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tendência – Regressão Polinomial (Comparação)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27249-785E-45B8-82C7-E7772780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57" y="1320480"/>
            <a:ext cx="5568462" cy="2477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5BA1B-B25E-4EB1-A661-B68AEB6A8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34" y="4214026"/>
            <a:ext cx="5732585" cy="25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9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tendência – Média Móvel e Média Móvel Exponencial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065FD-56A3-43D7-902E-90A3D7E62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21" y="1125273"/>
            <a:ext cx="6370857" cy="2834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CE7A5-E220-43D9-9C7D-23595CF5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21" y="3976692"/>
            <a:ext cx="6370857" cy="28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07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tendência – Biblioteca TSA Python*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9A645-24AF-420A-B315-FAB497BD9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8" y="1582581"/>
            <a:ext cx="10846624" cy="47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5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componente não linear – Biblioteca TSA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201E2-1310-48CF-ACA7-D64D960B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1" y="1488831"/>
            <a:ext cx="10905258" cy="49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3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4C412-9EBD-4A78-82FD-537095B1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4" y="1559168"/>
            <a:ext cx="11071671" cy="5021503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193EA734-2146-4889-AA74-1185DC801607}"/>
              </a:ext>
            </a:extLst>
          </p:cNvPr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componente não linear – Biblioteca TSA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5847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193EA734-2146-4889-AA74-1185DC801607}"/>
              </a:ext>
            </a:extLst>
          </p:cNvPr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componente não linear – Biblioteca TSA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9844A-F7AC-4A23-A927-3AEC2290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0" y="1179803"/>
            <a:ext cx="10743490" cy="54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02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SARIMA*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EA02D-7CEF-42ED-B8CC-A76CF4323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8" y="910172"/>
            <a:ext cx="11188359" cy="56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1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Correlação entre as vazões do sudeste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BD68A-D46B-4C24-9036-396B48424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496"/>
            <a:ext cx="11957538" cy="61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27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Vazão nos postos do sudeste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720D9-D7E9-4020-83DD-34F4A192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4" y="1765957"/>
            <a:ext cx="1130553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7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Correlação entre as vazões do sudeste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9077BF-5F7D-45CB-B746-4906DACA8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299649"/>
              </p:ext>
            </p:extLst>
          </p:nvPr>
        </p:nvGraphicFramePr>
        <p:xfrm>
          <a:off x="4000499" y="1231900"/>
          <a:ext cx="4597769" cy="481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191143" imgH="4391120" progId="Excel.Sheet.12">
                  <p:embed/>
                </p:oleObj>
              </mc:Choice>
              <mc:Fallback>
                <p:oleObj name="Worksheet" r:id="rId3" imgW="4191143" imgH="43911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499" y="1231900"/>
                        <a:ext cx="4597769" cy="481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185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5FCBEF"/>
                </a:solidFill>
                <a:latin typeface="Trebuchet MS"/>
              </a:rPr>
              <a:t>Objetivo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Decompor as sequência de preços do PLD em série temporal</a:t>
            </a:r>
            <a:endParaRPr lang="pt-BR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Correlação entre as vazões do sudeste (Verde = </a:t>
            </a:r>
            <a:r>
              <a:rPr lang="pt-BR" sz="3600" b="0" strike="noStrike" spc="-1" dirty="0" err="1">
                <a:solidFill>
                  <a:srgbClr val="5FCBEF"/>
                </a:solidFill>
                <a:latin typeface="Trebuchet MS"/>
              </a:rPr>
              <a:t>corr</a:t>
            </a:r>
            <a:r>
              <a:rPr lang="pt-BR" sz="3600" spc="-1" dirty="0">
                <a:solidFill>
                  <a:srgbClr val="5FCBEF"/>
                </a:solidFill>
                <a:latin typeface="Trebuchet MS"/>
              </a:rPr>
              <a:t> </a:t>
            </a: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&gt; 2sigma/</a:t>
            </a:r>
            <a:r>
              <a:rPr lang="pt-BR" sz="3600" b="0" strike="noStrike" spc="-1" dirty="0" err="1">
                <a:solidFill>
                  <a:srgbClr val="5FCBEF"/>
                </a:solidFill>
                <a:latin typeface="Trebuchet MS"/>
              </a:rPr>
              <a:t>sqrt</a:t>
            </a: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(N))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7C1AF71-C042-40CF-91CF-2135A7E89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42423"/>
              </p:ext>
            </p:extLst>
          </p:nvPr>
        </p:nvGraphicFramePr>
        <p:xfrm>
          <a:off x="630268" y="1376602"/>
          <a:ext cx="9432895" cy="54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7934236" imgH="3438430" progId="Excel.Sheet.12">
                  <p:embed/>
                </p:oleObj>
              </mc:Choice>
              <mc:Fallback>
                <p:oleObj name="Worksheet" r:id="rId3" imgW="7934236" imgH="34384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68" y="1376602"/>
                        <a:ext cx="9432895" cy="5481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706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Vazão nos postos do nordeste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FD4B1-3CCE-4083-8942-6556E61A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074"/>
            <a:ext cx="12192000" cy="54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2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Vazão no Rio São Francisco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2F062-9579-46C8-81AD-370165BFB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243"/>
            <a:ext cx="12192000" cy="54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2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Vazão no Rio Tocantins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6BEAE-71A1-48FE-9870-B330A957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645"/>
            <a:ext cx="12192000" cy="54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18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Outros – Dúvidas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41DCBC41-C1C7-41B8-8F86-AC170EF755A0}"/>
              </a:ext>
            </a:extLst>
          </p:cNvPr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Agrupar todas as vazões em uma variável?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Remover a vazão mínima de cada usina, já que não gera energia?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Qu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al método de extração de tendência utilizar?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Qual o próximo passo?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Como referenciar algum autor na monografia?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Como colocar link com “_”?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Linha de pesquisa parecida com o </a:t>
            </a:r>
            <a:r>
              <a:rPr lang="pt-BR" sz="1800" b="1" strike="noStrike" spc="-1" dirty="0" err="1">
                <a:solidFill>
                  <a:srgbClr val="404040"/>
                </a:solidFill>
                <a:latin typeface="Trebuchet MS"/>
              </a:rPr>
              <a:t>tcc</a:t>
            </a: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 da UFOP pode ser problema?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Utilizar dados de outras séries temporais </a:t>
            </a:r>
            <a:r>
              <a:rPr lang="pt-BR" b="1" spc="-1" dirty="0" err="1">
                <a:solidFill>
                  <a:srgbClr val="404040"/>
                </a:solidFill>
                <a:latin typeface="Trebuchet MS"/>
              </a:rPr>
              <a:t>ex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: utilização de usinas de gás natural? Como saber se ela é relevante para o resultado final? Correlação?</a:t>
            </a:r>
            <a:endParaRPr lang="pt-BR" sz="1800" b="1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pt-BR" sz="1800" b="1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pt-BR" sz="1800" b="1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5478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5FCBEF"/>
                </a:solidFill>
                <a:latin typeface="Trebuchet MS"/>
              </a:rPr>
              <a:t>Referência</a:t>
            </a:r>
            <a:r>
              <a:rPr lang="en-US" sz="3600" b="0" strike="noStrike" spc="-1" dirty="0">
                <a:solidFill>
                  <a:srgbClr val="5FCBEF"/>
                </a:solidFill>
                <a:latin typeface="Trebuchet MS"/>
              </a:rPr>
              <a:t> </a:t>
            </a:r>
            <a:r>
              <a:rPr lang="en-US" sz="3600" b="0" strike="noStrike" spc="-1" dirty="0" err="1">
                <a:solidFill>
                  <a:srgbClr val="5FCBEF"/>
                </a:solidFill>
                <a:latin typeface="Trebuchet MS"/>
              </a:rPr>
              <a:t>bibliográfica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  <a:hlinkClick r:id="rId2"/>
              </a:rPr>
              <a:t>https://www.ccee.org.br/portal/faces/pages_publico/o-que-fazemos/como_ccee_atua/precos/precos_medios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? [1]</a:t>
            </a:r>
            <a:endParaRPr lang="pt-BR" sz="1800" b="1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pt-BR" sz="1800" b="1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9520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spc="-1" dirty="0">
                <a:solidFill>
                  <a:srgbClr val="5FCBEF"/>
                </a:solidFill>
                <a:latin typeface="Trebuchet MS"/>
              </a:rPr>
              <a:t>Metodologia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Preparação do dados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Obter 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sequência de PLD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Filtrar pela região de interesse</a:t>
            </a:r>
            <a:endParaRPr lang="pt-BR" b="1" strike="noStrike" spc="-1" dirty="0">
              <a:solidFill>
                <a:srgbClr val="404040"/>
              </a:solid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Separar o conjunto de dados em treinamento e teste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Extração de tendência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Regressão polinomial (ordem 1 a 10):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Média 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Móvel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Média Móvel Exponencial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Biblioteca </a:t>
            </a:r>
            <a:r>
              <a:rPr lang="pt-BR" b="1" spc="-1" dirty="0" err="1">
                <a:solidFill>
                  <a:srgbClr val="404040"/>
                </a:solidFill>
                <a:latin typeface="Trebuchet MS"/>
              </a:rPr>
              <a:t>python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*</a:t>
            </a:r>
            <a:endParaRPr lang="pt-BR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Extração de sazonalidade, ciclos senoidais e componente não-linear</a:t>
            </a:r>
          </a:p>
          <a:p>
            <a:pPr marL="343080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3956697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spc="-1" dirty="0">
                <a:solidFill>
                  <a:srgbClr val="5FCBEF"/>
                </a:solidFill>
                <a:latin typeface="Trebuchet MS"/>
              </a:rPr>
              <a:t>Metodologia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Preparação do dados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Obter 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sequência de PLD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Filtrar pela região de interesse</a:t>
            </a:r>
            <a:endParaRPr lang="pt-BR" b="1" strike="noStrike" spc="-1" dirty="0">
              <a:solidFill>
                <a:srgbClr val="404040"/>
              </a:solid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Separar o conjunto de dados em treinamento e teste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Extração de tendência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Regressão polinomial (ordem 1 a 10):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Média 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Móvel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trike="noStrike" spc="-1" dirty="0">
                <a:solidFill>
                  <a:srgbClr val="404040"/>
                </a:solidFill>
                <a:latin typeface="Trebuchet MS"/>
              </a:rPr>
              <a:t>Média Móvel Exponencial</a:t>
            </a:r>
          </a:p>
          <a:p>
            <a:pPr marL="800280" lvl="1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Biblioteca </a:t>
            </a:r>
            <a:r>
              <a:rPr lang="pt-BR" b="1" spc="-1" dirty="0" err="1">
                <a:solidFill>
                  <a:srgbClr val="404040"/>
                </a:solidFill>
                <a:latin typeface="Trebuchet MS"/>
              </a:rPr>
              <a:t>python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*</a:t>
            </a:r>
            <a:endParaRPr lang="pt-BR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Extração de sazonalidade, ciclos senoidais e componente não-linear</a:t>
            </a:r>
          </a:p>
          <a:p>
            <a:pPr marL="343080" indent="-342720"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8685389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5FCBEF"/>
                </a:solidFill>
                <a:latin typeface="Trebuchet MS"/>
              </a:rPr>
              <a:t>Preparação dos dados</a:t>
            </a:r>
            <a:endParaRPr lang="pt-B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Os dados do PLD foram obtidos do site do CCEE e salvo em um arquivo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sz="1800" b="1" strike="noStrike" spc="-1" dirty="0">
                <a:solidFill>
                  <a:srgbClr val="404040"/>
                </a:solidFill>
                <a:latin typeface="Trebuchet MS"/>
              </a:rPr>
              <a:t>Foi utilizado </a:t>
            </a:r>
            <a:r>
              <a:rPr lang="pt-BR" b="1" spc="-1" dirty="0">
                <a:solidFill>
                  <a:srgbClr val="404040"/>
                </a:solidFill>
                <a:latin typeface="Trebuchet MS"/>
              </a:rPr>
              <a:t>o PLD médio mensal [1]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Serão utilizados somente os dados da região sudeste nas análises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Os dados entre 2015/01-2017/12 foram utilizados no conjunto de treinamento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pt-BR" b="1" spc="-1" dirty="0">
                <a:solidFill>
                  <a:srgbClr val="404040"/>
                </a:solidFill>
                <a:latin typeface="Trebuchet MS"/>
              </a:rPr>
              <a:t>Os dados entre 2018/01 e 2018/09 foram utilizados no conjunto de teste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pt-BR" sz="1800" b="1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pt-BR" sz="1800" b="1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8096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tendência – Regressão Polinomial (Treinamento)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8E597-6B45-4B29-91D9-B4D8CEB0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18" y="1187836"/>
            <a:ext cx="6410905" cy="287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47AF9-42D4-471F-9479-79CA596F6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18" y="4067311"/>
            <a:ext cx="6410905" cy="27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3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tendência – Regressão Polinomial (Treinamento)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95BFD-37AC-481D-B915-E8FB3EE5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2" y="1180973"/>
            <a:ext cx="6391854" cy="2870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D9EB9-E019-475A-AAB8-EE0A2F8DC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2" y="4025188"/>
            <a:ext cx="6391854" cy="28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48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tendência – Regressão Polinomial (Treinamento)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B3C56-8A04-4EC5-968D-1C244AEF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17" y="1401224"/>
            <a:ext cx="5796714" cy="2611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D89A2-C1EC-4655-A185-2F18613B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17" y="4231763"/>
            <a:ext cx="5796716" cy="26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29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30268" y="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5FCBEF"/>
                </a:solidFill>
                <a:latin typeface="Trebuchet MS"/>
              </a:rPr>
              <a:t>Extração de tendência – Regressão Polinomial (Teste)</a:t>
            </a:r>
            <a:endParaRPr lang="pt-B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A37FF-FD9D-4DD0-91D6-B2023A792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5" y="4035816"/>
            <a:ext cx="6470596" cy="291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F6C23-8698-404F-B8D9-A475EE1DA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5" y="1171111"/>
            <a:ext cx="6358719" cy="28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86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3279</TotalTime>
  <Words>473</Words>
  <Application>Microsoft Office PowerPoint</Application>
  <PresentationFormat>Widescreen</PresentationFormat>
  <Paragraphs>65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da PLD Análise dos dados da entrada</dc:title>
  <dc:subject/>
  <dc:creator>Felipe Claudio da Silva Santos</dc:creator>
  <dc:description/>
  <cp:lastModifiedBy>Felipe Santos</cp:lastModifiedBy>
  <cp:revision>87</cp:revision>
  <dcterms:created xsi:type="dcterms:W3CDTF">2018-10-29T21:37:00Z</dcterms:created>
  <dcterms:modified xsi:type="dcterms:W3CDTF">2019-02-01T13:43:51Z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