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jpeg" ContentType="image/jpe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jpeg" ContentType="image/jpeg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4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FAD29E-9B38-4078-88A1-391692AE79BC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47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51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77BA93-1B5A-46DE-944E-781B843C800D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52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4E0314-1F4C-455E-BE2F-C2551F5146C4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6FE92B-96A5-462E-9518-8A0FBA500542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2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733C27-5144-48EF-A0B5-42374F31880D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7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1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BCD5AE-6887-4C2D-8E8C-C63DCF942244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22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3DD945-14FB-4162-9C8B-6E8C3F7E7502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27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31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ABF8E8-78E6-44CA-8B3B-B5C08EE143AF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32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D760A5-BA8B-4F4E-B03E-20B2EAF4A02D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37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41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1" name="CustomShape 12"/>
          <p:cNvSpPr/>
          <p:nvPr/>
        </p:nvSpPr>
        <p:spPr>
          <a:xfrm>
            <a:off x="1128024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BF6BECC-E664-4333-A02A-2F7AD9A9C316}" type="slidenum">
              <a:rPr b="0" lang="pt-BR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42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5fcbef"/>
                </a:solidFill>
                <a:latin typeface="Trebuchet MS"/>
                <a:ea typeface="DejaVu Sans"/>
              </a:rPr>
              <a:t>Cálculo da PLD</a:t>
            </a:r>
            <a:br/>
            <a:r>
              <a:rPr b="0" lang="pt-BR" sz="4000" spc="-1" strike="noStrike">
                <a:solidFill>
                  <a:srgbClr val="5fcbef"/>
                </a:solidFill>
                <a:latin typeface="Trebuchet MS"/>
                <a:ea typeface="DejaVu Sans"/>
              </a:rPr>
              <a:t>Análise dos dados da entrada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2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Nome: Felipe Claudio da Silva Santos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Orientador: Luiz Pereira Calôba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Co-orientador: Natanael Nunes de Moura Junior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62" name="Imagem 4" descr=""/>
          <p:cNvPicPr/>
          <p:nvPr/>
        </p:nvPicPr>
        <p:blipFill>
          <a:blip r:embed="rId1"/>
          <a:stretch/>
        </p:blipFill>
        <p:spPr>
          <a:xfrm>
            <a:off x="488160" y="5430600"/>
            <a:ext cx="2609280" cy="12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3024000" y="45756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TSA – Após extrações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85" name="" descr=""/>
          <p:cNvPicPr/>
          <p:nvPr/>
        </p:nvPicPr>
        <p:blipFill>
          <a:blip r:embed="rId1"/>
          <a:stretch/>
        </p:blipFill>
        <p:spPr>
          <a:xfrm>
            <a:off x="432000" y="1228320"/>
            <a:ext cx="12191760" cy="562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3024000" y="45720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Extração de Sazionalidade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Conclusão: Melhor T é múltiplo de 12 para os dados da PLD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3024000" y="45720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Análise das vazões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Todos as vazões do sudeste foram somadas e transformada em uma única série temporal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Foi feita a extração de tendência e sazionalidade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3024000" y="45720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Análise das vazões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10200240" cy="4680000"/>
          </a:xfrm>
          <a:prstGeom prst="rect">
            <a:avLst/>
          </a:prstGeom>
          <a:ln>
            <a:noFill/>
          </a:ln>
        </p:spPr>
      </p:pic>
      <p:sp>
        <p:nvSpPr>
          <p:cNvPr id="592" name="TextShape 2"/>
          <p:cNvSpPr txBox="1"/>
          <p:nvPr/>
        </p:nvSpPr>
        <p:spPr>
          <a:xfrm>
            <a:off x="1008000" y="1080000"/>
            <a:ext cx="216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Melhor W = 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3024000" y="45720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Análise das vazões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1008000" y="1080000"/>
            <a:ext cx="216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Melhor W = 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95" name="" descr=""/>
          <p:cNvPicPr/>
          <p:nvPr/>
        </p:nvPicPr>
        <p:blipFill>
          <a:blip r:embed="rId1"/>
          <a:stretch/>
        </p:blipFill>
        <p:spPr>
          <a:xfrm>
            <a:off x="504000" y="1742400"/>
            <a:ext cx="10584000" cy="4672080"/>
          </a:xfrm>
          <a:prstGeom prst="rect">
            <a:avLst/>
          </a:prstGeom>
          <a:ln>
            <a:noFill/>
          </a:ln>
        </p:spPr>
      </p:pic>
      <p:pic>
        <p:nvPicPr>
          <p:cNvPr id="596" name="" descr=""/>
          <p:cNvPicPr/>
          <p:nvPr/>
        </p:nvPicPr>
        <p:blipFill>
          <a:blip r:embed="rId2"/>
          <a:stretch/>
        </p:blipFill>
        <p:spPr>
          <a:xfrm>
            <a:off x="504000" y="1742400"/>
            <a:ext cx="10584000" cy="467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3024000" y="45756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TSA - Original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"/>
          <a:stretch/>
        </p:blipFill>
        <p:spPr>
          <a:xfrm>
            <a:off x="360" y="1174320"/>
            <a:ext cx="12191760" cy="559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3024000" y="14148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TSA – Após utilizar os algoritmos de extração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600" name="" descr=""/>
          <p:cNvPicPr/>
          <p:nvPr/>
        </p:nvPicPr>
        <p:blipFill>
          <a:blip r:embed="rId1"/>
          <a:stretch/>
        </p:blipFill>
        <p:spPr>
          <a:xfrm>
            <a:off x="-72000" y="1224000"/>
            <a:ext cx="12191760" cy="559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3024000" y="14148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Correlação dados ONS X Soma Vazões X PLD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602" name="" descr=""/>
          <p:cNvPicPr/>
          <p:nvPr/>
        </p:nvPicPr>
        <p:blipFill>
          <a:blip r:embed="rId1"/>
          <a:stretch/>
        </p:blipFill>
        <p:spPr>
          <a:xfrm>
            <a:off x="192240" y="1918440"/>
            <a:ext cx="12191760" cy="46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Objetivo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Decompor as sequência de preços do PLD em série temporal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3303720" y="457200"/>
            <a:ext cx="526428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Trabalhos Realizados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Extrair tendência utilizando média móvel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Extrair sazionalidade utilizando fit linear*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Agrupamento dos dados de vazão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Matriz de correlação entre os dados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3303720" y="457200"/>
            <a:ext cx="526428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Extração de Tendência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Algoritmo utilizado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Janela de tamanho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1872000" y="3240000"/>
            <a:ext cx="79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Original =[1, 2, 3, 4, 5, 6, 7, 8, 9, 10]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Saida =[1, 2, linFit(1, 2), média(1, 2, 3), média(2, 3, 4), … média(7, 8, 9)]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080000" y="457200"/>
            <a:ext cx="9144000" cy="168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Extração de Tendência PLD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572" name="" descr=""/>
          <p:cNvPicPr/>
          <p:nvPr/>
        </p:nvPicPr>
        <p:blipFill>
          <a:blip r:embed="rId1"/>
          <a:stretch/>
        </p:blipFill>
        <p:spPr>
          <a:xfrm>
            <a:off x="648000" y="1776960"/>
            <a:ext cx="10249200" cy="4559040"/>
          </a:xfrm>
          <a:prstGeom prst="rect">
            <a:avLst/>
          </a:prstGeom>
          <a:ln>
            <a:noFill/>
          </a:ln>
        </p:spPr>
      </p:pic>
      <p:sp>
        <p:nvSpPr>
          <p:cNvPr id="573" name="TextShape 3"/>
          <p:cNvSpPr txBox="1"/>
          <p:nvPr/>
        </p:nvSpPr>
        <p:spPr>
          <a:xfrm>
            <a:off x="792000" y="1341720"/>
            <a:ext cx="266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W escolhido = 16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3024000" y="45720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Extração de Sazionalidade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Algoritmo utilizado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  = 3 (período)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Usar média móvel também? Qual tamanho do W?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1152000" y="3461760"/>
            <a:ext cx="792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Original =[1, 2, 3, 4, 5, 6, 7, 8, 9, 10]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Saida =[1, 2, 3, 4, 5, 6, linFit(1, 4), linFit(2, 5), linFit(3, 6), </a:t>
            </a:r>
            <a:r>
              <a:rPr b="1" lang="pt-BR" sz="1800" spc="-1" strike="noStrike">
                <a:latin typeface="Arial"/>
              </a:rPr>
              <a:t>linFit(1, 4, 7)</a:t>
            </a:r>
            <a:r>
              <a:rPr b="0" lang="pt-BR" sz="1800" spc="-1" strike="noStrike">
                <a:latin typeface="Arial"/>
              </a:rPr>
              <a:t>]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2664000" y="257400"/>
            <a:ext cx="5904000" cy="168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Extração de sazionalidade – PLD (2015 -2018)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1"/>
          <a:stretch/>
        </p:blipFill>
        <p:spPr>
          <a:xfrm>
            <a:off x="793440" y="1800000"/>
            <a:ext cx="10798560" cy="41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" descr=""/>
          <p:cNvPicPr/>
          <p:nvPr/>
        </p:nvPicPr>
        <p:blipFill>
          <a:blip r:embed="rId1"/>
          <a:stretch/>
        </p:blipFill>
        <p:spPr>
          <a:xfrm>
            <a:off x="576000" y="1812600"/>
            <a:ext cx="10463760" cy="4307400"/>
          </a:xfrm>
          <a:prstGeom prst="rect">
            <a:avLst/>
          </a:prstGeom>
          <a:ln>
            <a:noFill/>
          </a:ln>
        </p:spPr>
      </p:pic>
      <p:sp>
        <p:nvSpPr>
          <p:cNvPr id="580" name="TextShape 1"/>
          <p:cNvSpPr txBox="1"/>
          <p:nvPr/>
        </p:nvSpPr>
        <p:spPr>
          <a:xfrm>
            <a:off x="2592000" y="257400"/>
            <a:ext cx="5904000" cy="168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Extração de sazionalidade – PLD -(2003 – 2018)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3024000" y="457560"/>
            <a:ext cx="55440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TSA - Original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582" name="" descr=""/>
          <p:cNvPicPr/>
          <p:nvPr/>
        </p:nvPicPr>
        <p:blipFill>
          <a:blip r:embed="rId1"/>
          <a:stretch/>
        </p:blipFill>
        <p:spPr>
          <a:xfrm>
            <a:off x="0" y="1368360"/>
            <a:ext cx="12191760" cy="5327640"/>
          </a:xfrm>
          <a:prstGeom prst="rect">
            <a:avLst/>
          </a:prstGeom>
          <a:ln>
            <a:noFill/>
          </a:ln>
        </p:spPr>
      </p:pic>
      <p:pic>
        <p:nvPicPr>
          <p:cNvPr id="583" name="" descr=""/>
          <p:cNvPicPr/>
          <p:nvPr/>
        </p:nvPicPr>
        <p:blipFill>
          <a:blip r:embed="rId2"/>
          <a:stretch/>
        </p:blipFill>
        <p:spPr>
          <a:xfrm>
            <a:off x="0" y="1368720"/>
            <a:ext cx="12191760" cy="53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3294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2018-10-29T21:37:00Z</dcterms:created>
  <dc:creator>Felipe Claudio da Silva Santos</dc:creator>
  <dc:description/>
  <dc:language>pt-BR</dc:language>
  <cp:lastModifiedBy/>
  <dcterms:modified xsi:type="dcterms:W3CDTF">2019-02-08T08:00:02Z</dcterms:modified>
  <cp:revision>89</cp:revision>
  <dc:subject/>
  <dc:title>Cálculo da PLD Análise dos dados da entrada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