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4.jpeg" ContentType="image/jpeg"/>
  <Override PartName="/ppt/media/image23.jpeg" ContentType="image/jpeg"/>
  <Override PartName="/ppt/media/image22.jpeg" ContentType="image/jpeg"/>
  <Override PartName="/ppt/media/image21.jpeg" ContentType="image/jpeg"/>
  <Override PartName="/ppt/media/image20.jpeg" ContentType="image/jpeg"/>
  <Override PartName="/ppt/media/image1.png" ContentType="image/png"/>
  <Override PartName="/ppt/media/image26.png" ContentType="image/png"/>
  <Override PartName="/ppt/media/image25.png" ContentType="image/pn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3280" cy="569772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Clique para </a:t>
            </a: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editar o </a:t>
            </a: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título Mestre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262F09E-BBB3-4241-854D-D762B7185F92}" type="datetime1">
              <a:rPr b="0" lang="pt-BR" sz="900" spc="-1" strike="noStrike">
                <a:solidFill>
                  <a:srgbClr val="8b8b8b"/>
                </a:solidFill>
                <a:latin typeface="Trebuchet MS"/>
              </a:rPr>
              <a:t>08/01/2019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128024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8ADA11E-320B-479E-B9F0-BC4EE07184F4}" type="slidenum">
              <a:rPr b="0" lang="pt-BR" sz="1600" spc="-1" strike="noStrike">
                <a:solidFill>
                  <a:srgbClr val="000000"/>
                </a:solidFill>
                <a:latin typeface="Trebuchet MS"/>
              </a:rPr>
              <a:t>21</a:t>
            </a:fld>
            <a:endParaRPr b="0" lang="pt-BR" sz="16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accent1">
                  <a:alpha val="70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0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Editar estilos de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A86116-EAD1-42E4-AD32-00280E646F5F}" type="datetime1">
              <a:rPr b="0" lang="pt-BR" sz="900" spc="-1" strike="noStrike">
                <a:solidFill>
                  <a:srgbClr val="8b8b8b"/>
                </a:solidFill>
                <a:latin typeface="Trebuchet MS"/>
              </a:rPr>
              <a:t>08/01/2019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78" name="CustomShape 16"/>
          <p:cNvSpPr/>
          <p:nvPr/>
        </p:nvSpPr>
        <p:spPr>
          <a:xfrm>
            <a:off x="11280240" y="6041520"/>
            <a:ext cx="682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r">
              <a:lnSpc>
                <a:spcPct val="100000"/>
              </a:lnSpc>
            </a:pPr>
            <a:fld id="{024A6649-40A0-419F-AB8A-CD5351BA5B76}" type="slidenum">
              <a:rPr b="0" lang="pt-BR" sz="160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pt-BR" sz="16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www.ccee.org.br/portal/faces/acesso_rapido_header_publico_nao_logado/biblioteca_virtual?palavrachave=Conjunto%20de%20arquivos%20para%20c%C3%A1lculo" TargetMode="External"/><Relationship Id="rId2" Type="http://schemas.openxmlformats.org/officeDocument/2006/relationships/hyperlink" Target="http://www2.aneel.gov.br/aplicacoes/audiencia/arquivo/2013/086/documento/manualusuariodecompv18.3.pdf" TargetMode="External"/><Relationship Id="rId3" Type="http://schemas.openxmlformats.org/officeDocument/2006/relationships/hyperlink" Target="http://www.cepel.br/lumis/portal/file/fileDownload.jsp?fileId=21CF889063FD0A7B0164D142898C1C22" TargetMode="External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Cálculo da PLD</a:t>
            </a:r>
            <a:br/>
            <a:r>
              <a:rPr b="0" lang="en-US" sz="4000" spc="-1" strike="noStrike">
                <a:solidFill>
                  <a:srgbClr val="5fcbef"/>
                </a:solidFill>
                <a:latin typeface="Trebuchet MS"/>
              </a:rPr>
              <a:t>Análise dos dados da entrada</a:t>
            </a:r>
            <a:endParaRPr b="0" lang="en-US" sz="40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</a:rPr>
              <a:t>Nome: Felipe Claudio da Silva Santos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</a:rPr>
              <a:t>Orientador: Luiz Pereira Calôba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</a:rPr>
              <a:t>Co-orientador: Natanael Nunes de Moura Junior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7" name="Imagem 4" descr=""/>
          <p:cNvPicPr/>
          <p:nvPr/>
        </p:nvPicPr>
        <p:blipFill>
          <a:blip r:embed="rId1"/>
          <a:stretch/>
        </p:blipFill>
        <p:spPr>
          <a:xfrm>
            <a:off x="488160" y="5430600"/>
            <a:ext cx="2609640" cy="12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Semanal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72" name="Imagem 10" descr=""/>
          <p:cNvPicPr/>
          <p:nvPr/>
        </p:nvPicPr>
        <p:blipFill>
          <a:blip r:embed="rId1"/>
          <a:stretch/>
        </p:blipFill>
        <p:spPr>
          <a:xfrm>
            <a:off x="2702880" y="2558520"/>
            <a:ext cx="6785640" cy="429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Imagem 10" descr=""/>
          <p:cNvPicPr/>
          <p:nvPr/>
        </p:nvPicPr>
        <p:blipFill>
          <a:blip r:embed="rId1"/>
          <a:stretch/>
        </p:blipFill>
        <p:spPr>
          <a:xfrm>
            <a:off x="460440" y="2021040"/>
            <a:ext cx="6462720" cy="422712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77160" y="160128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Mensal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-946080" y="5463720"/>
            <a:ext cx="1055880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6519600" y="2433960"/>
            <a:ext cx="5211720" cy="382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</a:rPr>
              <a:t>Eleições: 1, 4, 5 ,8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</a:rPr>
              <a:t>Crise financeira mundial: 2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</a:rPr>
              <a:t>Seca no nordeste: 4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</a:rPr>
              <a:t>Seca no sudeste: 4, 5</a:t>
            </a:r>
            <a:endParaRPr b="0" lang="pt-BR" sz="1800" spc="-1" strike="noStrike">
              <a:latin typeface="Arial"/>
            </a:endParaRPr>
          </a:p>
          <a:p>
            <a:pPr marL="343080" indent="-34272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1800" spc="-1" strike="noStrike">
                <a:solidFill>
                  <a:srgbClr val="404040"/>
                </a:solidFill>
                <a:latin typeface="Trebuchet MS"/>
              </a:rPr>
              <a:t>Entre 2012 e 2017 chuvas irregulares (SU, CO, NE): 4, 5, 6,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139480" y="5049720"/>
            <a:ext cx="221760" cy="20664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564640" y="3613320"/>
            <a:ext cx="221760" cy="20664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3430080" y="4927680"/>
            <a:ext cx="221760" cy="20664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4107240" y="3927600"/>
            <a:ext cx="221760" cy="20664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4535280" y="2390400"/>
            <a:ext cx="417960" cy="23688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5326200" y="4692960"/>
            <a:ext cx="221760" cy="20664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5592600" y="3470040"/>
            <a:ext cx="221760" cy="20664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5923080" y="3551760"/>
            <a:ext cx="221760" cy="206640"/>
          </a:xfrm>
          <a:prstGeom prst="ellipse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8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Mensal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88" name="Imagem 15" descr=""/>
          <p:cNvPicPr/>
          <p:nvPr/>
        </p:nvPicPr>
        <p:blipFill>
          <a:blip r:embed="rId1"/>
          <a:stretch/>
        </p:blipFill>
        <p:spPr>
          <a:xfrm>
            <a:off x="292680" y="2795040"/>
            <a:ext cx="5409720" cy="3682800"/>
          </a:xfrm>
          <a:prstGeom prst="rect">
            <a:avLst/>
          </a:prstGeom>
          <a:ln>
            <a:noFill/>
          </a:ln>
        </p:spPr>
      </p:pic>
      <p:pic>
        <p:nvPicPr>
          <p:cNvPr id="189" name="Imagem 5" descr=""/>
          <p:cNvPicPr/>
          <p:nvPr/>
        </p:nvPicPr>
        <p:blipFill>
          <a:blip r:embed="rId2"/>
          <a:stretch/>
        </p:blipFill>
        <p:spPr>
          <a:xfrm>
            <a:off x="5702760" y="2795040"/>
            <a:ext cx="5500440" cy="359784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 flipV="1">
            <a:off x="8664480" y="3080520"/>
            <a:ext cx="514440" cy="2840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Mensal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3" name="Imagem 11" descr=""/>
          <p:cNvPicPr/>
          <p:nvPr/>
        </p:nvPicPr>
        <p:blipFill>
          <a:blip r:embed="rId1"/>
          <a:stretch/>
        </p:blipFill>
        <p:spPr>
          <a:xfrm>
            <a:off x="366480" y="2815560"/>
            <a:ext cx="5397120" cy="3682800"/>
          </a:xfrm>
          <a:prstGeom prst="rect">
            <a:avLst/>
          </a:prstGeom>
          <a:ln>
            <a:noFill/>
          </a:ln>
        </p:spPr>
      </p:pic>
      <p:pic>
        <p:nvPicPr>
          <p:cNvPr id="194" name="Imagem 5" descr=""/>
          <p:cNvPicPr/>
          <p:nvPr/>
        </p:nvPicPr>
        <p:blipFill>
          <a:blip r:embed="rId2"/>
          <a:stretch/>
        </p:blipFill>
        <p:spPr>
          <a:xfrm>
            <a:off x="5763960" y="2854080"/>
            <a:ext cx="5512320" cy="3605400"/>
          </a:xfrm>
          <a:prstGeom prst="rect">
            <a:avLst/>
          </a:prstGeom>
          <a:ln>
            <a:noFill/>
          </a:ln>
        </p:spPr>
      </p:pic>
      <p:sp>
        <p:nvSpPr>
          <p:cNvPr id="195" name="CustomShape 3"/>
          <p:cNvSpPr/>
          <p:nvPr/>
        </p:nvSpPr>
        <p:spPr>
          <a:xfrm flipV="1">
            <a:off x="9016560" y="3124800"/>
            <a:ext cx="514440" cy="2840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Mensal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98" name="Imagem 5" descr=""/>
          <p:cNvPicPr/>
          <p:nvPr/>
        </p:nvPicPr>
        <p:blipFill>
          <a:blip r:embed="rId1"/>
          <a:stretch/>
        </p:blipFill>
        <p:spPr>
          <a:xfrm>
            <a:off x="5763960" y="2854080"/>
            <a:ext cx="5512320" cy="3605400"/>
          </a:xfrm>
          <a:prstGeom prst="rect">
            <a:avLst/>
          </a:prstGeom>
          <a:ln>
            <a:noFill/>
          </a:ln>
        </p:spPr>
      </p:pic>
      <p:pic>
        <p:nvPicPr>
          <p:cNvPr id="199" name="Imagem 6" descr=""/>
          <p:cNvPicPr/>
          <p:nvPr/>
        </p:nvPicPr>
        <p:blipFill>
          <a:blip r:embed="rId2"/>
          <a:stretch/>
        </p:blipFill>
        <p:spPr>
          <a:xfrm>
            <a:off x="366480" y="2824200"/>
            <a:ext cx="5397120" cy="368280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 flipV="1">
            <a:off x="9273960" y="3124800"/>
            <a:ext cx="514440" cy="2840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Mensal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03" name="Imagem 5" descr=""/>
          <p:cNvPicPr/>
          <p:nvPr/>
        </p:nvPicPr>
        <p:blipFill>
          <a:blip r:embed="rId1"/>
          <a:stretch/>
        </p:blipFill>
        <p:spPr>
          <a:xfrm>
            <a:off x="5763960" y="2854080"/>
            <a:ext cx="5512320" cy="3605400"/>
          </a:xfrm>
          <a:prstGeom prst="rect">
            <a:avLst/>
          </a:prstGeom>
          <a:ln>
            <a:noFill/>
          </a:ln>
        </p:spPr>
      </p:pic>
      <p:pic>
        <p:nvPicPr>
          <p:cNvPr id="204" name="Imagem 7" descr=""/>
          <p:cNvPicPr/>
          <p:nvPr/>
        </p:nvPicPr>
        <p:blipFill>
          <a:blip r:embed="rId2"/>
          <a:stretch/>
        </p:blipFill>
        <p:spPr>
          <a:xfrm>
            <a:off x="366480" y="2854080"/>
            <a:ext cx="5397120" cy="368280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 flipV="1">
            <a:off x="9584640" y="3133800"/>
            <a:ext cx="482040" cy="2840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Mensal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08" name="Imagem 5" descr=""/>
          <p:cNvPicPr/>
          <p:nvPr/>
        </p:nvPicPr>
        <p:blipFill>
          <a:blip r:embed="rId1"/>
          <a:stretch/>
        </p:blipFill>
        <p:spPr>
          <a:xfrm>
            <a:off x="5763960" y="2854080"/>
            <a:ext cx="5512320" cy="3605400"/>
          </a:xfrm>
          <a:prstGeom prst="rect">
            <a:avLst/>
          </a:prstGeom>
          <a:ln>
            <a:noFill/>
          </a:ln>
        </p:spPr>
      </p:pic>
      <p:pic>
        <p:nvPicPr>
          <p:cNvPr id="209" name="Imagem 6" descr=""/>
          <p:cNvPicPr/>
          <p:nvPr/>
        </p:nvPicPr>
        <p:blipFill>
          <a:blip r:embed="rId2"/>
          <a:stretch/>
        </p:blipFill>
        <p:spPr>
          <a:xfrm>
            <a:off x="366480" y="2854080"/>
            <a:ext cx="5397120" cy="3682800"/>
          </a:xfrm>
          <a:prstGeom prst="rect">
            <a:avLst/>
          </a:prstGeom>
          <a:ln>
            <a:noFill/>
          </a:ln>
        </p:spPr>
      </p:pic>
      <p:sp>
        <p:nvSpPr>
          <p:cNvPr id="210" name="CustomShape 3"/>
          <p:cNvSpPr/>
          <p:nvPr/>
        </p:nvSpPr>
        <p:spPr>
          <a:xfrm flipV="1">
            <a:off x="9833400" y="3133800"/>
            <a:ext cx="514440" cy="2840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PLD Mensal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213" name="Imagem 5" descr=""/>
          <p:cNvPicPr/>
          <p:nvPr/>
        </p:nvPicPr>
        <p:blipFill>
          <a:blip r:embed="rId1"/>
          <a:stretch/>
        </p:blipFill>
        <p:spPr>
          <a:xfrm>
            <a:off x="5763960" y="2854080"/>
            <a:ext cx="5512320" cy="3605400"/>
          </a:xfrm>
          <a:prstGeom prst="rect">
            <a:avLst/>
          </a:prstGeom>
          <a:ln>
            <a:noFill/>
          </a:ln>
        </p:spPr>
      </p:pic>
      <p:pic>
        <p:nvPicPr>
          <p:cNvPr id="214" name="Imagem 7" descr=""/>
          <p:cNvPicPr/>
          <p:nvPr/>
        </p:nvPicPr>
        <p:blipFill>
          <a:blip r:embed="rId2"/>
          <a:stretch/>
        </p:blipFill>
        <p:spPr>
          <a:xfrm>
            <a:off x="366480" y="2854080"/>
            <a:ext cx="5397120" cy="3682800"/>
          </a:xfrm>
          <a:prstGeom prst="rect">
            <a:avLst/>
          </a:prstGeom>
          <a:ln>
            <a:noFill/>
          </a:ln>
        </p:spPr>
      </p:pic>
      <p:sp>
        <p:nvSpPr>
          <p:cNvPr id="215" name="CustomShape 3"/>
          <p:cNvSpPr/>
          <p:nvPr/>
        </p:nvSpPr>
        <p:spPr>
          <a:xfrm flipV="1">
            <a:off x="10117440" y="3124800"/>
            <a:ext cx="482040" cy="284040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m 9" descr=""/>
          <p:cNvPicPr/>
          <p:nvPr/>
        </p:nvPicPr>
        <p:blipFill>
          <a:blip r:embed="rId1"/>
          <a:stretch/>
        </p:blipFill>
        <p:spPr>
          <a:xfrm>
            <a:off x="294480" y="861120"/>
            <a:ext cx="10341000" cy="610308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2584800" y="111600"/>
            <a:ext cx="4758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Correlação entre o PLD e o MLT para cada posto da região SE/CO entre 2018/01 até 2018/09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agem 11" descr=""/>
          <p:cNvPicPr/>
          <p:nvPr/>
        </p:nvPicPr>
        <p:blipFill>
          <a:blip r:embed="rId1"/>
          <a:stretch/>
        </p:blipFill>
        <p:spPr>
          <a:xfrm>
            <a:off x="843840" y="896760"/>
            <a:ext cx="9676080" cy="606168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2762280" y="121320"/>
            <a:ext cx="4712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Correlação entre o PLD e as vazões para os postos da região SE/CO entre 2018/01 até 2018/09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Objetivo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Obter a função de mapeamento utilizada para estimar o PLD do mês atual a partir dos dados fornecidos publicamente.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3746520" y="4651920"/>
            <a:ext cx="1917360" cy="110052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Função de Mapeamento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391800" y="4363560"/>
            <a:ext cx="1357920" cy="1677600"/>
          </a:xfrm>
          <a:prstGeom prst="ellipse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PLD no Mês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296000" y="4356720"/>
            <a:ext cx="1721880" cy="1677600"/>
          </a:xfrm>
          <a:prstGeom prst="ellipse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Dados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De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Entrada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018240" y="5195520"/>
            <a:ext cx="72756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7"/>
          <p:cNvSpPr/>
          <p:nvPr/>
        </p:nvSpPr>
        <p:spPr>
          <a:xfrm flipV="1">
            <a:off x="5663880" y="5201640"/>
            <a:ext cx="727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m 15" descr=""/>
          <p:cNvPicPr/>
          <p:nvPr/>
        </p:nvPicPr>
        <p:blipFill>
          <a:blip r:embed="rId1"/>
          <a:stretch/>
        </p:blipFill>
        <p:spPr>
          <a:xfrm>
            <a:off x="554760" y="438480"/>
            <a:ext cx="9982800" cy="6554880"/>
          </a:xfrm>
          <a:prstGeom prst="rect">
            <a:avLst/>
          </a:prstGeom>
          <a:ln>
            <a:noFill/>
          </a:ln>
        </p:spPr>
      </p:pic>
      <p:sp>
        <p:nvSpPr>
          <p:cNvPr id="221" name="CustomShape 1"/>
          <p:cNvSpPr/>
          <p:nvPr/>
        </p:nvSpPr>
        <p:spPr>
          <a:xfrm>
            <a:off x="2611440" y="74520"/>
            <a:ext cx="4758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Correlação entre o PLD e a evaporação para usina presente em cada posto da região SE/CO entre 2018/01 até 2018/09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Considerações sobre as matrizes de correlação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PLD x MLT: Alta correlação negativa (Observado na primeira linha/coluna da matriz)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menos energia natural armazenada -&gt; maior utilização de termelétricas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PLD X Vazão: Alta correlação negativa (Observado na primeira linha/coluna da matriz)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Idem caso acima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Não há uma correlação alta entre o coeficiente de evaporação da usina e a PLD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As vazões dos postos tem alta correlação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Dado que todos eles pertencem à mesma região, é um resultado esperado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Histograma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225" name="Espaço Reservado para Conteúdo 4" descr=""/>
          <p:cNvPicPr/>
          <p:nvPr/>
        </p:nvPicPr>
        <p:blipFill>
          <a:blip r:embed="rId1"/>
          <a:stretch/>
        </p:blipFill>
        <p:spPr>
          <a:xfrm>
            <a:off x="330480" y="2489040"/>
            <a:ext cx="5175000" cy="388116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677160" y="2160720"/>
            <a:ext cx="4533480" cy="38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2000" spc="-1" strike="noStrike">
                <a:solidFill>
                  <a:srgbClr val="404040"/>
                </a:solidFill>
                <a:latin typeface="Trebuchet MS"/>
              </a:rPr>
              <a:t>PLD Mensal (2004-2018)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505480" y="2129040"/>
            <a:ext cx="4533480" cy="38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2000" spc="-1" strike="noStrike">
                <a:solidFill>
                  <a:srgbClr val="404040"/>
                </a:solidFill>
                <a:latin typeface="Trebuchet MS"/>
              </a:rPr>
              <a:t>PLD Mensal (2012-2018)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28" name="Imagem 12" descr=""/>
          <p:cNvPicPr/>
          <p:nvPr/>
        </p:nvPicPr>
        <p:blipFill>
          <a:blip r:embed="rId2"/>
          <a:stretch/>
        </p:blipFill>
        <p:spPr>
          <a:xfrm>
            <a:off x="5505480" y="2489040"/>
            <a:ext cx="5011920" cy="375912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2050920" y="6248520"/>
            <a:ext cx="130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R$/MWh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7263000" y="6248520"/>
            <a:ext cx="130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R$/MWh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 rot="16200000">
            <a:off x="-153720" y="3908520"/>
            <a:ext cx="159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Ocorrências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 rot="16200000">
            <a:off x="4942080" y="3908520"/>
            <a:ext cx="159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Ocorrências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Trabalhos Futuros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Decompor a PLD em séries temporais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404040"/>
                </a:solidFill>
                <a:latin typeface="Trebuchet MS"/>
              </a:rPr>
              <a:t>Conseguir licença de estudante para o NEWAVE e o DECOMP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Bibliografia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Dados de entrada do DECOMP (CCEE) : </a:t>
            </a:r>
            <a:r>
              <a:rPr b="0" lang="en-US" sz="1800" spc="-1" strike="noStrike" u="sng">
                <a:solidFill>
                  <a:srgbClr val="6fd9ed"/>
                </a:solidFill>
                <a:uFillTx/>
                <a:latin typeface="Trebuchet MS"/>
                <a:hlinkClick r:id="rId1"/>
              </a:rPr>
              <a:t>http://www.ccee.org.br/portal/faces/acesso_rapido_header_publico_nao_logado/biblioteca_virtual?palavrachave=Conjunto%20de%20arquivos%20para%20c%C3%A1lculo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Manual do usuário DECOMP: </a:t>
            </a:r>
            <a:r>
              <a:rPr b="0" lang="en-US" sz="1800" spc="-1" strike="noStrike" u="sng">
                <a:solidFill>
                  <a:srgbClr val="6fd9ed"/>
                </a:solidFill>
                <a:uFillTx/>
                <a:latin typeface="Trebuchet MS"/>
                <a:hlinkClick r:id="rId2"/>
              </a:rPr>
              <a:t>http://www2.aneel.gov.br/aplicacoes/audiencia/arquivo/2013/086/documento/manualusuariodecompv18.3.pdf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Trebuchet MS"/>
              <a:buAutoNum type="arabicPeriod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Manual de referência do DECOMP:</a:t>
            </a:r>
            <a:br/>
            <a:r>
              <a:rPr b="0" lang="en-US" sz="1800" spc="-1" strike="noStrike" u="sng">
                <a:solidFill>
                  <a:srgbClr val="6fd9ed"/>
                </a:solidFill>
                <a:uFillTx/>
                <a:latin typeface="Trebuchet MS"/>
                <a:hlinkClick r:id="rId3"/>
              </a:rPr>
              <a:t>http://www.cepel.br/lumis/portal/file/fileDownload.jsp?fileId=21CF889063FD0A7B0164D142898C1C22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46280" y="5076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Informações sobre os dados utilizados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531040" y="1371600"/>
            <a:ext cx="40176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Fontes de dados: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CCEE (Dados públicos) [1]</a:t>
            </a:r>
            <a:endParaRPr b="0" lang="pt-BR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Informações sobre os dados [2] [3]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Todos os dados utilizados são da região Sudeste/Centro-Oeste (SE/CO) para Outubro/2018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64000" y="1296000"/>
            <a:ext cx="397116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Arquivos de entrada Utilizados</a:t>
            </a:r>
            <a:br/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11680" y="2012760"/>
            <a:ext cx="1198080" cy="64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Dadger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027960" y="2012760"/>
            <a:ext cx="1198080" cy="6476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Vazões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063040" y="2004480"/>
            <a:ext cx="1198080" cy="64260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Hidr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6735960" y="2012760"/>
            <a:ext cx="1198080" cy="6476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Mlt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8274600" y="2004840"/>
            <a:ext cx="1198080" cy="647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Loss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7"/>
          <p:cNvSpPr/>
          <p:nvPr/>
        </p:nvSpPr>
        <p:spPr>
          <a:xfrm>
            <a:off x="5055480" y="3724560"/>
            <a:ext cx="1292760" cy="91404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DECOMP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1711080" y="2660760"/>
            <a:ext cx="3990960" cy="10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9"/>
          <p:cNvSpPr/>
          <p:nvPr/>
        </p:nvSpPr>
        <p:spPr>
          <a:xfrm>
            <a:off x="3627360" y="2660760"/>
            <a:ext cx="2074680" cy="10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10"/>
          <p:cNvSpPr/>
          <p:nvPr/>
        </p:nvSpPr>
        <p:spPr>
          <a:xfrm>
            <a:off x="5662080" y="2647800"/>
            <a:ext cx="39600" cy="107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1"/>
          <p:cNvSpPr/>
          <p:nvPr/>
        </p:nvSpPr>
        <p:spPr>
          <a:xfrm flipH="1">
            <a:off x="5701320" y="2660760"/>
            <a:ext cx="1632600" cy="10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2"/>
          <p:cNvSpPr/>
          <p:nvPr/>
        </p:nvSpPr>
        <p:spPr>
          <a:xfrm flipH="1">
            <a:off x="5701320" y="2652840"/>
            <a:ext cx="3171240" cy="107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3"/>
          <p:cNvSpPr/>
          <p:nvPr/>
        </p:nvSpPr>
        <p:spPr>
          <a:xfrm>
            <a:off x="10153800" y="2004840"/>
            <a:ext cx="1360440" cy="653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Dadgnl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14"/>
          <p:cNvSpPr/>
          <p:nvPr/>
        </p:nvSpPr>
        <p:spPr>
          <a:xfrm flipH="1">
            <a:off x="5702040" y="2658240"/>
            <a:ext cx="5131440" cy="106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5"/>
          <p:cNvSpPr/>
          <p:nvPr/>
        </p:nvSpPr>
        <p:spPr>
          <a:xfrm>
            <a:off x="5142960" y="5283720"/>
            <a:ext cx="1118160" cy="80748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PLD Mensal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16"/>
          <p:cNvSpPr/>
          <p:nvPr/>
        </p:nvSpPr>
        <p:spPr>
          <a:xfrm>
            <a:off x="5702040" y="4638960"/>
            <a:ext cx="360" cy="64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Dados de Entrada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Serão utilizadas as entradas do modelo </a:t>
            </a:r>
            <a:r>
              <a:rPr b="1" lang="en-US" sz="2400" spc="-1" strike="noStrike">
                <a:solidFill>
                  <a:srgbClr val="404040"/>
                </a:solidFill>
                <a:latin typeface="Trebuchet MS"/>
              </a:rPr>
              <a:t>DECOMP</a:t>
            </a: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 preço para o mês atual: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87760" y="5184000"/>
            <a:ext cx="1721880" cy="950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Newave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422160" y="5184000"/>
            <a:ext cx="1721880" cy="950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DECOMP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Trebuchet MS"/>
              </a:rPr>
              <a:t>(operação)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880960" y="5184000"/>
            <a:ext cx="1721880" cy="950040"/>
          </a:xfrm>
          <a:prstGeom prst="rect">
            <a:avLst/>
          </a:prstGeom>
          <a:ln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DECOMP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(preço)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8516880" y="5184000"/>
            <a:ext cx="1721880" cy="95004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PLD (Mês)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 flipV="1">
            <a:off x="7603200" y="5658480"/>
            <a:ext cx="913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2610000" y="5659200"/>
            <a:ext cx="81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594720" y="3185640"/>
            <a:ext cx="2307960" cy="1490400"/>
          </a:xfrm>
          <a:prstGeom prst="rect">
            <a:avLst/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Trebuchet MS"/>
              </a:rPr>
              <a:t>Premissas PMO, Projeção de ENA/Previsão de Vazões mês, Sensibilidades Mês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10"/>
          <p:cNvSpPr/>
          <p:nvPr/>
        </p:nvSpPr>
        <p:spPr>
          <a:xfrm>
            <a:off x="1748880" y="4676400"/>
            <a:ext cx="360" cy="50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11"/>
          <p:cNvSpPr/>
          <p:nvPr/>
        </p:nvSpPr>
        <p:spPr>
          <a:xfrm>
            <a:off x="1748880" y="4929840"/>
            <a:ext cx="499284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4283280" y="4930200"/>
            <a:ext cx="360" cy="2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6742080" y="4930200"/>
            <a:ext cx="360" cy="25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Vazões.DAT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59" name="Imagem 10" descr=""/>
          <p:cNvPicPr/>
          <p:nvPr/>
        </p:nvPicPr>
        <p:blipFill>
          <a:blip r:embed="rId1"/>
          <a:stretch/>
        </p:blipFill>
        <p:spPr>
          <a:xfrm>
            <a:off x="470160" y="3066480"/>
            <a:ext cx="5143320" cy="3530160"/>
          </a:xfrm>
          <a:prstGeom prst="rect">
            <a:avLst/>
          </a:prstGeom>
          <a:ln>
            <a:noFill/>
          </a:ln>
        </p:spPr>
      </p:pic>
      <p:pic>
        <p:nvPicPr>
          <p:cNvPr id="160" name="Imagem 12" descr=""/>
          <p:cNvPicPr/>
          <p:nvPr/>
        </p:nvPicPr>
        <p:blipFill>
          <a:blip r:embed="rId2"/>
          <a:stretch/>
        </p:blipFill>
        <p:spPr>
          <a:xfrm>
            <a:off x="5613840" y="3162240"/>
            <a:ext cx="5143320" cy="3530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62" name="Espaço Reservado para Conteúdo 13" descr=""/>
          <p:cNvPicPr/>
          <p:nvPr/>
        </p:nvPicPr>
        <p:blipFill>
          <a:blip r:embed="rId1"/>
          <a:stretch/>
        </p:blipFill>
        <p:spPr>
          <a:xfrm>
            <a:off x="3006000" y="2392920"/>
            <a:ext cx="6180120" cy="434988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pt-BR" sz="2000" spc="-1" strike="noStrike">
                <a:solidFill>
                  <a:srgbClr val="404040"/>
                </a:solidFill>
                <a:latin typeface="Trebuchet MS"/>
              </a:rPr>
              <a:t>Vazões.DAT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Média de Longo Termo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6" name="Imagem 4" descr=""/>
          <p:cNvPicPr/>
          <p:nvPr/>
        </p:nvPicPr>
        <p:blipFill>
          <a:blip r:embed="rId1"/>
          <a:stretch/>
        </p:blipFill>
        <p:spPr>
          <a:xfrm>
            <a:off x="3134880" y="2617560"/>
            <a:ext cx="5921640" cy="4240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Séries Temporais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1" lang="en-US" sz="2000" spc="-1" strike="noStrike">
                <a:solidFill>
                  <a:srgbClr val="404040"/>
                </a:solidFill>
                <a:latin typeface="Trebuchet MS"/>
              </a:rPr>
              <a:t>Evaporação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69" name="Imagem 4" descr=""/>
          <p:cNvPicPr/>
          <p:nvPr/>
        </p:nvPicPr>
        <p:blipFill>
          <a:blip r:embed="rId1"/>
          <a:stretch/>
        </p:blipFill>
        <p:spPr>
          <a:xfrm>
            <a:off x="2918160" y="2250000"/>
            <a:ext cx="6355800" cy="460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3180</TotalTime>
  <Application>LibreOffice/6.1.2.1$Linux_X86_64 LibreOffice_project/10$Build-1</Application>
  <Words>537</Words>
  <Paragraphs>100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2018-10-29T21:37:00Z</dcterms:created>
  <dc:creator>Felipe Claudio da Silva Santos</dc:creator>
  <dc:description/>
  <dc:language>pt-BR</dc:language>
  <cp:lastModifiedBy/>
  <dcterms:modified xsi:type="dcterms:W3CDTF">2019-01-08T07:46:19Z</dcterms:modified>
  <cp:revision>76</cp:revision>
  <dc:subject/>
  <dc:title>Cálculo da PLD Análise dos dados da entrada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