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Junior Mou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19T18:13:05.089">
    <p:pos x="6000" y="0"/>
    <p:text>+felipesantos956@poli.ufrj.br Criar um slide com a FFT e distribuição da série original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2-19T18:15:18.503">
    <p:pos x="6000" y="0"/>
    <p:text>+felipesantos956@poli.ufrj.br variação gradativa para média móvel
_Assigned to you_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2-19T18:29:22.115">
    <p:pos x="6000" y="0"/>
    <p:text>+felipesantos956@poli.ufrj.br Explicar melhor a alta correlação entre energia heólica e preço, bem como energia solar e preço.
_Assigned to you_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465e7d9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465e7d9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465e7d9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465e7d9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465e7d9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465e7d9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465e7d9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465e7d9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465e7d9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465e7d9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Observar a variação do período de Jun/2015, uma boa extração não levar em consideração grandes variações na tendência.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465e7d9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465e7d9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465e7d9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465e7d9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465e7d9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465e7d9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465e7d9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465e7d9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65e7d9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65e7d9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465e7d9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465e7d9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0465e7d9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0465e7d9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465e7d9d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465e7d9d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0465e7d9d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0465e7d9d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0465e7d9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0465e7d9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465e7d9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465e7d9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465e7d9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465e7d9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465e7d9d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465e7d9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0465e7d9d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0465e7d9d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0465e7d9d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0465e7d9d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0465e7d9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0465e7d9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465e7d9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465e7d9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0465e7d9d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0465e7d9d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0465e7d9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0465e7d9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0465e7d9d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0465e7d9d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0465e7d9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0465e7d9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0465e7d9d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0465e7d9d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465e7d9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465e7d9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Retirar a variável UTE do conjunto de dados de treinamento.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465e7d9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465e7d9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bf252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bf252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bf252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bf252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465e7d9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465e7d9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465e7d9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465e7d9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465e7d9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465e7d9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42.jp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jp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2.xml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jpg"/><Relationship Id="rId4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Relationship Id="rId4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jpg"/><Relationship Id="rId4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Relationship Id="rId4" Type="http://schemas.openxmlformats.org/officeDocument/2006/relationships/image" Target="../media/image3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Relationship Id="rId4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Relationship Id="rId4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jpg"/><Relationship Id="rId4" Type="http://schemas.openxmlformats.org/officeDocument/2006/relationships/image" Target="../media/image3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3.xml"/><Relationship Id="rId4" Type="http://schemas.openxmlformats.org/officeDocument/2006/relationships/image" Target="../media/image3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 do PLD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Análide dos dados de Entrada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Felipe Claudio da Silva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Orientador: Luiz Pereira Calôba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Co-orientador: Natanael Nunes de Moura Junior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Tendência W = 16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5" y="1729550"/>
            <a:ext cx="4191776" cy="2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700" y="1729550"/>
            <a:ext cx="4613274" cy="24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</a:t>
            </a:r>
            <a:r>
              <a:rPr lang="pt-BR" sz="2400"/>
              <a:t>Sazonalidade</a:t>
            </a:r>
            <a:r>
              <a:rPr lang="pt-BR" sz="2400"/>
              <a:t> T = 12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00" y="1922925"/>
            <a:ext cx="4289752" cy="261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300" y="1922925"/>
            <a:ext cx="4229076" cy="26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Residual (</a:t>
            </a:r>
            <a:r>
              <a:rPr lang="pt-BR" sz="2400"/>
              <a:t>Sazonalidade</a:t>
            </a:r>
            <a:r>
              <a:rPr lang="pt-BR" sz="2400"/>
              <a:t> T = 12)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125" y="1880900"/>
            <a:ext cx="4445249" cy="27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50" y="1880900"/>
            <a:ext cx="4177775" cy="27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Filtro Notch com wo=0.08 rad/amostra e Q=0.1 (Fator de Qualidade) (T=12)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25" y="1784475"/>
            <a:ext cx="4095374" cy="290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0" y="1784477"/>
            <a:ext cx="4550223" cy="29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Original TSA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0" y="912350"/>
            <a:ext cx="8769998" cy="38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Resultado TSA (T=12)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75" y="936200"/>
            <a:ext cx="8565196" cy="395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</a:t>
            </a:r>
            <a:r>
              <a:rPr lang="pt-BR" sz="2400"/>
              <a:t>Sazonalidade</a:t>
            </a:r>
            <a:r>
              <a:rPr lang="pt-BR" sz="2400"/>
              <a:t> T = 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325" y="1988975"/>
            <a:ext cx="4527675" cy="246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5" y="1988975"/>
            <a:ext cx="4298402" cy="24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Residual (</a:t>
            </a:r>
            <a:r>
              <a:rPr lang="pt-BR" sz="2400"/>
              <a:t>Sazonalidade</a:t>
            </a:r>
            <a:r>
              <a:rPr lang="pt-BR" sz="2400"/>
              <a:t> T = 6)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0" y="1581475"/>
            <a:ext cx="4196700" cy="31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625" y="1581475"/>
            <a:ext cx="4322426" cy="31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Filtro Notch com wo=0.08 rad/amostra e Q=0.1 (Fator de Qualidade) (T=6) *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600" y="1658525"/>
            <a:ext cx="4135824" cy="309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50" y="1658525"/>
            <a:ext cx="4394725" cy="30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Original TSA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0" y="912350"/>
            <a:ext cx="8769998" cy="38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Obter uma boa extração das componentes da série temporal do PLD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Analisar a possibilidade de utilizar os dados da ONS na previsão do PLD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Analisar o comportamento das vazões no Sudeste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PLD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" y="957225"/>
            <a:ext cx="8565196" cy="395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Totais - Tendência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150" y="791225"/>
            <a:ext cx="5178875" cy="23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150" y="3058050"/>
            <a:ext cx="5178875" cy="20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Totais - Sazonalidade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75" y="859600"/>
            <a:ext cx="6579626" cy="221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975" y="3114100"/>
            <a:ext cx="6579626" cy="20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Totais- Tendência e </a:t>
            </a:r>
            <a:r>
              <a:rPr lang="pt-BR" sz="2400"/>
              <a:t>Sazonalidade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Conclusão:</a:t>
            </a:r>
            <a:endParaRPr/>
          </a:p>
          <a:p>
            <a:pPr indent="-2984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 W = 14 para Média Móvel somente </a:t>
            </a:r>
            <a:endParaRPr/>
          </a:p>
          <a:p>
            <a:pPr indent="-2984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 T = 7? ou 12 para o caso da Média Móvel somente</a:t>
            </a:r>
            <a:endParaRPr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Totais- Residual (w=14, T = 12)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75" y="1364600"/>
            <a:ext cx="4347399" cy="3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00" y="1364600"/>
            <a:ext cx="4235302" cy="3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Totais- Residual (w=14, T = 12) *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75" y="1284650"/>
            <a:ext cx="4123351" cy="3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650" y="1284650"/>
            <a:ext cx="4266400" cy="33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Totais- Residual (w=14, T = 12) *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75" y="992200"/>
            <a:ext cx="8839203" cy="3867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Totais-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W =14 T =12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75" y="1027200"/>
            <a:ext cx="8673485" cy="395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Úteis- Tendência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100" y="797775"/>
            <a:ext cx="6222750" cy="22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100" y="3037125"/>
            <a:ext cx="6222750" cy="21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Úteis- Sazonalidade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00" y="798000"/>
            <a:ext cx="6901550" cy="22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00" y="3058100"/>
            <a:ext cx="6901550" cy="2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87475" y="0"/>
            <a:ext cx="7688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de componentes da Série Temporal</a:t>
            </a:r>
            <a:r>
              <a:rPr lang="pt-BR" sz="2400"/>
              <a:t> PLD</a:t>
            </a:r>
            <a:r>
              <a:rPr lang="pt-BR"/>
              <a:t> - Método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Tendência: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Utilizar mé</a:t>
            </a:r>
            <a:r>
              <a:rPr lang="pt-BR"/>
              <a:t>dia móvel somente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Utilizar média móvel com regressão linear nos antes de obter uma janela completa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Sazonalidade: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Extrair a componente Sazonal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Utilizar os dois algoritmos acima com lag temporal ao invés de janelas contínuas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Ciclos Senoidais: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Tirar a FFT do restante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Utilizar um filtro notch centrado na frequência de maior magnitude para filtrar 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Resíduo: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Resíduo = Original - Tendência - Sazonalidade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Não foi utilizado o resíduo filtrado nos gráficos de TSA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Úteis- Tendência e Sazonalidade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Conclusão:</a:t>
            </a:r>
            <a:endParaRPr/>
          </a:p>
          <a:p>
            <a:pPr indent="-2984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 W = 12 para Média Móvel + linFit</a:t>
            </a:r>
            <a:endParaRPr/>
          </a:p>
          <a:p>
            <a:pPr indent="-2984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 T =12 para o caso da Média Móvel + linFit</a:t>
            </a:r>
            <a:endParaRPr/>
          </a:p>
        </p:txBody>
      </p:sp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Úteis- Residual (T=W=12)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1076175"/>
            <a:ext cx="4345726" cy="36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525" y="1076175"/>
            <a:ext cx="4402499" cy="36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Úteis- Residual Filtrado (T=W=12) wo=0.08 Q=0.1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00" y="985225"/>
            <a:ext cx="4267975" cy="38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625" y="985225"/>
            <a:ext cx="4267974" cy="382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Úteis- TSA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1139150"/>
            <a:ext cx="8839203" cy="3867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 Vazões Úteis- Resultado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8" y="1034200"/>
            <a:ext cx="8673485" cy="395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Matriz de correlação dos dados da ONS + Vazão total e útil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7025"/>
            <a:ext cx="8839200" cy="335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87475" y="0"/>
            <a:ext cx="7688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de componentes da Série Temporal</a:t>
            </a:r>
            <a:r>
              <a:rPr lang="pt-BR" sz="2400"/>
              <a:t> </a:t>
            </a:r>
            <a:r>
              <a:rPr lang="pt-BR"/>
              <a:t>- Algoritmos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Média móvel + linFit: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W=3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linFit(1,2), AVG(1,2,3), AVG(2,3,4), …</a:t>
            </a:r>
            <a:r>
              <a:rPr lang="pt-BR"/>
              <a:t>, AVG(7,8,9)]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3, 4, 5, 6, linFit(1, 4), linFit(2, 5), linFit(3, 6), AVG(1, 4, 7)]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Média móvel: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W=3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AVG(1,2), AVG(1,2,3), AVG(2,3,4), …, AVG(7,8,9)]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3, 4, 5, 6, AVG(1, 4), AVG(2, 5), AVG(3, 6), AVG(1, 4, 7)]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87475" y="0"/>
            <a:ext cx="7688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de componentes da Série Temporal</a:t>
            </a:r>
            <a:r>
              <a:rPr lang="pt-BR" sz="2400"/>
              <a:t> </a:t>
            </a:r>
            <a:r>
              <a:rPr lang="pt-BR"/>
              <a:t>- Algoritmos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Média móvel + linFit: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W=3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linFit(1,2), AVG(1,2,3), AVG(2,3,4), …, AVG(7,8,9)]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3, 4, 5, 6, linFit(1, 4), linFit(2, 5), linFit(3, 6), AVG(1, 4, 7)]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Média móvel: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W=3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AVG(1,2), AVG(1,2,3), AVG(2,3,4), …, AVG(7,8,9)]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3, 4, 5, 6, AVG(1, 4), AVG(2, 5), AVG(3, 6), AVG(1, 4, 7)]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87475" y="0"/>
            <a:ext cx="7688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de componentes da Série Temporal</a:t>
            </a:r>
            <a:r>
              <a:rPr lang="pt-BR" sz="2400"/>
              <a:t> </a:t>
            </a:r>
            <a:r>
              <a:rPr lang="pt-BR"/>
              <a:t>- Algoritmos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Média móvel + linFit: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W=3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linFit(1,2), AVG(1,2,3), AVG(2,3,4), …, AVG(7,8,9)]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3, 4, 5, 6, linFit(1, 4), linFit(2, 5), linFit(3, 6), AVG(1, 4, 7)]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Média móvel: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W=3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AVG(1,2), AVG(1,2,3), AVG(2,3,4), …, AVG(7,8,9)]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T=3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original = [1, 2, 3, 4, 5, 6, 7, 8, 9, 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resultado = [1, 2, 3, 4, 5, 6, AVG(1, 4), AVG(2, 5), AVG(3, 6), AVG(1, 4, 7)]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Tendência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00" y="587850"/>
            <a:ext cx="6318176" cy="20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00" y="2673200"/>
            <a:ext cx="631817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</a:t>
            </a:r>
            <a:r>
              <a:rPr lang="pt-BR" sz="2400"/>
              <a:t>Sazonalidade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850" y="811775"/>
            <a:ext cx="6119175" cy="20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450" y="2883150"/>
            <a:ext cx="6119177" cy="20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90975" y="0"/>
            <a:ext cx="899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Extração de componentes da Série Temporal</a:t>
            </a:r>
            <a:r>
              <a:rPr lang="pt-BR" sz="2400"/>
              <a:t> PLD</a:t>
            </a:r>
            <a:r>
              <a:rPr lang="pt-BR" sz="2400"/>
              <a:t> - Tendência e </a:t>
            </a:r>
            <a:r>
              <a:rPr lang="pt-BR" sz="2400"/>
              <a:t>Sazonalidade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Conclusão:</a:t>
            </a:r>
            <a:endParaRPr/>
          </a:p>
          <a:p>
            <a:pPr indent="-2984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 W = 16 para Média Móvel + linFit</a:t>
            </a:r>
            <a:endParaRPr/>
          </a:p>
          <a:p>
            <a:pPr indent="-2984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 T = 6 ou 12 para o caso da Média Móvel Somente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