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4" r:id="rId3"/>
    <p:sldId id="293" r:id="rId4"/>
    <p:sldId id="258" r:id="rId5"/>
    <p:sldId id="261" r:id="rId6"/>
    <p:sldId id="260" r:id="rId7"/>
    <p:sldId id="295" r:id="rId8"/>
    <p:sldId id="292" r:id="rId9"/>
    <p:sldId id="296" r:id="rId10"/>
    <p:sldId id="300" r:id="rId11"/>
    <p:sldId id="263" r:id="rId12"/>
    <p:sldId id="297" r:id="rId13"/>
    <p:sldId id="298" r:id="rId14"/>
    <p:sldId id="299" r:id="rId15"/>
    <p:sldId id="276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8CD00"/>
    <a:srgbClr val="009900"/>
    <a:srgbClr val="0040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9340" autoAdjust="0"/>
  </p:normalViewPr>
  <p:slideViewPr>
    <p:cSldViewPr snapToGrid="0" snapToObjects="1">
      <p:cViewPr varScale="1">
        <p:scale>
          <a:sx n="69" d="100"/>
          <a:sy n="69" d="100"/>
        </p:scale>
        <p:origin x="-7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9B87D-A938-4B4F-8259-0C56A7AE4E98}" type="datetimeFigureOut">
              <a:rPr lang="en-US" smtClean="0"/>
              <a:pPr/>
              <a:t>9/1/2014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429DD-FA47-074B-8345-3EAA42350C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22090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B5F3F-7242-B141-8480-26927E9DC0FA}" type="datetimeFigureOut">
              <a:rPr lang="en-US" smtClean="0"/>
              <a:pPr/>
              <a:t>9/1/2014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F9B18-01DA-AE42-8683-FD11431ADF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33336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6593"/>
            <a:ext cx="9158051" cy="686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pt-BR">
              <a:ln>
                <a:noFill/>
              </a:ln>
              <a:effectLst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43183" y="6527800"/>
            <a:ext cx="9066949" cy="330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 sz="800" baseline="0" noProof="0" dirty="0" smtClean="0">
                <a:solidFill>
                  <a:srgbClr val="FFFFFF"/>
                </a:solidFill>
              </a:rPr>
              <a:t>Nenhuma parte deste documento pode ser veiculada, transcrita ou reproduzida sob qualquer forma ou por quaisquer meios: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 sz="800" baseline="0" noProof="0" dirty="0" smtClean="0">
                <a:solidFill>
                  <a:srgbClr val="FFFFFF"/>
                </a:solidFill>
              </a:rPr>
              <a:t> eletrônico, mecânico, fotocópia, gravação ou outros – sem prévio consentimento por escrito (sob pena da lei).</a:t>
            </a:r>
          </a:p>
        </p:txBody>
      </p:sp>
      <p:pic>
        <p:nvPicPr>
          <p:cNvPr id="10" name="Picture 5" descr="BARRA_SUPERIOR.png"/>
          <p:cNvPicPr>
            <a:picLocks/>
          </p:cNvPicPr>
          <p:nvPr userDrawn="1"/>
        </p:nvPicPr>
        <p:blipFill>
          <a:blip r:embed="rId2" cstate="print">
            <a:duotone>
              <a:prstClr val="black"/>
              <a:srgbClr val="004080">
                <a:tint val="45000"/>
                <a:satMod val="400000"/>
              </a:srgbClr>
            </a:duotone>
            <a:alphaModFix amt="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61" y="1"/>
            <a:ext cx="9161712" cy="221540"/>
          </a:xfrm>
          <a:prstGeom prst="rect">
            <a:avLst/>
          </a:prstGeom>
        </p:spPr>
      </p:pic>
      <p:pic>
        <p:nvPicPr>
          <p:cNvPr id="13" name="Picture 12" descr="LogoCastComplet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37" y="2760605"/>
            <a:ext cx="2478726" cy="133679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-9161" y="-2"/>
            <a:ext cx="9158051" cy="686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effectLst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3183" y="6214542"/>
            <a:ext cx="90669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baseline="0" noProof="0" dirty="0" smtClean="0">
                <a:solidFill>
                  <a:schemeClr val="bg1"/>
                </a:solidFill>
              </a:rPr>
              <a:t>Copyright © 2014 - Cast Informática S.A. – www.cast.com.br</a:t>
            </a:r>
          </a:p>
        </p:txBody>
      </p:sp>
    </p:spTree>
    <p:extLst>
      <p:ext uri="{BB962C8B-B14F-4D97-AF65-F5344CB8AC3E}">
        <p14:creationId xmlns="" xmlns:p14="http://schemas.microsoft.com/office/powerpoint/2010/main" val="212576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684619"/>
            <a:ext cx="9158051" cy="1835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7" y="725811"/>
            <a:ext cx="8923865" cy="5833533"/>
          </a:xfrm>
        </p:spPr>
        <p:txBody>
          <a:bodyPr/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880" y="6690577"/>
            <a:ext cx="221415" cy="153888"/>
          </a:xfr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algn="ctr">
              <a:defRPr sz="1000" baseline="0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fld id="{EE18E5FF-4E74-F142-B39B-106F14BED70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9161" y="4"/>
            <a:ext cx="9158051" cy="18354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effectLst/>
            </a:endParaRPr>
          </a:p>
        </p:txBody>
      </p:sp>
      <p:pic>
        <p:nvPicPr>
          <p:cNvPr id="15" name="Picture 14" descr="THINKBEYOND_br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60" y="1236"/>
            <a:ext cx="1776768" cy="19078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3855" y="6653846"/>
            <a:ext cx="1388545" cy="2041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BR" sz="1300" b="0" i="0" baseline="0" dirty="0" smtClean="0">
                <a:solidFill>
                  <a:schemeClr val="bg1"/>
                </a:solidFill>
                <a:latin typeface="Seravek Light"/>
                <a:cs typeface="Seravek Light"/>
              </a:rPr>
              <a:t>www.cast.com.br</a:t>
            </a:r>
            <a:endParaRPr lang="pt-BR" sz="1300" b="0" i="0" baseline="0" dirty="0">
              <a:solidFill>
                <a:schemeClr val="bg1"/>
              </a:solidFill>
              <a:latin typeface="Seravek Light"/>
              <a:cs typeface="Seravek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095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fld id="{AE838D1E-9E82-8F48-8177-05448B4FE266}" type="datetime1">
              <a:rPr lang="x-none" smtClean="0"/>
              <a:pPr/>
              <a:t>01/09/2014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fld id="{EE18E5FF-4E74-F142-B39B-106F14BED70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8517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about/versions/android-4.4.html" TargetMode="External"/><Relationship Id="rId3" Type="http://schemas.openxmlformats.org/officeDocument/2006/relationships/hyperlink" Target="https://developer.android.com/about/versions/android-2.3.3.html" TargetMode="External"/><Relationship Id="rId7" Type="http://schemas.openxmlformats.org/officeDocument/2006/relationships/hyperlink" Target="https://developer.android.com/about/versions/android-4.3.html" TargetMode="External"/><Relationship Id="rId2" Type="http://schemas.openxmlformats.org/officeDocument/2006/relationships/hyperlink" Target="https://developer.android.com/about/versions/android-2.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about/versions/android-4.2.html" TargetMode="External"/><Relationship Id="rId5" Type="http://schemas.openxmlformats.org/officeDocument/2006/relationships/hyperlink" Target="https://developer.android.com/about/versions/android-4.1.html" TargetMode="External"/><Relationship Id="rId4" Type="http://schemas.openxmlformats.org/officeDocument/2006/relationships/hyperlink" Target="https://developer.android.com/about/versions/android-4.0.html" TargetMode="Externa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-x86.org/" TargetMode="External"/><Relationship Id="rId2" Type="http://schemas.openxmlformats.org/officeDocument/2006/relationships/hyperlink" Target="https://software.intel.com/en-us/android/articles/intel-hardware-accelerated-execution-manag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3183" y="111471"/>
            <a:ext cx="9066950" cy="45577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pt-BR" dirty="0" smtClean="0">
                <a:solidFill>
                  <a:srgbClr val="FFFFFF"/>
                </a:solidFill>
              </a:rPr>
              <a:t>Desenvolvimento Mobile com </a:t>
            </a:r>
            <a:r>
              <a:rPr lang="pt-BR" dirty="0" err="1" smtClean="0">
                <a:solidFill>
                  <a:srgbClr val="FFFFFF"/>
                </a:solidFill>
              </a:rPr>
              <a:t>Android</a:t>
            </a:r>
            <a:endParaRPr lang="pt-BR" dirty="0" smtClean="0">
              <a:solidFill>
                <a:srgbClr val="FFFFFF"/>
              </a:solidFill>
            </a:endParaRPr>
          </a:p>
          <a:p>
            <a:r>
              <a:rPr lang="pt-BR" b="0" dirty="0" smtClean="0">
                <a:solidFill>
                  <a:srgbClr val="FFFFFF"/>
                </a:solidFill>
              </a:rPr>
              <a:t>1ª Semana: Aplicações e Armazenamento de Dados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622800" y="5653906"/>
            <a:ext cx="4487333" cy="48055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r"/>
            <a:r>
              <a:rPr lang="pt-BR" sz="1200" dirty="0" smtClean="0">
                <a:solidFill>
                  <a:schemeClr val="tx2"/>
                </a:solidFill>
              </a:rPr>
              <a:t>Venilton Falvo Júnior</a:t>
            </a:r>
            <a:endParaRPr lang="x-none" sz="1200" dirty="0" smtClean="0">
              <a:solidFill>
                <a:schemeClr val="tx2"/>
              </a:solidFill>
            </a:endParaRPr>
          </a:p>
          <a:p>
            <a:pPr algn="r"/>
            <a:r>
              <a:rPr lang="pt-BR" sz="1000" b="0" i="1" dirty="0" smtClean="0">
                <a:solidFill>
                  <a:schemeClr val="tx2"/>
                </a:solidFill>
              </a:rPr>
              <a:t>Analista de Sistemas</a:t>
            </a:r>
            <a:r>
              <a:rPr lang="x-none" sz="1000" b="0" i="1" smtClean="0">
                <a:solidFill>
                  <a:schemeClr val="tx2"/>
                </a:solidFill>
              </a:rPr>
              <a:t> – </a:t>
            </a:r>
            <a:r>
              <a:rPr lang="pt-BR" sz="1000" b="0" i="1" dirty="0" smtClean="0">
                <a:solidFill>
                  <a:schemeClr val="tx2"/>
                </a:solidFill>
              </a:rPr>
              <a:t>DO</a:t>
            </a:r>
            <a:endParaRPr lang="x-none" sz="1000" b="0" i="1" dirty="0" smtClean="0">
              <a:solidFill>
                <a:schemeClr val="tx2"/>
              </a:solidFill>
            </a:endParaRPr>
          </a:p>
          <a:p>
            <a:pPr algn="r"/>
            <a:r>
              <a:rPr lang="pt-BR" sz="800" b="0" dirty="0" smtClean="0">
                <a:solidFill>
                  <a:schemeClr val="tx2"/>
                </a:solidFill>
              </a:rPr>
              <a:t>1-5</a:t>
            </a:r>
            <a:r>
              <a:rPr lang="x-none" sz="800" b="0" smtClean="0">
                <a:solidFill>
                  <a:schemeClr val="tx2"/>
                </a:solidFill>
              </a:rPr>
              <a:t> </a:t>
            </a:r>
            <a:r>
              <a:rPr lang="pt-BR" sz="800" b="0" dirty="0" smtClean="0">
                <a:solidFill>
                  <a:schemeClr val="tx2"/>
                </a:solidFill>
              </a:rPr>
              <a:t> de Agosto de 2014</a:t>
            </a:r>
            <a:endParaRPr lang="x-none" sz="800" b="0" dirty="0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1467" y="6214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3184" y="724266"/>
            <a:ext cx="4579617" cy="51186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x-none" sz="1200" dirty="0" smtClean="0">
                <a:solidFill>
                  <a:srgbClr val="1F497D"/>
                </a:solidFill>
              </a:rPr>
              <a:t>Objetivo:</a:t>
            </a:r>
          </a:p>
          <a:p>
            <a:pPr algn="just"/>
            <a:r>
              <a:rPr lang="pt-BR" sz="1000" b="0" i="1" dirty="0" smtClean="0">
                <a:solidFill>
                  <a:srgbClr val="800000"/>
                </a:solidFill>
              </a:rPr>
              <a:t>Introduzir conceitos úteis para o desenvolvimento móvel com Android, avaliando os participantes ao termino do treinamento</a:t>
            </a:r>
            <a:r>
              <a:rPr lang="x-none" sz="1000" b="0" i="1" smtClean="0">
                <a:solidFill>
                  <a:srgbClr val="800000"/>
                </a:solidFill>
              </a:rPr>
              <a:t>.</a:t>
            </a:r>
            <a:endParaRPr lang="x-none" sz="1000" b="0" dirty="0" smtClean="0">
              <a:solidFill>
                <a:srgbClr val="8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622801" y="5645439"/>
            <a:ext cx="4487332" cy="2"/>
          </a:xfrm>
          <a:prstGeom prst="line">
            <a:avLst/>
          </a:prstGeom>
          <a:ln w="25400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185" y="1268164"/>
            <a:ext cx="4579615" cy="0"/>
          </a:xfrm>
          <a:prstGeom prst="line">
            <a:avLst/>
          </a:prstGeom>
          <a:ln w="254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213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110067" y="725811"/>
            <a:ext cx="8923865" cy="5833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Exercício </a:t>
            </a:r>
            <a:r>
              <a:rPr lang="pt-BR" sz="2800" b="1" dirty="0" smtClean="0">
                <a:solidFill>
                  <a:prstClr val="black"/>
                </a:solidFill>
                <a:latin typeface="Verdana"/>
                <a:cs typeface="Verdana"/>
              </a:rPr>
              <a:t>1 (</a:t>
            </a:r>
            <a:r>
              <a:rPr lang="pt-BR" sz="2800" b="1" dirty="0" err="1" smtClean="0">
                <a:solidFill>
                  <a:prstClr val="black"/>
                </a:solidFill>
                <a:latin typeface="Verdana"/>
                <a:cs typeface="Verdana"/>
              </a:rPr>
              <a:t>Hands-On</a:t>
            </a:r>
            <a:r>
              <a:rPr lang="pt-BR" sz="2800" b="1" dirty="0" smtClean="0">
                <a:solidFill>
                  <a:prstClr val="black"/>
                </a:solidFill>
                <a:latin typeface="Verdana"/>
                <a:cs typeface="Verdana"/>
              </a:rPr>
              <a:t>):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pt-BR" sz="2400" dirty="0" smtClean="0">
                <a:solidFill>
                  <a:prstClr val="black"/>
                </a:solidFill>
                <a:latin typeface="Verdana"/>
                <a:cs typeface="Verdana"/>
              </a:rPr>
              <a:t>	</a:t>
            </a:r>
          </a:p>
          <a:p>
            <a:pPr marL="342900" lvl="0" indent="-342900" algn="just">
              <a:spcBef>
                <a:spcPct val="20000"/>
              </a:spcBef>
            </a:pPr>
            <a:endParaRPr lang="pt-BR" sz="2400" dirty="0" smtClean="0">
              <a:solidFill>
                <a:prstClr val="black"/>
              </a:solidFill>
              <a:latin typeface="Verdana"/>
              <a:cs typeface="Verdana"/>
            </a:endParaRPr>
          </a:p>
          <a:p>
            <a:pPr marL="342900" lvl="0" indent="-342900" algn="just">
              <a:spcBef>
                <a:spcPct val="20000"/>
              </a:spcBef>
            </a:pPr>
            <a:endParaRPr lang="pt-BR" sz="2400" dirty="0" smtClean="0">
              <a:solidFill>
                <a:prstClr val="black"/>
              </a:solidFill>
              <a:latin typeface="Verdana"/>
              <a:cs typeface="Verdana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pt-BR" sz="2400" dirty="0" smtClean="0">
                <a:solidFill>
                  <a:prstClr val="black"/>
                </a:solidFill>
                <a:latin typeface="Verdana"/>
                <a:cs typeface="Verdana"/>
              </a:rPr>
              <a:t>	Criação de um novo </a:t>
            </a:r>
            <a:r>
              <a:rPr lang="pt-BR" sz="2400" i="1" dirty="0" err="1" smtClean="0">
                <a:solidFill>
                  <a:prstClr val="black"/>
                </a:solidFill>
                <a:latin typeface="Verdana"/>
                <a:cs typeface="Verdana"/>
              </a:rPr>
              <a:t>Android</a:t>
            </a:r>
            <a:r>
              <a:rPr lang="pt-BR" sz="2400" i="1" dirty="0" smtClean="0">
                <a:solidFill>
                  <a:prstClr val="black"/>
                </a:solidFill>
                <a:latin typeface="Verdana"/>
                <a:cs typeface="Verdana"/>
              </a:rPr>
              <a:t> Application Project</a:t>
            </a:r>
            <a:r>
              <a:rPr lang="pt-BR" sz="2400" dirty="0" smtClean="0">
                <a:solidFill>
                  <a:prstClr val="black"/>
                </a:solidFill>
                <a:latin typeface="Verdana"/>
                <a:cs typeface="Verdana"/>
              </a:rPr>
              <a:t> para a introdução ao desenvolvimento </a:t>
            </a:r>
            <a:r>
              <a:rPr lang="pt-BR" sz="2400" dirty="0" err="1" smtClean="0">
                <a:solidFill>
                  <a:prstClr val="black"/>
                </a:solidFill>
                <a:latin typeface="Verdana"/>
                <a:cs typeface="Verdana"/>
              </a:rPr>
              <a:t>Android</a:t>
            </a:r>
            <a:r>
              <a:rPr lang="pt-BR" sz="2400" dirty="0" smtClean="0">
                <a:solidFill>
                  <a:prstClr val="black"/>
                </a:solidFill>
                <a:latin typeface="Verdana"/>
                <a:cs typeface="Verdana"/>
              </a:rPr>
              <a:t>, através do famoso </a:t>
            </a:r>
            <a:r>
              <a:rPr lang="pt-BR" sz="2400" b="1" dirty="0" err="1" smtClean="0">
                <a:solidFill>
                  <a:prstClr val="black"/>
                </a:solidFill>
                <a:latin typeface="Verdana"/>
                <a:cs typeface="Verdana"/>
              </a:rPr>
              <a:t>Hello</a:t>
            </a:r>
            <a:r>
              <a:rPr lang="pt-BR" sz="2400" b="1" dirty="0" smtClean="0">
                <a:solidFill>
                  <a:prstClr val="black"/>
                </a:solidFill>
                <a:latin typeface="Verdana"/>
                <a:cs typeface="Verdana"/>
              </a:rPr>
              <a:t> World</a:t>
            </a:r>
            <a:r>
              <a:rPr lang="pt-BR" sz="2400" dirty="0" smtClean="0">
                <a:solidFill>
                  <a:prstClr val="black"/>
                </a:solidFill>
                <a:latin typeface="Verdana"/>
                <a:cs typeface="Verdana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BR" sz="2800" b="1" dirty="0" smtClean="0">
              <a:solidFill>
                <a:prstClr val="black"/>
              </a:solidFill>
              <a:latin typeface="Verdana"/>
              <a:cs typeface="Verdan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pic>
        <p:nvPicPr>
          <p:cNvPr id="11266" name="Picture 2" descr="http://perfectsols.com/wp-content/uploads/2013/10/hello-androi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3778485"/>
            <a:ext cx="285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267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2800" b="1" dirty="0" smtClean="0"/>
              <a:t>Estrutura</a:t>
            </a:r>
            <a:endParaRPr lang="pt-BR" sz="2800" b="1" dirty="0"/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smtClean="0"/>
              <a:t>src</a:t>
            </a:r>
            <a:r>
              <a:rPr lang="pt-BR" sz="2000" dirty="0" smtClean="0"/>
              <a:t> – Código fonte da aplicação.</a:t>
            </a:r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err="1" smtClean="0"/>
              <a:t>gen</a:t>
            </a:r>
            <a:r>
              <a:rPr lang="pt-BR" sz="2000" dirty="0"/>
              <a:t> –</a:t>
            </a:r>
            <a:r>
              <a:rPr lang="pt-BR" sz="2000" dirty="0" smtClean="0"/>
              <a:t> Arquivos gerados automaticamente pelo IDE.</a:t>
            </a:r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smtClean="0"/>
              <a:t>bin</a:t>
            </a:r>
            <a:r>
              <a:rPr lang="pt-BR" sz="2000" dirty="0" smtClean="0"/>
              <a:t> </a:t>
            </a:r>
            <a:r>
              <a:rPr lang="pt-BR" sz="2000" dirty="0"/>
              <a:t>–</a:t>
            </a:r>
            <a:r>
              <a:rPr lang="pt-BR" sz="2000" dirty="0" smtClean="0"/>
              <a:t> Arquivos compilados pelo IDE.</a:t>
            </a:r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err="1" smtClean="0"/>
              <a:t>libs</a:t>
            </a:r>
            <a:r>
              <a:rPr lang="pt-BR" sz="2000" b="1" dirty="0" smtClean="0"/>
              <a:t> </a:t>
            </a:r>
            <a:r>
              <a:rPr lang="pt-BR" sz="2000" dirty="0" smtClean="0"/>
              <a:t>– Bibliotecas adicionais (</a:t>
            </a:r>
            <a:r>
              <a:rPr lang="pt-BR" sz="2000" dirty="0" err="1" smtClean="0"/>
              <a:t>JAR’s</a:t>
            </a:r>
            <a:r>
              <a:rPr lang="pt-BR" sz="2000" dirty="0" smtClean="0"/>
              <a:t>).</a:t>
            </a:r>
            <a:endParaRPr lang="pt-BR" sz="2000" b="1" dirty="0" smtClean="0"/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err="1" smtClean="0"/>
              <a:t>res</a:t>
            </a:r>
            <a:r>
              <a:rPr lang="pt-BR" sz="2000" dirty="0" smtClean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b="1" dirty="0" err="1" smtClean="0"/>
              <a:t>drawable</a:t>
            </a:r>
            <a:r>
              <a:rPr lang="pt-BR" sz="2000" dirty="0"/>
              <a:t> –</a:t>
            </a:r>
            <a:r>
              <a:rPr lang="pt-BR" sz="2000" dirty="0" smtClean="0"/>
              <a:t> Imagens (suporte a múltiplas resoluções).</a:t>
            </a:r>
            <a:endParaRPr lang="pt-BR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b="1" dirty="0" smtClean="0"/>
              <a:t>layout</a:t>
            </a:r>
            <a:r>
              <a:rPr lang="pt-BR" sz="2000" dirty="0"/>
              <a:t> </a:t>
            </a:r>
            <a:r>
              <a:rPr lang="pt-BR" sz="2000" dirty="0" smtClean="0"/>
              <a:t>– Telas.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b="1" dirty="0" smtClean="0"/>
              <a:t>menu</a:t>
            </a:r>
            <a:r>
              <a:rPr lang="pt-BR" sz="2000" dirty="0"/>
              <a:t> </a:t>
            </a:r>
            <a:r>
              <a:rPr lang="pt-BR" sz="2000" dirty="0" smtClean="0"/>
              <a:t>– Menus.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b="1" dirty="0" err="1" smtClean="0"/>
              <a:t>values</a:t>
            </a:r>
            <a:r>
              <a:rPr lang="pt-BR" sz="2000" dirty="0"/>
              <a:t> </a:t>
            </a:r>
            <a:r>
              <a:rPr lang="pt-BR" sz="2000" dirty="0" smtClean="0"/>
              <a:t>– </a:t>
            </a:r>
            <a:r>
              <a:rPr lang="pt-BR" sz="2000" dirty="0" err="1" smtClean="0"/>
              <a:t>strings</a:t>
            </a:r>
            <a:r>
              <a:rPr lang="pt-BR" sz="2000" dirty="0" smtClean="0"/>
              <a:t> e estilos (suporte a múltiplas </a:t>
            </a:r>
            <a:r>
              <a:rPr lang="pt-BR" sz="2000" dirty="0" err="1" smtClean="0"/>
              <a:t>API’s</a:t>
            </a:r>
            <a:r>
              <a:rPr lang="pt-BR" sz="2000" dirty="0" smtClean="0"/>
              <a:t>).</a:t>
            </a:r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smtClean="0"/>
              <a:t>AndroidManifest.xml</a:t>
            </a:r>
            <a:r>
              <a:rPr lang="pt-BR" sz="2000" dirty="0" smtClean="0"/>
              <a:t> </a:t>
            </a:r>
            <a:r>
              <a:rPr lang="pt-BR" sz="2000" dirty="0"/>
              <a:t>– Armazena todas as configurações do </a:t>
            </a:r>
            <a:r>
              <a:rPr lang="pt-BR" sz="2000" dirty="0" smtClean="0"/>
              <a:t>aplicativo </a:t>
            </a:r>
            <a:r>
              <a:rPr lang="pt-BR" sz="2000" dirty="0" err="1"/>
              <a:t>Android</a:t>
            </a:r>
            <a:r>
              <a:rPr lang="pt-BR" sz="2000" dirty="0"/>
              <a:t>. Em uma comparação </a:t>
            </a:r>
            <a:r>
              <a:rPr lang="pt-BR" sz="2000" dirty="0" smtClean="0"/>
              <a:t>com </a:t>
            </a:r>
            <a:r>
              <a:rPr lang="pt-BR" sz="2000" dirty="0"/>
              <a:t>sistemas Web ele seria equivalente </a:t>
            </a:r>
            <a:r>
              <a:rPr lang="pt-BR" sz="2000" dirty="0" smtClean="0"/>
              <a:t>ao </a:t>
            </a:r>
            <a:r>
              <a:rPr lang="pt-BR" sz="2000" dirty="0"/>
              <a:t>web.xml (Java) ou </a:t>
            </a:r>
            <a:r>
              <a:rPr lang="pt-BR" sz="2000" dirty="0" err="1"/>
              <a:t>Web.config</a:t>
            </a:r>
            <a:r>
              <a:rPr lang="pt-BR" sz="2000" dirty="0"/>
              <a:t> (.NET).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36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Layouts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1588" indent="12700" algn="just">
              <a:buNone/>
            </a:pPr>
            <a:endParaRPr lang="pt-BR" sz="3600" dirty="0" smtClean="0"/>
          </a:p>
          <a:p>
            <a:pPr marL="1588" indent="12700" algn="just">
              <a:buNone/>
            </a:pPr>
            <a:r>
              <a:rPr lang="pt-BR" sz="2400" dirty="0" smtClean="0"/>
              <a:t>As interfaces da aplicação são definidas em arquivos </a:t>
            </a:r>
            <a:r>
              <a:rPr lang="pt-BR" sz="2400" b="1" dirty="0" smtClean="0"/>
              <a:t>XML</a:t>
            </a:r>
            <a:r>
              <a:rPr lang="pt-BR" sz="2400" dirty="0" smtClean="0"/>
              <a:t> que ficam na pasta </a:t>
            </a:r>
            <a:r>
              <a:rPr lang="pt-BR" sz="2400" b="1" dirty="0" err="1" smtClean="0"/>
              <a:t>res</a:t>
            </a:r>
            <a:r>
              <a:rPr lang="pt-BR" sz="2400" b="1" dirty="0" smtClean="0"/>
              <a:t>/layout</a:t>
            </a:r>
            <a:r>
              <a:rPr lang="pt-BR" sz="2400" dirty="0" smtClean="0"/>
              <a:t>.</a:t>
            </a:r>
          </a:p>
          <a:p>
            <a:pPr marL="1588" indent="12700" algn="just">
              <a:buNone/>
            </a:pPr>
            <a:endParaRPr lang="pt-BR" sz="2400" dirty="0" smtClean="0"/>
          </a:p>
          <a:p>
            <a:pPr marL="1588" indent="12700" algn="just">
              <a:buNone/>
            </a:pPr>
            <a:endParaRPr lang="pt-BR" sz="2400" dirty="0" smtClean="0"/>
          </a:p>
          <a:p>
            <a:pPr marL="1588" indent="12700" algn="just">
              <a:buNone/>
            </a:pPr>
            <a:r>
              <a:rPr lang="pt-BR" sz="2400" dirty="0" smtClean="0"/>
              <a:t>O acesso aos recursos de uma aplicação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 é feito</a:t>
            </a:r>
            <a:r>
              <a:rPr lang="pt-BR" sz="2400" i="1" dirty="0" smtClean="0"/>
              <a:t> </a:t>
            </a:r>
            <a:r>
              <a:rPr lang="pt-BR" sz="2400" dirty="0" smtClean="0"/>
              <a:t>através</a:t>
            </a:r>
            <a:r>
              <a:rPr lang="pt-BR" sz="2400" i="1" dirty="0" smtClean="0"/>
              <a:t> </a:t>
            </a:r>
            <a:r>
              <a:rPr lang="pt-BR" sz="2400" dirty="0" smtClean="0"/>
              <a:t>da classe </a:t>
            </a:r>
            <a:r>
              <a:rPr lang="pt-BR" sz="2400" b="1" dirty="0" err="1" smtClean="0"/>
              <a:t>R.java</a:t>
            </a:r>
            <a:r>
              <a:rPr lang="pt-BR" sz="2400" b="1" dirty="0" smtClean="0"/>
              <a:t>, </a:t>
            </a:r>
            <a:r>
              <a:rPr lang="pt-BR" sz="2400" dirty="0" smtClean="0"/>
              <a:t>que fica na pasta gen. O nome </a:t>
            </a:r>
            <a:r>
              <a:rPr lang="pt-BR" sz="2400" b="1" dirty="0" smtClean="0"/>
              <a:t>R </a:t>
            </a:r>
            <a:r>
              <a:rPr lang="pt-BR" sz="2400" dirty="0" smtClean="0"/>
              <a:t>é a</a:t>
            </a:r>
            <a:r>
              <a:rPr lang="pt-BR" sz="2400" b="1" dirty="0" smtClean="0"/>
              <a:t> </a:t>
            </a:r>
            <a:r>
              <a:rPr lang="pt-BR" sz="2400" dirty="0" smtClean="0"/>
              <a:t>abreviação de </a:t>
            </a:r>
            <a:r>
              <a:rPr lang="pt-BR" sz="2400" i="1" dirty="0" smtClean="0"/>
              <a:t>Resources</a:t>
            </a:r>
            <a:r>
              <a:rPr lang="pt-BR" sz="2400" dirty="0" smtClean="0"/>
              <a:t>.</a:t>
            </a:r>
            <a:endParaRPr lang="pt-BR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8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Layouts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 err="1" smtClean="0"/>
              <a:t>res</a:t>
            </a:r>
            <a:r>
              <a:rPr lang="pt-BR" dirty="0" smtClean="0"/>
              <a:t>/layout/</a:t>
            </a:r>
            <a:r>
              <a:rPr lang="pt-BR" dirty="0" err="1" smtClean="0"/>
              <a:t>activity_main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dirty="0" err="1" smtClean="0"/>
              <a:t>res</a:t>
            </a:r>
            <a:r>
              <a:rPr lang="pt-BR" dirty="0" smtClean="0"/>
              <a:t>/menu/</a:t>
            </a:r>
            <a:r>
              <a:rPr lang="pt-BR" dirty="0" err="1" smtClean="0"/>
              <a:t>main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600" y="4386542"/>
            <a:ext cx="5230178" cy="214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956" y="1743712"/>
            <a:ext cx="6039803" cy="215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Quadro 9"/>
          <p:cNvSpPr/>
          <p:nvPr/>
        </p:nvSpPr>
        <p:spPr>
          <a:xfrm>
            <a:off x="686358" y="3316404"/>
            <a:ext cx="3298789" cy="216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Quadro 12"/>
          <p:cNvSpPr/>
          <p:nvPr/>
        </p:nvSpPr>
        <p:spPr>
          <a:xfrm>
            <a:off x="686358" y="5434173"/>
            <a:ext cx="3298789" cy="216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Quadro 13"/>
          <p:cNvSpPr/>
          <p:nvPr/>
        </p:nvSpPr>
        <p:spPr>
          <a:xfrm>
            <a:off x="686358" y="5789014"/>
            <a:ext cx="3503505" cy="216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8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 err="1" smtClean="0">
                <a:solidFill>
                  <a:prstClr val="black"/>
                </a:solidFill>
              </a:rPr>
              <a:t>Activities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0" y="1526985"/>
            <a:ext cx="5534025" cy="4895850"/>
          </a:xfrm>
          <a:prstGeom prst="rect">
            <a:avLst/>
          </a:prstGeom>
        </p:spPr>
      </p:pic>
      <p:sp>
        <p:nvSpPr>
          <p:cNvPr id="7" name="Quadro 6"/>
          <p:cNvSpPr/>
          <p:nvPr/>
        </p:nvSpPr>
        <p:spPr>
          <a:xfrm>
            <a:off x="3390886" y="1513337"/>
            <a:ext cx="1764000" cy="288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/>
          <p:cNvSpPr/>
          <p:nvPr/>
        </p:nvSpPr>
        <p:spPr>
          <a:xfrm>
            <a:off x="495289" y="3428543"/>
            <a:ext cx="4458848" cy="270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Quadro 9"/>
          <p:cNvSpPr/>
          <p:nvPr/>
        </p:nvSpPr>
        <p:spPr>
          <a:xfrm>
            <a:off x="495289" y="4670489"/>
            <a:ext cx="5032056" cy="270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0067" y="725811"/>
            <a:ext cx="8923865" cy="583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err="1" smtClean="0">
                <a:solidFill>
                  <a:prstClr val="black"/>
                </a:solidFill>
              </a:rPr>
              <a:t>Activities</a:t>
            </a:r>
            <a:endParaRPr lang="pt-BR" sz="2800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sz="1200" b="1" dirty="0" smtClean="0">
              <a:solidFill>
                <a:prstClr val="black"/>
              </a:solidFill>
            </a:endParaRPr>
          </a:p>
          <a:p>
            <a:pPr marL="1588" indent="1270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dirty="0" smtClean="0"/>
              <a:t>Uma </a:t>
            </a:r>
            <a:r>
              <a:rPr lang="pt-BR" sz="2200" i="1" dirty="0" err="1" smtClean="0"/>
              <a:t>A</a:t>
            </a:r>
            <a:r>
              <a:rPr lang="pt-BR" sz="2200" i="1" dirty="0" err="1" smtClean="0"/>
              <a:t>ctivity</a:t>
            </a:r>
            <a:r>
              <a:rPr lang="pt-BR" sz="2200" dirty="0" smtClean="0"/>
              <a:t> </a:t>
            </a:r>
            <a:r>
              <a:rPr lang="pt-BR" sz="2200" dirty="0" smtClean="0"/>
              <a:t>é o componente responsável por mostrar uma tela ao usuário</a:t>
            </a:r>
            <a:r>
              <a:rPr lang="pt-BR" sz="2200" i="1" dirty="0" smtClean="0"/>
              <a:t>. Sempre que você </a:t>
            </a:r>
            <a:r>
              <a:rPr lang="pt-BR" sz="2200" dirty="0" smtClean="0"/>
              <a:t>quiser criar uma nova tela na aplicação, deverá criar uma classe que herde de </a:t>
            </a:r>
            <a:r>
              <a:rPr lang="pt-BR" sz="2200" b="1" dirty="0" err="1" smtClean="0"/>
              <a:t>Activity</a:t>
            </a:r>
            <a:r>
              <a:rPr lang="pt-BR" sz="2200" b="1" dirty="0" smtClean="0"/>
              <a:t> </a:t>
            </a:r>
            <a:r>
              <a:rPr lang="pt-BR" sz="2200" dirty="0" smtClean="0"/>
              <a:t>ou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ActionBarActivity</a:t>
            </a:r>
            <a:r>
              <a:rPr lang="pt-BR" sz="2200" b="1" dirty="0" smtClean="0"/>
              <a:t> </a:t>
            </a:r>
            <a:r>
              <a:rPr lang="pt-BR" sz="2200" dirty="0" smtClean="0"/>
              <a:t>(appcompat_v7</a:t>
            </a:r>
            <a:r>
              <a:rPr lang="pt-BR" sz="2200" dirty="0" smtClean="0"/>
              <a:t>).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smtClean="0"/>
              <a:t>onCreate</a:t>
            </a:r>
            <a:r>
              <a:rPr lang="pt-BR" sz="2000" b="1" dirty="0" smtClean="0"/>
              <a:t> </a:t>
            </a:r>
            <a:r>
              <a:rPr lang="pt-BR" sz="1800" dirty="0" smtClean="0"/>
              <a:t>–</a:t>
            </a:r>
            <a:r>
              <a:rPr lang="pt-BR" sz="1700" b="1" dirty="0" smtClean="0"/>
              <a:t> </a:t>
            </a:r>
            <a:r>
              <a:rPr lang="pt-BR" sz="1700" dirty="0" smtClean="0"/>
              <a:t>chamado quando a </a:t>
            </a:r>
            <a:r>
              <a:rPr lang="pt-BR" sz="1700" i="1" dirty="0" err="1" smtClean="0"/>
              <a:t>activity</a:t>
            </a:r>
            <a:r>
              <a:rPr lang="pt-BR" sz="1700" i="1" dirty="0" smtClean="0"/>
              <a:t> é criada.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err="1" smtClean="0"/>
              <a:t>onStart</a:t>
            </a:r>
            <a:r>
              <a:rPr lang="pt-BR" sz="2400" dirty="0" smtClean="0"/>
              <a:t> </a:t>
            </a:r>
            <a:r>
              <a:rPr lang="pt-BR" sz="1800" dirty="0" smtClean="0"/>
              <a:t>– </a:t>
            </a:r>
            <a:r>
              <a:rPr lang="pt-BR" sz="1700" dirty="0" smtClean="0"/>
              <a:t>chamado após o onCreate, e antes da </a:t>
            </a:r>
            <a:r>
              <a:rPr lang="pt-BR" sz="1700" i="1" dirty="0" err="1" smtClean="0"/>
              <a:t>activity</a:t>
            </a:r>
            <a:r>
              <a:rPr lang="pt-BR" sz="1700" i="1" dirty="0" smtClean="0"/>
              <a:t> se tornar visível.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err="1" smtClean="0"/>
              <a:t>onResume</a:t>
            </a:r>
            <a:r>
              <a:rPr lang="pt-BR" sz="2400" dirty="0" smtClean="0"/>
              <a:t> </a:t>
            </a:r>
            <a:r>
              <a:rPr lang="pt-BR" sz="1800" dirty="0" smtClean="0"/>
              <a:t>– </a:t>
            </a:r>
            <a:r>
              <a:rPr lang="pt-BR" sz="1700" dirty="0" smtClean="0"/>
              <a:t>chamado após o </a:t>
            </a:r>
            <a:r>
              <a:rPr lang="pt-BR" sz="1700" dirty="0" err="1" smtClean="0"/>
              <a:t>onStart</a:t>
            </a:r>
            <a:r>
              <a:rPr lang="pt-BR" sz="1700" dirty="0" smtClean="0"/>
              <a:t>, quando a </a:t>
            </a:r>
            <a:r>
              <a:rPr lang="pt-BR" sz="1700" i="1" dirty="0" err="1" smtClean="0"/>
              <a:t>activity</a:t>
            </a:r>
            <a:r>
              <a:rPr lang="pt-BR" sz="1700" i="1" dirty="0" smtClean="0"/>
              <a:t> se torna visível.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err="1" smtClean="0"/>
              <a:t>onPause</a:t>
            </a:r>
            <a:r>
              <a:rPr lang="pt-BR" sz="2400" dirty="0" smtClean="0"/>
              <a:t> </a:t>
            </a:r>
            <a:r>
              <a:rPr lang="pt-BR" sz="1800" dirty="0" smtClean="0"/>
              <a:t>– </a:t>
            </a:r>
            <a:r>
              <a:rPr lang="pt-BR" sz="1700" dirty="0" smtClean="0"/>
              <a:t>é chamado após o </a:t>
            </a:r>
            <a:r>
              <a:rPr lang="pt-BR" sz="1700" dirty="0" err="1" smtClean="0"/>
              <a:t>onResume</a:t>
            </a:r>
            <a:r>
              <a:rPr lang="pt-BR" sz="1700" dirty="0" smtClean="0"/>
              <a:t>, quando a </a:t>
            </a:r>
            <a:r>
              <a:rPr lang="pt-BR" sz="1700" i="1" dirty="0" err="1" smtClean="0"/>
              <a:t>activity</a:t>
            </a:r>
            <a:r>
              <a:rPr lang="pt-BR" sz="1700" dirty="0" smtClean="0"/>
              <a:t> está para perder a visibilidade para outra </a:t>
            </a:r>
            <a:r>
              <a:rPr lang="pt-BR" sz="1700" i="1" dirty="0" err="1" smtClean="0"/>
              <a:t>activity</a:t>
            </a:r>
            <a:r>
              <a:rPr lang="pt-BR" sz="1700" dirty="0" smtClean="0"/>
              <a:t>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err="1" smtClean="0"/>
              <a:t>onStop</a:t>
            </a:r>
            <a:r>
              <a:rPr lang="pt-BR" sz="2400" dirty="0" smtClean="0"/>
              <a:t> </a:t>
            </a:r>
            <a:r>
              <a:rPr lang="pt-BR" sz="1800" dirty="0" smtClean="0"/>
              <a:t>– </a:t>
            </a:r>
            <a:r>
              <a:rPr lang="pt-BR" sz="1700" dirty="0" smtClean="0"/>
              <a:t>a </a:t>
            </a:r>
            <a:r>
              <a:rPr lang="pt-BR" sz="1700" i="1" dirty="0" err="1" smtClean="0"/>
              <a:t>activity</a:t>
            </a:r>
            <a:r>
              <a:rPr lang="pt-BR" sz="1700" i="1" dirty="0" smtClean="0"/>
              <a:t> </a:t>
            </a:r>
            <a:r>
              <a:rPr lang="pt-BR" sz="1700" dirty="0" smtClean="0"/>
              <a:t>não está mais visível para o usuário</a:t>
            </a:r>
            <a:r>
              <a:rPr lang="pt-BR" sz="1700" i="1" dirty="0" smtClean="0"/>
              <a:t>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err="1" smtClean="0"/>
              <a:t>onDestroy</a:t>
            </a:r>
            <a:r>
              <a:rPr lang="pt-BR" sz="2400" dirty="0" smtClean="0"/>
              <a:t> </a:t>
            </a:r>
            <a:r>
              <a:rPr lang="pt-BR" sz="1800" dirty="0" smtClean="0"/>
              <a:t>– </a:t>
            </a:r>
            <a:r>
              <a:rPr lang="pt-BR" sz="1700" dirty="0" smtClean="0"/>
              <a:t>a </a:t>
            </a:r>
            <a:r>
              <a:rPr lang="pt-BR" sz="1700" i="1" dirty="0" err="1" smtClean="0"/>
              <a:t>activity</a:t>
            </a:r>
            <a:r>
              <a:rPr lang="pt-BR" sz="1700" i="1" dirty="0" smtClean="0"/>
              <a:t> </a:t>
            </a:r>
            <a:r>
              <a:rPr lang="pt-BR" sz="1700" dirty="0" smtClean="0"/>
              <a:t>está prestes a ser destruída</a:t>
            </a:r>
            <a:r>
              <a:rPr lang="pt-BR" sz="1700" i="1" dirty="0" smtClean="0"/>
              <a:t>.</a:t>
            </a:r>
            <a:endParaRPr lang="pt-BR" sz="17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0067" y="767376"/>
            <a:ext cx="8923865" cy="583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Conceitos chave 01/09/2014:</a:t>
            </a:r>
            <a:endParaRPr lang="pt-BR" sz="2000" dirty="0" smtClean="0"/>
          </a:p>
          <a:p>
            <a:pPr marL="457200" indent="-457200" algn="just">
              <a:spcBef>
                <a:spcPts val="6000"/>
              </a:spcBef>
              <a:buFont typeface="+mj-lt"/>
              <a:buAutoNum type="arabicPeriod"/>
            </a:pPr>
            <a:r>
              <a:rPr lang="pt-BR" sz="2400" dirty="0" smtClean="0"/>
              <a:t>Configuração do ambiente de desenvolvimento;</a:t>
            </a:r>
          </a:p>
          <a:p>
            <a:pPr marL="457200" indent="-457200" algn="just">
              <a:spcBef>
                <a:spcPts val="6000"/>
              </a:spcBef>
              <a:buFont typeface="+mj-lt"/>
              <a:buAutoNum type="arabicPeriod"/>
            </a:pPr>
            <a:r>
              <a:rPr lang="pt-BR" sz="2400" dirty="0" smtClean="0"/>
              <a:t>Estrutura de uma aplicação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;</a:t>
            </a:r>
          </a:p>
          <a:p>
            <a:pPr marL="457200" indent="-457200" algn="just">
              <a:spcBef>
                <a:spcPts val="6000"/>
              </a:spcBef>
              <a:buFont typeface="+mj-lt"/>
              <a:buAutoNum type="arabicPeriod"/>
            </a:pPr>
            <a:r>
              <a:rPr lang="pt-BR" sz="2400" dirty="0" smtClean="0"/>
              <a:t>Função do arquivo </a:t>
            </a:r>
            <a:r>
              <a:rPr lang="pt-BR" sz="2400" dirty="0" err="1" smtClean="0"/>
              <a:t>AndroidManifest</a:t>
            </a:r>
            <a:r>
              <a:rPr lang="pt-BR" sz="2400" dirty="0" smtClean="0"/>
              <a:t>.</a:t>
            </a:r>
            <a:r>
              <a:rPr lang="pt-BR" sz="2400" dirty="0" err="1" smtClean="0"/>
              <a:t>xml</a:t>
            </a:r>
            <a:r>
              <a:rPr lang="pt-BR" sz="2400" dirty="0" smtClean="0"/>
              <a:t>;</a:t>
            </a:r>
          </a:p>
          <a:p>
            <a:pPr marL="457200" indent="-457200" algn="just">
              <a:spcBef>
                <a:spcPts val="6000"/>
              </a:spcBef>
              <a:buFont typeface="+mj-lt"/>
              <a:buAutoNum type="arabicPeriod"/>
            </a:pPr>
            <a:r>
              <a:rPr lang="pt-BR" sz="2400" dirty="0" smtClean="0"/>
              <a:t>Função da classe </a:t>
            </a:r>
            <a:r>
              <a:rPr lang="pt-BR" sz="2400" dirty="0" err="1" smtClean="0"/>
              <a:t>R.java.</a:t>
            </a:r>
            <a:endParaRPr lang="pt-BR" sz="2400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buSzPct val="100000"/>
              <a:buNone/>
            </a:pPr>
            <a:r>
              <a:rPr lang="pt-BR" sz="2400" dirty="0" smtClean="0">
                <a:sym typeface="Wingdings"/>
              </a:rPr>
              <a:t>1ª Semana: Aplicações e Armazenamento de Dados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Introdução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Configurações de Ambiente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Aplicações </a:t>
            </a:r>
            <a:r>
              <a:rPr lang="pt-BR" sz="1800" dirty="0" err="1" smtClean="0">
                <a:sym typeface="Wingdings"/>
              </a:rPr>
              <a:t>Android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err="1" smtClean="0">
                <a:sym typeface="Wingdings"/>
              </a:rPr>
              <a:t>SQLite</a:t>
            </a:r>
            <a:endParaRPr lang="pt-BR" sz="1800" dirty="0" smtClean="0">
              <a:sym typeface="Wingdings"/>
            </a:endParaRPr>
          </a:p>
          <a:p>
            <a:pPr>
              <a:buSzPct val="100000"/>
              <a:buNone/>
            </a:pPr>
            <a:r>
              <a:rPr lang="pt-BR" sz="2400" dirty="0" smtClean="0">
                <a:sym typeface="Wingdings"/>
              </a:rPr>
              <a:t>2ª Semana: Recursos Nativos e Interoperabilidade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Câmera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Ligações e </a:t>
            </a:r>
            <a:r>
              <a:rPr lang="pt-BR" sz="1800" dirty="0" err="1" smtClean="0">
                <a:sym typeface="Wingdings"/>
              </a:rPr>
              <a:t>SMS's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REST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Tarefas Assíncronas</a:t>
            </a:r>
          </a:p>
          <a:p>
            <a:pPr>
              <a:buSzPct val="100000"/>
              <a:buNone/>
            </a:pPr>
            <a:r>
              <a:rPr lang="pt-BR" sz="2400" dirty="0" smtClean="0">
                <a:sym typeface="Wingdings"/>
              </a:rPr>
              <a:t>3ª Semana: Frameworks e Bibliotecas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err="1" smtClean="0">
                <a:sym typeface="Wingdings"/>
              </a:rPr>
              <a:t>ORMLite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err="1" smtClean="0">
                <a:sym typeface="Wingdings"/>
              </a:rPr>
              <a:t>Android</a:t>
            </a:r>
            <a:r>
              <a:rPr lang="pt-BR" sz="1800" dirty="0" smtClean="0">
                <a:sym typeface="Wingdings"/>
              </a:rPr>
              <a:t> </a:t>
            </a:r>
            <a:r>
              <a:rPr lang="pt-BR" sz="1800" dirty="0" err="1" smtClean="0">
                <a:sym typeface="Wingdings"/>
              </a:rPr>
              <a:t>Annotations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GSON e Jackson</a:t>
            </a:r>
          </a:p>
          <a:p>
            <a:pPr>
              <a:buSzPct val="100000"/>
              <a:buNone/>
            </a:pPr>
            <a:r>
              <a:rPr lang="pt-BR" sz="2400" dirty="0" smtClean="0">
                <a:sym typeface="Wingdings"/>
              </a:rPr>
              <a:t>4ª Semana: Revisão e Avaliação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Ementa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05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pt-BR" sz="2400" dirty="0" smtClean="0"/>
              <a:t>Introdução</a:t>
            </a:r>
            <a:endParaRPr lang="pt-BR" sz="2400" dirty="0" smtClean="0"/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O </a:t>
            </a:r>
            <a:r>
              <a:rPr lang="pt-BR" sz="1800" dirty="0" smtClean="0"/>
              <a:t>que é o </a:t>
            </a:r>
            <a:r>
              <a:rPr lang="pt-BR" sz="1800" dirty="0" err="1" smtClean="0"/>
              <a:t>Android</a:t>
            </a:r>
            <a:r>
              <a:rPr lang="pt-BR" sz="1800" dirty="0" smtClean="0"/>
              <a:t>?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Histórico </a:t>
            </a:r>
            <a:r>
              <a:rPr lang="pt-BR" sz="1800" dirty="0" smtClean="0"/>
              <a:t>de Versões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err="1" smtClean="0"/>
              <a:t>Dashboards</a:t>
            </a:r>
            <a:r>
              <a:rPr lang="pt-BR" sz="1800" dirty="0" smtClean="0"/>
              <a:t> </a:t>
            </a:r>
            <a:endParaRPr lang="pt-BR" sz="18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pt-BR" sz="2400" dirty="0" smtClean="0"/>
              <a:t>Configuração </a:t>
            </a:r>
            <a:r>
              <a:rPr lang="pt-BR" sz="2400" dirty="0" smtClean="0"/>
              <a:t>de Ambiente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Possibilidades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SDK Manager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Emulação</a:t>
            </a:r>
            <a:endParaRPr lang="pt-BR" sz="1800" dirty="0" smtClean="0"/>
          </a:p>
          <a:p>
            <a:pPr>
              <a:buSzPct val="100000"/>
              <a:buFont typeface="+mj-lt"/>
              <a:buAutoNum type="arabicPeriod"/>
            </a:pPr>
            <a:r>
              <a:rPr lang="pt-BR" sz="2400" dirty="0" smtClean="0"/>
              <a:t> Aplicações </a:t>
            </a:r>
            <a:r>
              <a:rPr lang="pt-BR" sz="2400" dirty="0" err="1" smtClean="0"/>
              <a:t>Android</a:t>
            </a:r>
            <a:endParaRPr lang="pt-BR" sz="2400" dirty="0" smtClean="0"/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Estrutura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Layouts e </a:t>
            </a:r>
            <a:r>
              <a:rPr lang="pt-BR" sz="1800" dirty="0" err="1" smtClean="0"/>
              <a:t>Widgets</a:t>
            </a:r>
            <a:endParaRPr lang="pt-BR" sz="1800" dirty="0" smtClean="0"/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Bibliotecas de Suporte</a:t>
            </a:r>
          </a:p>
          <a:p>
            <a:pPr>
              <a:buSzPct val="100000"/>
              <a:buFont typeface="+mj-lt"/>
              <a:buAutoNum type="arabicPeriod"/>
            </a:pPr>
            <a:r>
              <a:rPr lang="pt-BR" sz="2400" dirty="0" smtClean="0"/>
              <a:t> </a:t>
            </a:r>
            <a:r>
              <a:rPr lang="pt-BR" sz="2400" dirty="0" err="1" smtClean="0"/>
              <a:t>SQLite</a:t>
            </a:r>
            <a:endParaRPr lang="pt-BR" sz="2400" dirty="0" smtClean="0"/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Conceito</a:t>
            </a:r>
            <a:endParaRPr lang="pt-BR" sz="1800" dirty="0" smtClean="0"/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Aplicação</a:t>
            </a:r>
            <a:endParaRPr lang="pt-BR" sz="1800" dirty="0" smtClean="0">
              <a:sym typeface="Wingding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x-none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– 1ª Semana</a:t>
            </a:r>
            <a:r>
              <a:rPr lang="x-non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05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lvl="1" indent="0">
              <a:spcBef>
                <a:spcPts val="4200"/>
              </a:spcBef>
              <a:buNone/>
            </a:pPr>
            <a:r>
              <a:rPr lang="pt-BR" sz="2800" b="1" dirty="0" smtClean="0"/>
              <a:t>O </a:t>
            </a:r>
            <a:r>
              <a:rPr lang="pt-BR" sz="2800" b="1" dirty="0"/>
              <a:t>que é o Android</a:t>
            </a:r>
            <a:r>
              <a:rPr lang="pt-BR" sz="2800" b="1" dirty="0" smtClean="0"/>
              <a:t>?</a:t>
            </a:r>
            <a:endParaRPr lang="pt-BR" sz="800" dirty="0" smtClean="0"/>
          </a:p>
          <a:p>
            <a:pPr algn="just">
              <a:spcBef>
                <a:spcPts val="4800"/>
              </a:spcBef>
              <a:buFont typeface="Courier New" panose="02070309020205020404" pitchFamily="49" charset="0"/>
              <a:buChar char="o"/>
            </a:pPr>
            <a:r>
              <a:rPr lang="pt-BR" sz="2400" dirty="0" smtClean="0"/>
              <a:t>Um sistema operacional </a:t>
            </a:r>
            <a:r>
              <a:rPr lang="pt-BR" sz="2400" dirty="0"/>
              <a:t>para dispositivos móveis</a:t>
            </a:r>
            <a:r>
              <a:rPr lang="pt-BR" sz="2400" dirty="0" smtClean="0"/>
              <a:t> </a:t>
            </a:r>
            <a:r>
              <a:rPr lang="pt-BR" sz="2400" dirty="0"/>
              <a:t>baseado no </a:t>
            </a:r>
            <a:r>
              <a:rPr lang="pt-BR" sz="2400" dirty="0" smtClean="0"/>
              <a:t>core do Linux.</a:t>
            </a:r>
            <a:endParaRPr lang="pt-BR" sz="2400" dirty="0"/>
          </a:p>
          <a:p>
            <a:pPr algn="just">
              <a:spcBef>
                <a:spcPts val="4800"/>
              </a:spcBef>
              <a:buFont typeface="Courier New" panose="02070309020205020404" pitchFamily="49" charset="0"/>
              <a:buChar char="o"/>
            </a:pPr>
            <a:r>
              <a:rPr lang="pt-BR" sz="2400" dirty="0" smtClean="0"/>
              <a:t>Adquirido pela Google, em 2005, através da compra da empresa Android </a:t>
            </a:r>
            <a:r>
              <a:rPr lang="pt-BR" sz="2400" dirty="0" err="1" smtClean="0"/>
              <a:t>Inc</a:t>
            </a:r>
            <a:r>
              <a:rPr lang="pt-BR" sz="2400" dirty="0" smtClean="0"/>
              <a:t>, </a:t>
            </a:r>
            <a:r>
              <a:rPr lang="pt-BR" sz="2400" dirty="0"/>
              <a:t>fundada por Andy </a:t>
            </a:r>
            <a:r>
              <a:rPr lang="pt-BR" sz="2400" dirty="0" err="1"/>
              <a:t>Rubinera</a:t>
            </a:r>
            <a:r>
              <a:rPr lang="pt-BR" sz="2400" dirty="0"/>
              <a:t>, Nick Sears e Chris </a:t>
            </a:r>
            <a:r>
              <a:rPr lang="pt-BR" sz="2400" dirty="0" smtClean="0"/>
              <a:t>White.</a:t>
            </a:r>
            <a:endParaRPr lang="pt-BR" sz="2400" dirty="0"/>
          </a:p>
          <a:p>
            <a:pPr algn="just">
              <a:spcBef>
                <a:spcPts val="4800"/>
              </a:spcBef>
              <a:buFont typeface="Courier New" panose="02070309020205020404" pitchFamily="49" charset="0"/>
              <a:buChar char="o"/>
            </a:pPr>
            <a:r>
              <a:rPr lang="pt-BR" sz="2400" dirty="0" smtClean="0"/>
              <a:t>Anunciado em 5 de novembro </a:t>
            </a:r>
            <a:r>
              <a:rPr lang="pt-BR" sz="2400" dirty="0"/>
              <a:t>de </a:t>
            </a:r>
            <a:r>
              <a:rPr lang="pt-BR" sz="2400" dirty="0" smtClean="0"/>
              <a:t>2007, junto com a </a:t>
            </a:r>
            <a:r>
              <a:rPr lang="pt-BR" sz="2400" dirty="0"/>
              <a:t>criação da </a:t>
            </a:r>
            <a:r>
              <a:rPr lang="pt-BR" sz="2400" i="1" dirty="0"/>
              <a:t>Open </a:t>
            </a:r>
            <a:r>
              <a:rPr lang="pt-BR" sz="2400" i="1" dirty="0" err="1"/>
              <a:t>Handset</a:t>
            </a:r>
            <a:r>
              <a:rPr lang="pt-BR" sz="2400" i="1" dirty="0"/>
              <a:t> Alliance</a:t>
            </a:r>
            <a:r>
              <a:rPr lang="pt-BR" sz="2400" dirty="0"/>
              <a:t> (</a:t>
            </a:r>
            <a:r>
              <a:rPr lang="pt-BR" sz="2400" dirty="0" smtClean="0"/>
              <a:t>OHA).</a:t>
            </a:r>
            <a:endParaRPr lang="pt-B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1. Plataforma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80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1026" name="Picture 2" descr="http://www.oneclickroot.com/wp-content/uploads/2014/06/Android-Versions-Histor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6" y="1966119"/>
            <a:ext cx="8334375" cy="419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Plataforma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110067" y="725811"/>
            <a:ext cx="8923865" cy="583353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spcAft>
                <a:spcPts val="3000"/>
              </a:spcAft>
              <a:buFont typeface="Arial"/>
              <a:buNone/>
            </a:pPr>
            <a:r>
              <a:rPr lang="pt-BR" sz="2800" b="1" dirty="0" smtClean="0"/>
              <a:t>Histórico de Versões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14630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53734555"/>
              </p:ext>
            </p:extLst>
          </p:nvPr>
        </p:nvGraphicFramePr>
        <p:xfrm>
          <a:off x="859805" y="4373622"/>
          <a:ext cx="7520532" cy="2057400"/>
        </p:xfrm>
        <a:graphic>
          <a:graphicData uri="http://schemas.openxmlformats.org/drawingml/2006/table">
            <a:tbl>
              <a:tblPr>
                <a:effectLst/>
                <a:tableStyleId>{69C7853C-536D-4A76-A0AE-DD22124D55A5}</a:tableStyleId>
              </a:tblPr>
              <a:tblGrid>
                <a:gridCol w="1414031"/>
                <a:gridCol w="2076190"/>
                <a:gridCol w="889798"/>
                <a:gridCol w="3140513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Versão</a:t>
                      </a:r>
                      <a:endParaRPr lang="pt-BR" sz="1100" b="1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Nome</a:t>
                      </a:r>
                      <a:endParaRPr lang="pt-BR" sz="1100" b="1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API</a:t>
                      </a:r>
                      <a:endParaRPr lang="pt-BR" sz="1100" b="1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Distribuição</a:t>
                      </a:r>
                      <a:r>
                        <a:rPr lang="pt-BR" sz="1100" b="1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(Agosto de 2014)</a:t>
                      </a:r>
                      <a:endParaRPr lang="pt-BR" sz="1100" b="1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2"/>
                        </a:rPr>
                        <a:t>2.2</a:t>
                      </a:r>
                      <a:endParaRPr lang="pt-BR" sz="12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Froyo</a:t>
                      </a: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0.7%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 dirty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3"/>
                        </a:rPr>
                        <a:t>2.3.3 </a:t>
                      </a:r>
                      <a:r>
                        <a:rPr lang="pt-BR" sz="1200" u="none" strike="noStrike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3"/>
                        </a:rPr>
                        <a:t>-</a:t>
                      </a:r>
                      <a:r>
                        <a:rPr lang="pt-BR" sz="1200" u="none" strike="noStrike" baseline="0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3"/>
                        </a:rPr>
                        <a:t> </a:t>
                      </a:r>
                      <a:r>
                        <a:rPr lang="pt-BR" sz="1200" u="none" strike="noStrike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3"/>
                        </a:rPr>
                        <a:t>2.3.7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Gingerbread</a:t>
                      </a: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13.6%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 dirty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4"/>
                        </a:rPr>
                        <a:t>4.0.3 </a:t>
                      </a:r>
                      <a:r>
                        <a:rPr lang="pt-BR" sz="1200" u="none" strike="noStrike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4"/>
                        </a:rPr>
                        <a:t>-</a:t>
                      </a:r>
                      <a:r>
                        <a:rPr lang="pt-BR" sz="1200" u="none" strike="noStrike" baseline="0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4"/>
                        </a:rPr>
                        <a:t> </a:t>
                      </a:r>
                      <a:r>
                        <a:rPr lang="pt-BR" sz="1200" u="none" strike="noStrike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4"/>
                        </a:rPr>
                        <a:t>4.0.4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Ice Cream Sandwich</a:t>
                      </a: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10.6%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u="none" strike="noStrike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5"/>
                        </a:rPr>
                        <a:t>4.1.x</a:t>
                      </a:r>
                      <a:endParaRPr lang="pt-B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Jelly Bean</a:t>
                      </a: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26.5%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u="none" strike="noStrike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6"/>
                        </a:rPr>
                        <a:t>4.2.x</a:t>
                      </a:r>
                      <a:endParaRPr lang="pt-B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19.8%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u="none" strike="noStrike" dirty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7"/>
                        </a:rPr>
                        <a:t>4.3</a:t>
                      </a:r>
                      <a:endParaRPr lang="pt-BR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18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7.9%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8"/>
                        </a:rPr>
                        <a:t>4.4</a:t>
                      </a:r>
                      <a:endParaRPr lang="pt-BR" sz="12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KitKat</a:t>
                      </a:r>
                      <a:endParaRPr lang="pt-BR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19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20.9%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Plataforma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110067" y="725812"/>
            <a:ext cx="8923865" cy="5824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pt-BR" sz="2800" b="1" dirty="0" smtClean="0"/>
              <a:t>Dashboard</a:t>
            </a:r>
            <a:endParaRPr lang="pt-BR" dirty="0" smtClean="0"/>
          </a:p>
        </p:txBody>
      </p:sp>
      <p:pic>
        <p:nvPicPr>
          <p:cNvPr id="25602" name="Picture 2" descr="https://chart.googleapis.com/chart?cht=p&amp;chs=500x250&amp;chl=Froyo%7CGingerbread%7CIce%20Cream%20Sandwich%7CJelly%20Bean%7CKitKat&amp;chd=t%3A0.7%2C13.6%2C10.6%2C54.2%2C20.9&amp;chf=bg%2Cs%2C00000000&amp;chco=c4df9b%2C6fad0c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02237" y="1048984"/>
            <a:ext cx="6191250" cy="3095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78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pt-BR" sz="2800" b="1" dirty="0" smtClean="0"/>
              <a:t>Possibilidades</a:t>
            </a:r>
          </a:p>
          <a:p>
            <a:pPr marL="0" lvl="1" indent="0">
              <a:spcBef>
                <a:spcPts val="0"/>
              </a:spcBef>
              <a:spcAft>
                <a:spcPts val="3000"/>
              </a:spcAft>
              <a:buNone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Configuração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de Ambiente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90945" y="1787236"/>
          <a:ext cx="8606937" cy="414481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3200"/>
                <a:gridCol w="2994758"/>
                <a:gridCol w="2868979"/>
              </a:tblGrid>
              <a:tr h="4144818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endParaRPr lang="pt-BR" sz="2800" dirty="0" smtClean="0"/>
                    </a:p>
                    <a:p>
                      <a:pPr marL="342900" indent="-342900" algn="ctr">
                        <a:buFont typeface="+mj-lt"/>
                        <a:buNone/>
                      </a:pPr>
                      <a:endParaRPr lang="pt-BR" sz="2800" dirty="0" smtClean="0"/>
                    </a:p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pt-BR" sz="2800" dirty="0" smtClean="0"/>
                        <a:t>ADT </a:t>
                      </a:r>
                      <a:r>
                        <a:rPr lang="pt-BR" sz="2800" dirty="0" err="1" smtClean="0"/>
                        <a:t>Bundle</a:t>
                      </a:r>
                      <a:endParaRPr lang="pt-BR" sz="2800" dirty="0" smtClean="0"/>
                    </a:p>
                    <a:p>
                      <a:pPr marL="342900" indent="-342900" algn="ctr">
                        <a:buFont typeface="+mj-lt"/>
                        <a:buNone/>
                      </a:pPr>
                      <a:endParaRPr lang="pt-BR" sz="2800" dirty="0" smtClean="0"/>
                    </a:p>
                    <a:p>
                      <a:pPr marL="803275" indent="-360363" algn="l" defTabSz="346075">
                        <a:buFont typeface="+mj-lt"/>
                        <a:buAutoNum type="arabicPeriod"/>
                      </a:pPr>
                      <a:r>
                        <a:rPr lang="pt-BR" sz="2100" b="0" dirty="0" smtClean="0"/>
                        <a:t>Java JDK [</a:t>
                      </a:r>
                      <a:r>
                        <a:rPr lang="pt-BR" sz="2100" b="0" dirty="0" smtClean="0">
                          <a:hlinkClick r:id="rId2"/>
                        </a:rPr>
                        <a:t>1</a:t>
                      </a:r>
                      <a:r>
                        <a:rPr lang="pt-BR" sz="2100" b="0" dirty="0" smtClean="0"/>
                        <a:t>];</a:t>
                      </a:r>
                    </a:p>
                    <a:p>
                      <a:pPr marL="803275" indent="-360363" algn="l" defTabSz="346075">
                        <a:buFont typeface="+mj-lt"/>
                        <a:buAutoNum type="arabicPeriod"/>
                      </a:pPr>
                      <a:r>
                        <a:rPr lang="pt-BR" sz="2100" b="0" dirty="0" smtClean="0"/>
                        <a:t>ADT </a:t>
                      </a:r>
                      <a:r>
                        <a:rPr lang="pt-BR" sz="2100" b="0" dirty="0" err="1" smtClean="0"/>
                        <a:t>Bundle</a:t>
                      </a:r>
                      <a:r>
                        <a:rPr lang="pt-BR" sz="2100" b="0" dirty="0" smtClean="0"/>
                        <a:t> [2].</a:t>
                      </a:r>
                      <a:endParaRPr lang="pt-BR" sz="2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pt-BR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Eclipse + </a:t>
                      </a:r>
                      <a:r>
                        <a:rPr kumimoji="0" lang="pt-BR" sz="2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Plugin</a:t>
                      </a: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JDK [</a:t>
                      </a:r>
                      <a:r>
                        <a:rPr lang="pt-BR" sz="2100" b="0" dirty="0" smtClean="0">
                          <a:hlinkClick r:id="rId2"/>
                        </a:rPr>
                        <a:t>1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];</a:t>
                      </a: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Android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SDK [3];</a:t>
                      </a: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Eclipe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Standard [4];</a:t>
                      </a: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ADT </a:t>
                      </a:r>
                      <a:r>
                        <a:rPr kumimoji="0" lang="pt-BR" sz="2100" b="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Plugin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[5].</a:t>
                      </a:r>
                      <a:endParaRPr kumimoji="0" lang="pt-BR" sz="2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pt-BR" sz="2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Android</a:t>
                      </a:r>
                      <a:r>
                        <a:rPr kumimoji="0" lang="pt-BR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Studio</a:t>
                      </a: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JDK [</a:t>
                      </a:r>
                      <a:r>
                        <a:rPr lang="pt-BR" sz="2100" b="0" dirty="0" smtClean="0">
                          <a:hlinkClick r:id="rId2"/>
                        </a:rPr>
                        <a:t>1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];</a:t>
                      </a: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Android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SDK [3];</a:t>
                      </a: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Android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Studio [6];</a:t>
                      </a:r>
                      <a:endParaRPr kumimoji="0" lang="pt-BR" sz="2800" b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475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pt-BR" sz="2800" b="1" dirty="0" smtClean="0"/>
              <a:t>SDK Manager </a:t>
            </a:r>
            <a:r>
              <a:rPr lang="pt-BR" sz="2800" b="1" dirty="0" smtClean="0"/>
              <a:t>(Pacotes Mínimos)</a:t>
            </a:r>
            <a:endParaRPr lang="pt-BR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pt-BR" sz="2400" dirty="0" err="1" smtClean="0"/>
              <a:t>Android</a:t>
            </a:r>
            <a:r>
              <a:rPr lang="pt-BR" sz="2400" dirty="0" smtClean="0"/>
              <a:t> </a:t>
            </a:r>
            <a:r>
              <a:rPr lang="pt-BR" sz="2400" dirty="0" smtClean="0"/>
              <a:t>SDK </a:t>
            </a:r>
            <a:r>
              <a:rPr lang="pt-BR" sz="2400" dirty="0" smtClean="0"/>
              <a:t>[</a:t>
            </a:r>
            <a:r>
              <a:rPr lang="pt-BR" sz="2400" dirty="0" smtClean="0">
                <a:hlinkClick r:id="rId2"/>
              </a:rPr>
              <a:t>3</a:t>
            </a:r>
            <a:r>
              <a:rPr lang="pt-BR" sz="2400" dirty="0" smtClean="0"/>
              <a:t>]</a:t>
            </a:r>
            <a:endParaRPr lang="pt-BR" sz="2400" dirty="0" smtClean="0"/>
          </a:p>
          <a:p>
            <a:pPr marL="712788" lvl="2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Tools</a:t>
            </a:r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Android SDK Tools</a:t>
            </a:r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Android SDK </a:t>
            </a:r>
            <a:r>
              <a:rPr lang="pt-BR" sz="2000" dirty="0" err="1"/>
              <a:t>Plataform</a:t>
            </a:r>
            <a:r>
              <a:rPr lang="pt-BR" sz="2000" dirty="0"/>
              <a:t> Tools</a:t>
            </a:r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Android SDK Build-tools</a:t>
            </a:r>
          </a:p>
          <a:p>
            <a:pPr marL="712788" lvl="2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Android X (API Y)</a:t>
            </a:r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SDK </a:t>
            </a:r>
            <a:r>
              <a:rPr lang="pt-BR" sz="2000" dirty="0" err="1"/>
              <a:t>Plataform</a:t>
            </a:r>
            <a:endParaRPr lang="pt-BR" sz="2000" dirty="0"/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System </a:t>
            </a:r>
            <a:r>
              <a:rPr lang="pt-BR" sz="2000" dirty="0" err="1"/>
              <a:t>Image</a:t>
            </a:r>
            <a:r>
              <a:rPr lang="pt-BR" sz="2000" dirty="0"/>
              <a:t> (Em caso de execução via emulador)</a:t>
            </a:r>
          </a:p>
          <a:p>
            <a:pPr marL="712788" lvl="2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Extras</a:t>
            </a:r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Android </a:t>
            </a:r>
            <a:r>
              <a:rPr lang="pt-BR" sz="2000" dirty="0" err="1"/>
              <a:t>Support</a:t>
            </a:r>
            <a:r>
              <a:rPr lang="pt-BR" sz="2000" dirty="0"/>
              <a:t> </a:t>
            </a:r>
            <a:r>
              <a:rPr lang="pt-BR" sz="2000" dirty="0" err="1" smtClean="0"/>
              <a:t>Library</a:t>
            </a:r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Configuração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de Ambiente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5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Configuração de Ambiente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Emulação</a:t>
            </a:r>
            <a:endParaRPr lang="pt-BR" sz="2800" b="1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pt-BR" sz="3200" b="1" dirty="0" smtClean="0">
              <a:solidFill>
                <a:prstClr val="black"/>
              </a:solidFill>
            </a:endParaRPr>
          </a:p>
          <a:p>
            <a:pPr lvl="0">
              <a:buFont typeface="Courier New" pitchFamily="49" charset="0"/>
              <a:buChar char="o"/>
            </a:pPr>
            <a:r>
              <a:rPr lang="pt-BR" sz="2400" dirty="0" smtClean="0">
                <a:solidFill>
                  <a:prstClr val="black"/>
                </a:solidFill>
              </a:rPr>
              <a:t>Direta (USB)</a:t>
            </a:r>
          </a:p>
          <a:p>
            <a:pPr lvl="1">
              <a:buFont typeface="Wingdings" pitchFamily="2" charset="2"/>
              <a:buChar char="§"/>
            </a:pPr>
            <a:r>
              <a:rPr lang="pt-BR" sz="2000" dirty="0" smtClean="0">
                <a:solidFill>
                  <a:prstClr val="black"/>
                </a:solidFill>
              </a:rPr>
              <a:t>Dispositivo Móvel</a:t>
            </a:r>
          </a:p>
          <a:p>
            <a:pPr>
              <a:buNone/>
            </a:pPr>
            <a:endParaRPr lang="pt-BR" sz="2000" b="1" dirty="0" smtClean="0">
              <a:solidFill>
                <a:prstClr val="black"/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pt-BR" sz="2400" dirty="0" smtClean="0">
                <a:solidFill>
                  <a:prstClr val="black"/>
                </a:solidFill>
              </a:rPr>
              <a:t>AVD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000" dirty="0" smtClean="0">
                <a:solidFill>
                  <a:prstClr val="black"/>
                </a:solidFill>
              </a:rPr>
              <a:t>Intel x86 </a:t>
            </a:r>
            <a:r>
              <a:rPr lang="pt-BR" sz="2000" dirty="0" err="1" smtClean="0">
                <a:solidFill>
                  <a:prstClr val="black"/>
                </a:solidFill>
              </a:rPr>
              <a:t>Atom</a:t>
            </a:r>
            <a:r>
              <a:rPr lang="pt-BR" sz="2000" dirty="0" smtClean="0">
                <a:solidFill>
                  <a:prstClr val="black"/>
                </a:solidFill>
              </a:rPr>
              <a:t> </a:t>
            </a:r>
          </a:p>
          <a:p>
            <a:pPr lvl="2">
              <a:spcAft>
                <a:spcPts val="600"/>
              </a:spcAft>
              <a:buFont typeface="Verdana" pitchFamily="34" charset="0"/>
              <a:buChar char="▫"/>
            </a:pPr>
            <a:r>
              <a:rPr lang="en-US" sz="2000" dirty="0" smtClean="0">
                <a:solidFill>
                  <a:prstClr val="black"/>
                </a:solidFill>
              </a:rPr>
              <a:t>Intel HAXM </a:t>
            </a:r>
            <a:r>
              <a:rPr lang="en-US" sz="2000" dirty="0" smtClean="0">
                <a:solidFill>
                  <a:prstClr val="black"/>
                </a:solidFill>
              </a:rPr>
              <a:t>[</a:t>
            </a:r>
            <a:r>
              <a:rPr lang="en-US" sz="2000" dirty="0" smtClean="0">
                <a:solidFill>
                  <a:prstClr val="black"/>
                </a:solidFill>
                <a:hlinkClick r:id="rId2"/>
              </a:rPr>
              <a:t>7</a:t>
            </a:r>
            <a:r>
              <a:rPr lang="en-US" sz="2000" dirty="0" smtClean="0">
                <a:solidFill>
                  <a:prstClr val="black"/>
                </a:solidFill>
              </a:rPr>
              <a:t>] </a:t>
            </a:r>
            <a:r>
              <a:rPr lang="en-US" sz="2000" dirty="0" smtClean="0">
                <a:solidFill>
                  <a:prstClr val="black"/>
                </a:solidFill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</a:rPr>
              <a:t>otimizador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000" dirty="0" smtClean="0">
                <a:solidFill>
                  <a:prstClr val="black"/>
                </a:solidFill>
              </a:rPr>
              <a:t>ARM EABI v7a</a:t>
            </a:r>
          </a:p>
          <a:p>
            <a:pPr>
              <a:buFont typeface="Verdana" pitchFamily="34" charset="0"/>
              <a:buChar char="▫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0">
              <a:buFont typeface="Courier New" pitchFamily="49" charset="0"/>
              <a:buChar char="o"/>
            </a:pPr>
            <a:r>
              <a:rPr lang="pt-BR" sz="2400" dirty="0" smtClean="0">
                <a:solidFill>
                  <a:prstClr val="black"/>
                </a:solidFill>
              </a:rPr>
              <a:t>Máquina Virtual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000" dirty="0" smtClean="0">
                <a:solidFill>
                  <a:prstClr val="black"/>
                </a:solidFill>
              </a:rPr>
              <a:t>Projeto </a:t>
            </a:r>
            <a:r>
              <a:rPr lang="pt-BR" sz="2000" dirty="0" err="1" smtClean="0">
                <a:solidFill>
                  <a:prstClr val="black"/>
                </a:solidFill>
              </a:rPr>
              <a:t>Android</a:t>
            </a:r>
            <a:r>
              <a:rPr lang="pt-BR" sz="2000" dirty="0" smtClean="0">
                <a:solidFill>
                  <a:prstClr val="black"/>
                </a:solidFill>
              </a:rPr>
              <a:t> x86 </a:t>
            </a:r>
            <a:r>
              <a:rPr lang="pt-BR" sz="2000" dirty="0" smtClean="0">
                <a:solidFill>
                  <a:prstClr val="black"/>
                </a:solidFill>
              </a:rPr>
              <a:t>[</a:t>
            </a:r>
            <a:r>
              <a:rPr lang="pt-BR" sz="2000" dirty="0" smtClean="0">
                <a:solidFill>
                  <a:prstClr val="black"/>
                </a:solidFill>
                <a:hlinkClick r:id="rId3"/>
              </a:rPr>
              <a:t>8</a:t>
            </a:r>
            <a:r>
              <a:rPr lang="pt-BR" sz="2000" dirty="0" smtClean="0">
                <a:solidFill>
                  <a:prstClr val="black"/>
                </a:solidFill>
              </a:rPr>
              <a:t>]</a:t>
            </a:r>
            <a:endParaRPr lang="pt-BR" sz="2000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7399</TotalTime>
  <Words>723</Words>
  <Application>Microsoft Office PowerPoint</Application>
  <PresentationFormat>Apresentação na tela (4:3)</PresentationFormat>
  <Paragraphs>200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Office Theme</vt:lpstr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Cast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Rocha</dc:creator>
  <cp:lastModifiedBy>venilton.junior</cp:lastModifiedBy>
  <cp:revision>363</cp:revision>
  <dcterms:created xsi:type="dcterms:W3CDTF">2014-02-10T11:20:58Z</dcterms:created>
  <dcterms:modified xsi:type="dcterms:W3CDTF">2014-09-01T19:48:39Z</dcterms:modified>
</cp:coreProperties>
</file>