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3"/>
    <a:srgbClr val="FBF4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627520389414588E-2"/>
          <c:y val="0.11037186895076193"/>
          <c:w val="0.9453725393700787"/>
          <c:h val="0.778017730190838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HOS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Foglio1!$A$2:$A$6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7.58</c:v>
                </c:pt>
                <c:pt idx="1">
                  <c:v>5.53</c:v>
                </c:pt>
                <c:pt idx="2">
                  <c:v>7.6459000000000001</c:v>
                </c:pt>
                <c:pt idx="3">
                  <c:v>6.37</c:v>
                </c:pt>
                <c:pt idx="4">
                  <c:v>6.8219000000000003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38-4F3B-B1B7-E35592FB26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7550928"/>
        <c:axId val="647546008"/>
      </c:barChart>
      <c:catAx>
        <c:axId val="64755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546008"/>
        <c:crosses val="autoZero"/>
        <c:auto val="1"/>
        <c:lblAlgn val="ctr"/>
        <c:lblOffset val="100"/>
        <c:noMultiLvlLbl val="0"/>
      </c:catAx>
      <c:valAx>
        <c:axId val="647546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550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HOS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Foglio1!$A$2:$A$6</c:f>
              <c:numCache>
                <c:formatCode>General</c:formatCode>
                <c:ptCount val="5"/>
                <c:pt idx="0">
                  <c:v>-0.4</c:v>
                </c:pt>
                <c:pt idx="1">
                  <c:v>-0.2</c:v>
                </c:pt>
                <c:pt idx="2">
                  <c:v>0</c:v>
                </c:pt>
                <c:pt idx="3">
                  <c:v>0.2</c:v>
                </c:pt>
                <c:pt idx="4">
                  <c:v>0.4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11.38</c:v>
                </c:pt>
                <c:pt idx="1">
                  <c:v>8.1999999999999993</c:v>
                </c:pt>
                <c:pt idx="2">
                  <c:v>7.58</c:v>
                </c:pt>
                <c:pt idx="3">
                  <c:v>9.64</c:v>
                </c:pt>
                <c:pt idx="4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09-4F8E-9135-FAE06BF71C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4017760"/>
        <c:axId val="534009560"/>
      </c:barChart>
      <c:catAx>
        <c:axId val="53401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009560"/>
        <c:crosses val="autoZero"/>
        <c:auto val="1"/>
        <c:lblAlgn val="ctr"/>
        <c:lblOffset val="100"/>
        <c:noMultiLvlLbl val="0"/>
      </c:catAx>
      <c:valAx>
        <c:axId val="534009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01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HOS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Foglio1!$A$2:$A$6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2E-3</c:v>
                </c:pt>
                <c:pt idx="3">
                  <c:v>5.0000000000000001E-3</c:v>
                </c:pt>
                <c:pt idx="4">
                  <c:v>7.0000000000000001E-3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7.58</c:v>
                </c:pt>
                <c:pt idx="1">
                  <c:v>7.1</c:v>
                </c:pt>
                <c:pt idx="2">
                  <c:v>10.02</c:v>
                </c:pt>
                <c:pt idx="3">
                  <c:v>9.76</c:v>
                </c:pt>
                <c:pt idx="4">
                  <c:v>6.8380000000000001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BC-4B31-B36D-62547ADF78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4017760"/>
        <c:axId val="534009560"/>
      </c:barChart>
      <c:catAx>
        <c:axId val="53401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009560"/>
        <c:crosses val="autoZero"/>
        <c:auto val="1"/>
        <c:lblAlgn val="ctr"/>
        <c:lblOffset val="100"/>
        <c:noMultiLvlLbl val="0"/>
      </c:catAx>
      <c:valAx>
        <c:axId val="534009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01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HOS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Foglio1!$A$2:$A$4</c:f>
              <c:strCache>
                <c:ptCount val="3"/>
                <c:pt idx="0">
                  <c:v>Art-Product</c:v>
                </c:pt>
                <c:pt idx="1">
                  <c:v>Art-Real World</c:v>
                </c:pt>
                <c:pt idx="2">
                  <c:v>Art-ClipArt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10.48</c:v>
                </c:pt>
                <c:pt idx="1">
                  <c:v>6.75</c:v>
                </c:pt>
                <c:pt idx="2">
                  <c:v>7.73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BC-49ED-AEAB-421CBA6869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4017760"/>
        <c:axId val="534009560"/>
      </c:barChart>
      <c:catAx>
        <c:axId val="53401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009560"/>
        <c:crosses val="autoZero"/>
        <c:auto val="1"/>
        <c:lblAlgn val="ctr"/>
        <c:lblOffset val="100"/>
        <c:noMultiLvlLbl val="0"/>
      </c:catAx>
      <c:valAx>
        <c:axId val="534009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01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06-Feb-22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06-Feb-22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06-Feb-22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06-Feb-22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06-Feb-22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06-Feb-22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06-Feb-22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06-Feb-22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06-Feb-22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06-Feb-22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06-Feb-22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06-Feb-22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lipeCorredor73/DAAI_OPEN_SET_ROS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FBC8CF-B02A-45F4-8652-70BEA36B6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set domain adaptation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8F7B23-DAAC-4396-8B29-C5AD8AB9C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080571"/>
            <a:ext cx="6831673" cy="1492021"/>
          </a:xfrm>
        </p:spPr>
        <p:txBody>
          <a:bodyPr>
            <a:normAutofit fontScale="92500" lnSpcReduction="10000"/>
          </a:bodyPr>
          <a:lstStyle/>
          <a:p>
            <a:r>
              <a:rPr lang="it-IT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Andres</a:t>
            </a:r>
            <a:r>
              <a:rPr lang="it-IT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Felipe </a:t>
            </a:r>
            <a:r>
              <a:rPr lang="it-IT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Corredor</a:t>
            </a:r>
            <a:r>
              <a:rPr lang="it-IT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it-IT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Pablos</a:t>
            </a:r>
            <a:r>
              <a:rPr lang="it-IT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S287298</a:t>
            </a:r>
          </a:p>
          <a:p>
            <a:r>
              <a:rPr lang="it-IT" dirty="0">
                <a:solidFill>
                  <a:srgbClr val="202124"/>
                </a:solidFill>
                <a:latin typeface="Roboto" panose="02000000000000000000" pitchFamily="2" charset="0"/>
              </a:rPr>
              <a:t>Fulvio </a:t>
            </a:r>
            <a:r>
              <a:rPr lang="it-IT" dirty="0" err="1">
                <a:solidFill>
                  <a:srgbClr val="202124"/>
                </a:solidFill>
                <a:latin typeface="Roboto" panose="02000000000000000000" pitchFamily="2" charset="0"/>
              </a:rPr>
              <a:t>Raddi</a:t>
            </a:r>
            <a:r>
              <a:rPr lang="it-IT" dirty="0">
                <a:solidFill>
                  <a:srgbClr val="202124"/>
                </a:solidFill>
                <a:latin typeface="Roboto" panose="02000000000000000000" pitchFamily="2" charset="0"/>
              </a:rPr>
              <a:t> S284539</a:t>
            </a:r>
          </a:p>
          <a:p>
            <a:r>
              <a:rPr lang="it-IT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Jorge Luis Lora S292930</a:t>
            </a:r>
            <a:endParaRPr lang="it-IT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  <a:p>
            <a:r>
              <a:rPr lang="it-IT" dirty="0">
                <a:solidFill>
                  <a:srgbClr val="202124"/>
                </a:solidFill>
                <a:latin typeface="Roboto" panose="020B0604020202020204" pitchFamily="2" charset="0"/>
              </a:rPr>
              <a:t>Michel Jreige S288005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E285773-E462-43B0-A954-5FAD637B7275}"/>
              </a:ext>
            </a:extLst>
          </p:cNvPr>
          <p:cNvSpPr txBox="1"/>
          <p:nvPr/>
        </p:nvSpPr>
        <p:spPr>
          <a:xfrm>
            <a:off x="4185979" y="657820"/>
            <a:ext cx="4309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Politecnico di Torino</a:t>
            </a:r>
          </a:p>
          <a:p>
            <a:pPr algn="ctr"/>
            <a:r>
              <a:rPr lang="en-US" dirty="0"/>
              <a:t>Data Analysis and Artificial Intelligence</a:t>
            </a:r>
          </a:p>
        </p:txBody>
      </p:sp>
      <p:pic>
        <p:nvPicPr>
          <p:cNvPr id="7" name="Immagine 2">
            <a:extLst>
              <a:ext uri="{FF2B5EF4-FFF2-40B4-BE49-F238E27FC236}">
                <a16:creationId xmlns:a16="http://schemas.microsoft.com/office/drawing/2014/main" id="{23F2B61A-0B66-4779-BF8C-13F5C6D8A4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924"/>
          <a:stretch/>
        </p:blipFill>
        <p:spPr>
          <a:xfrm>
            <a:off x="10032683" y="414098"/>
            <a:ext cx="1340168" cy="118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09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9D804D-6212-48D3-989A-6E72FCC4F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4393"/>
            <a:ext cx="9601200" cy="734627"/>
          </a:xfrm>
        </p:spPr>
        <p:txBody>
          <a:bodyPr/>
          <a:lstStyle/>
          <a:p>
            <a:r>
              <a:rPr lang="en-US" dirty="0"/>
              <a:t>Ablation for the threshold</a:t>
            </a:r>
          </a:p>
        </p:txBody>
      </p:sp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46D7E46C-F085-4B17-92A9-69DAB0D3F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6685003"/>
              </p:ext>
            </p:extLst>
          </p:nvPr>
        </p:nvGraphicFramePr>
        <p:xfrm>
          <a:off x="2621280" y="1957714"/>
          <a:ext cx="694944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AB2CE6-AAFC-4BE5-B567-9033A68980C6}"/>
                  </a:ext>
                </a:extLst>
              </p:cNvPr>
              <p:cNvSpPr txBox="1"/>
              <p:nvPr/>
            </p:nvSpPr>
            <p:spPr>
              <a:xfrm>
                <a:off x="1422646" y="1119020"/>
                <a:ext cx="174668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</a:t>
                </a:r>
              </a:p>
              <a:p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Centerloss=0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AB2CE6-AAFC-4BE5-B567-9033A6898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646" y="1119020"/>
                <a:ext cx="1746682" cy="646331"/>
              </a:xfrm>
              <a:prstGeom prst="rect">
                <a:avLst/>
              </a:prstGeom>
              <a:blipFill>
                <a:blip r:embed="rId3"/>
                <a:stretch>
                  <a:fillRect l="-2787" t="-660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82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9BF997-4004-44EE-A6E3-ECC4C51E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21301"/>
            <a:ext cx="9601200" cy="797285"/>
          </a:xfrm>
        </p:spPr>
        <p:txBody>
          <a:bodyPr/>
          <a:lstStyle/>
          <a:p>
            <a:r>
              <a:rPr lang="en-US" dirty="0"/>
              <a:t>Ablation for Centerloss</a:t>
            </a:r>
          </a:p>
        </p:txBody>
      </p:sp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3A96EA85-B64E-41DA-B364-705C725D51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264033"/>
              </p:ext>
            </p:extLst>
          </p:nvPr>
        </p:nvGraphicFramePr>
        <p:xfrm>
          <a:off x="2621280" y="2024109"/>
          <a:ext cx="694944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431A54-184A-460F-BE53-F00337361FDA}"/>
                  </a:ext>
                </a:extLst>
              </p:cNvPr>
              <p:cNvSpPr txBox="1"/>
              <p:nvPr/>
            </p:nvSpPr>
            <p:spPr>
              <a:xfrm>
                <a:off x="1422646" y="1119020"/>
                <a:ext cx="174668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Threshold=0</a:t>
                </a: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431A54-184A-460F-BE53-F00337361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646" y="1119020"/>
                <a:ext cx="1746682" cy="646331"/>
              </a:xfrm>
              <a:prstGeom prst="rect">
                <a:avLst/>
              </a:prstGeom>
              <a:blipFill>
                <a:blip r:embed="rId3"/>
                <a:stretch>
                  <a:fillRect l="-2787" t="-660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623310"/>
      </p:ext>
    </p:extLst>
  </p:cSld>
  <p:clrMapOvr>
    <a:masterClrMapping/>
  </p:clrMapOvr>
</p:sld>
</file>

<file path=ppt/slides/slide12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><p:spTree><p:nvGrpSpPr><p:cNvPr id="1" name=""/><p:cNvGrpSpPr/><p:nvPr/></p:nvGrpSpPr><p:grpSpPr><a:xfrm><a:off x="0" y="0"/><a:ext cx="0" cy="0"/><a:chOff x="0" y="0"/><a:chExt cx="0" cy="0"/></a:xfrm></p:grpSpPr><p:sp><p:nvSpPr><p:cNvPr id="2" name="Titolo 1"><a:extLst><a:ext uri="{FF2B5EF4-FFF2-40B4-BE49-F238E27FC236}"><a16:creationId xmlns:a16="http://schemas.microsoft.com/office/drawing/2014/main" id="{4BC0DB5C-4815-4ADD-8570-9236D8BCB0BF}"/></a:ext></a:extLst></p:cNvPr><p:cNvSpPr><a:spLocks noGrp="1"/></p:cNvSpPr><p:nvPr><p:ph type="title"/></p:nvPr></p:nvSpPr><p:spPr><a:xfrm><a:off x="1371600" y="348448"/><a:ext cx="9601200" cy="654728"/></a:xfrm></p:spPr><p:txBody><a:bodyPr><a:normAutofit fontScale="90000"/></a:bodyPr><a:lstStyle/><a:p><a:r><a:rPr lang="it-IT" dirty="0"/><a:t>Domain Shift</a:t></a:r></a:p></p:txBody></p:sp><p:graphicFrame><p:nvGraphicFramePr><p:cNvPr id="4" name="Grafico 3"><a:extLst><a:ext uri="{FF2B5EF4-FFF2-40B4-BE49-F238E27FC236}"><a16:creationId xmlns:a16="http://schemas.microsoft.com/office/drawing/2014/main" id="{0FBDAA79-9F61-4240-A1D7-70E759186510}"/></a:ext></a:extLst></p:cNvPr><p:cNvGraphicFramePr/><p:nvPr><p:extLst><p:ext uri="{D42A27DB-BD31-4B8C-83A1-F6EECF244321}"><p14:modId xmlns:p14="http://schemas.microsoft.com/office/powerpoint/2010/main" val="2775262993"/></p:ext></p:extLst></p:nvPr></p:nvGraphicFramePr><p:xfrm><a:off x="2697480" y="1944825"/><a:ext cx="6949440" cy="4206240"/></p:xfrm><a:graphic><a:graphicData uri="http://schemas.openxmlformats.org/drawingml/2006/chart"><c:chart xmlns:c="http://schemas.openxmlformats.org/drawingml/2006/chart" xmlns:r="http://schemas.openxmlformats.org/officeDocument/2006/relationships" r:id="rId2"/></a:graphicData></a:graphic></p:graphicFrame><mc:AlternateContent xmlns:mc="http://schemas.openxmlformats.org/markup-compatibility/2006"><mc:Choice xmlns:a14="http://schemas.microsoft.com/office/drawing/2010/main" Requires="a14"><p:sp><p:nvSpPr><p:cNvPr id="6" name="CasellaDiTesto 5"><a:extLst><a:ext uri="{FF2B5EF4-FFF2-40B4-BE49-F238E27FC236}"><a16:creationId xmlns:a16="http://schemas.microsoft.com/office/drawing/2014/main" id="{DBE4BDB5-BB84-4840-965F-94FBF7DDEEED}"/></a:ext></a:extLst></p:cNvPr><p:cNvSpPr txBox="1"/><p:nvPr/></p:nvSpPr><p:spPr><a:xfrm><a:off x="1371600" y="1100834"/><a:ext cx="7665110" cy="400110"/></a:xfrm><a:prstGeom prst="rect"><a:avLst/></a:prstGeom><a:noFill/></p:spPr><p:txBody><a:bodyPr wrap="square" rtlCol="0"><a:spAutoFit/></a:bodyPr><a:lstStyle/><a:p><a14:m><m:oMath xmlns:m="http://schemas.openxmlformats.org/officeDocument/2006/math"><m:sSub><m:sSubPr><m:ctrlPr><a:rPr lang="it-IT" sz="2000" i="1" smtClean="0"><a:latin typeface="Cambria Math" panose="02040503050406030204" pitchFamily="18" charset="0"/><a:ea typeface="Cambria Math" panose="02040503050406030204" pitchFamily="18" charset="0"/></a:rPr></m:ctrlPr></m:sSubPr><m:e><m:r><a:rPr lang="it-IT" sz="2000" i="1"><a:latin typeface="Cambria Math" panose="02040503050406030204" pitchFamily="18" charset="0"/><a:ea typeface="Cambria Math" panose="02040503050406030204" pitchFamily="18" charset="0"/></a:rPr><m:t>𝛼</m:t></m:r></m:e><m:sub><m:r><a:rPr lang="it-IT" sz="2000" b="0" i="1" smtClean="0"><a:latin typeface="Cambria Math" panose="02040503050406030204" pitchFamily="18" charset="0"/><a:ea typeface="Cambria Math" panose="02040503050406030204" pitchFamily="18" charset="0"/></a:rPr><m:t>1</m:t></m:r></m:sub></m:sSub></m:oMath></a14:m><a:r><a:rPr lang="it-IT" sz="2000" dirty="0"/><a:t> = </a:t></a:r><a14:m><m:oMath xmlns:m="http://schemas.openxmlformats.org/officeDocument/2006/math"><m:sSub><m:sSubPr><m:ctrlPr><a:rPr lang="it-IT" sz="2000" i="1"><a:latin typeface="Cambria Math" panose="02040503050406030204" pitchFamily="18" charset="0"/><a:ea typeface="Cambria Math" panose="02040503050406030204" pitchFamily="18" charset="0"/></a:rPr></m:ctrlPr></m:sSubPr><m:e><m:r><a:rPr lang="it-IT" sz="2000" i="1"><a:latin typeface="Cambria Math" panose="02040503050406030204" pitchFamily="18" charset="0"/><a:ea typeface="Cambria Math" panose="02040503050406030204" pitchFamily="18" charset="0"/></a:rPr><m:t>𝛼</m:t></m:r></m:e><m:sub><m:r><a:rPr lang="it-IT" sz="2000" b="0" i="1" smtClean="0"><a:latin typeface="Cambria Math" panose="02040503050406030204" pitchFamily="18" charset="0"/><a:ea typeface="Cambria Math" panose="02040503050406030204" pitchFamily="18" charset="0"/></a:rPr><m:t>2</m:t></m:r></m:sub></m:sSub><m:r><a:rPr lang="it-IT" sz="2000" b="0" i="1" smtClean="0"><a:latin typeface="Cambria Math" panose="02040503050406030204" pitchFamily="18" charset="0"/><a:ea typeface="Cambria Math" panose="02040503050406030204" pitchFamily="18" charset="0"/></a:rPr><m:t>=1.5</m:t></m:r><m:r><a:rPr lang="en-US" sz="2000" b="0" i="1" smtClean="0"><a:latin typeface="Cambria Math" panose="02040503050406030204" pitchFamily="18" charset="0"/><a:ea typeface="Cambria Math" panose="02040503050406030204" pitchFamily="18" charset="0"/></a:rPr><m:t>,  </m:t></m:r><m:r><a:rPr lang="en-US" sz="2000" b="0" i="1" smtClean="0"><a:latin typeface="Cambria Math" panose="02040503050406030204" pitchFamily="18" charset="0"/><a:ea typeface="Cambria Math" panose="02040503050406030204" pitchFamily="18" charset="0"/></a:rPr><m:t>𝑡h𝑟𝑒𝑠</m:t></m:r><m:r><a:rPr lang="it-IT" sz="2000" b="0" i="1" smtClean="0"><a:latin typeface="Cambria Math" panose="02040503050406030204" pitchFamily="18" charset="0"/><a:ea typeface="Cambria Math" panose="02040503050406030204" pitchFamily="18" charset="0"/></a:rPr><m:t>h𝑜𝑙𝑑</m:t></m:r><m:r><a:rPr lang="it-IT" sz="2000" b="0" i="1" smtClean="0"><a:latin typeface="Cambria Math" panose="02040503050406030204" pitchFamily="18" charset="0"/><a:ea typeface="Cambria Math" panose="02040503050406030204" pitchFamily="18" charset="0"/></a:rPr><m:t>= <m:oMath xmlns:m="http://schemas.openxmlformats.org/officeDocument/2006/math"><m:sSub><m:sSubPr><m:ctrlPr><a:rPr lang="it-IT" sz="2000" i="1"><a:latin typeface="Cambria Math" panose="02040503050406030204" pitchFamily="18" charset="0"/><a:ea typeface="Cambria Math" panose="02040503050406030204" pitchFamily="18" charset="0"/></a:rPr></m:ctrlPr></m:sSubPr><m:e><m:r><a:rPr lang="it-IT" sz="2000" i="1"><a:latin typeface="Cambria Math" panose="02040503050406030204" pitchFamily="18" charset="0"/><a:ea typeface="Cambria Math" panose="02040503050406030204" pitchFamily="18" charset="0"/></a:rPr><m:t>𝛼</m:t></m:r></m:e><m:sub><m:r><a:rPr lang="it-IT" sz="2000" b="0" i="1" smtClean="0"><a:latin typeface="Cambria Math" panose="02040503050406030204" pitchFamily="18" charset="0"/><a:ea typeface="Cambria Math" panose="02040503050406030204" pitchFamily="18" charset="0"/></a:rPr><m:t>2</m:t></m:r></m:sub></m:sSub><m:r><a:rPr lang="it-IT" sz="2000" b="0" i="1" smtClean="0"><a:latin typeface="Cambria Math" panose="02040503050406030204" pitchFamily="18" charset="0"/><a:ea typeface="Cambria Math" panose="02040503050406030204" pitchFamily="18" charset="0"/></a:rPr><m:t>=1.5</m:t></m:r><m:r><a:rPr lang="en-US" sz="2000" b="0" i="1" smtClean="0"><a:latin typeface="Cambria Math" panose="02040503050406030204" pitchFamily="18" charset="0"/><a:ea typeface="Cambria Math" panose="02040503050406030204" pitchFamily="18" charset="0"/></a:rPr><m:t>,  </m:t></m:r><m:r><a:rPr lang="en-US" sz="2000" b="0" i="1" smtClean="0"><a:latin typeface="Cambria Math" panose="02040503050406030204" pitchFamily="18" charset="0"/><a:ea typeface="Cambria Math" panose="02040503050406030204" pitchFamily="18" charset="0"/></a:rPr><m:t>𝑡h𝑟𝑒𝑠</m:t></m:r><m:r><a:rPr lang="it-IT" sz="2000" b="0" i="1" smtClean="0"><a:latin typeface="Cambria Math" panose="02040503050406030204" pitchFamily="18" charset="0"/><a:ea typeface="Cambria Math" panose="02040503050406030204" pitchFamily="18" charset="0"/></a:rPr><m:t>h𝑜𝑙𝑑</m:t></m:r><m:r><a:rPr lang="it-IT" sz="2000" b="0" i="1" smtClean="0"><a:latin typeface="Cambria Math" panose="02040503050406030204" pitchFamily="18" charset="0"/><a:ea typeface="Cambria Math" panose="02040503050406030204" pitchFamily="18" charset="0"/></a:rPr><m:t>= </a14:m><a:r><a:rPr lang="it-IT" sz="2000" dirty="0"/><a:t>-0.4, </a:t></a:r><a:r><a:rPr lang="it-IT" sz="2000" i="1" dirty="0"><a:latin typeface="Cambria Math" panose="02040503050406030204" pitchFamily="18" charset="0"/><a:ea typeface="Cambria Math" panose="02040503050406030204" pitchFamily="18" charset="0"/></a:rPr><a:t>Centerloss</a:t></a:r><a:r><a:rPr lang="it-IT" sz="2000" dirty="0"/><a:t> = 0</a:t></a:r></a:p></p:txBody></p:sp></mc:Choice><mc:Fallback><p:sp><p:nvSpPr><p:cNvPr id="6" name="CasellaDiTesto 5"><a:extLst><a:ext uri="{FF2B5EF4-FFF2-40B4-BE49-F238E27FC236}"><a16:creationId xmlns:a16="http://schemas.microsoft.com/office/drawing/2014/main" id="{DBE4BDB5-BB84-4840-965F-94FBF7DDEEED}"/></a:ext></a:extLst></p:cNvPr><p:cNvSpPr txBox="1"><a:spLocks noRot="1" noChangeAspect="1" noMove="1" noResize="1" noEditPoints="1" noAdjustHandles="1" noChangeArrowheads="1" noChangeShapeType="1" noTextEdit="1"/></p:cNvSpPr><p:nvPr/></p:nvSpPr><p:spPr><a:xfrm><a:off x="1371600" y="1100834"/><a:ext cx="7665110" cy="400110"/></a:xfrm><a:prstGeom prst="rect"><a:avLst/></a:prstGeom><a:blipFill><a:blip r:embed="rId3"/><a:stretch><a:fillRect t="-10769" b="-27692"/></a:stretch></a:blipFill></p:spPr><p:txBody><a:bodyPr/><a:lstStyle/><a:p><a:r><a:rPr lang="en-US"><a:noFill/></a:rPr><a:t> </a:t></a:r></a:p></p:txBody></p:sp></mc:Fallback></mc:AlternateContent></p:spTree><p:extLst><p:ext uri="{BB962C8B-B14F-4D97-AF65-F5344CB8AC3E}"><p14:creationId xmlns:p14="http://schemas.microsoft.com/office/powerpoint/2010/main" val="1351323926"/></p:ext></p:extLst></p:cSld><p:clrMapOvr><a:masterClrMapping/></p:clrMapOvr>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F87A43C-B1F0-4525-9151-F335B88E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250" y="2063668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Thank you for</a:t>
            </a:r>
            <a:br>
              <a:rPr lang="en-US" sz="7200" cap="all" dirty="0"/>
            </a:br>
            <a:r>
              <a:rPr lang="en-US" sz="7200" cap="all" dirty="0"/>
              <a:t> the attention!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080CF-FDA8-4718-AE18-4BE348B3A44E}"/>
              </a:ext>
            </a:extLst>
          </p:cNvPr>
          <p:cNvSpPr txBox="1"/>
          <p:nvPr/>
        </p:nvSpPr>
        <p:spPr>
          <a:xfrm>
            <a:off x="1256189" y="5509365"/>
            <a:ext cx="6502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GitHub Repository:</a:t>
            </a:r>
          </a:p>
          <a:p>
            <a:r>
              <a:rPr lang="en-US" sz="1600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2"/>
              </a:rPr>
              <a:t>https://github.com/FelipeCorredor73/DAAI_OPEN_SET_ROS.git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4555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051767-F151-4771-89E3-9FC26A45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of the problem</a:t>
            </a:r>
          </a:p>
        </p:txBody>
      </p:sp>
      <p:pic>
        <p:nvPicPr>
          <p:cNvPr id="5" name="Segnaposto contenuto 4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DB836B61-7DF3-4AD7-ADA2-4FF4459BF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247900"/>
            <a:ext cx="3832651" cy="3581400"/>
          </a:xfrm>
        </p:spPr>
      </p:pic>
      <p:pic>
        <p:nvPicPr>
          <p:cNvPr id="7" name="Immagine 6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A8A09408-C9DA-493B-A34A-23959D0F1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042" y="2171700"/>
            <a:ext cx="2562225" cy="3810000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C874BBDD-1435-40D2-BD82-F059F0B8A4FB}"/>
              </a:ext>
            </a:extLst>
          </p:cNvPr>
          <p:cNvSpPr/>
          <p:nvPr/>
        </p:nvSpPr>
        <p:spPr>
          <a:xfrm>
            <a:off x="5794058" y="3914775"/>
            <a:ext cx="2705100" cy="9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319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5DD104-8CCB-4E20-9257-3C98E71F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374" y="301334"/>
            <a:ext cx="5057775" cy="1485900"/>
          </a:xfrm>
        </p:spPr>
        <p:txBody>
          <a:bodyPr/>
          <a:lstStyle/>
          <a:p>
            <a:r>
              <a:rPr lang="en-US" dirty="0"/>
              <a:t>Knowing  the unknown</a:t>
            </a:r>
          </a:p>
        </p:txBody>
      </p:sp>
      <p:pic>
        <p:nvPicPr>
          <p:cNvPr id="7" name="Immagine 7">
            <a:extLst>
              <a:ext uri="{FF2B5EF4-FFF2-40B4-BE49-F238E27FC236}">
                <a16:creationId xmlns:a16="http://schemas.microsoft.com/office/drawing/2014/main" id="{B24A6B87-4603-4F15-A13D-D29FC6719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080" y="1367870"/>
            <a:ext cx="3236976" cy="4933556"/>
          </a:xfrm>
          <a:prstGeom prst="rect">
            <a:avLst/>
          </a:prstGeom>
        </p:spPr>
      </p:pic>
      <p:pic>
        <p:nvPicPr>
          <p:cNvPr id="9" name="Immagine 7">
            <a:extLst>
              <a:ext uri="{FF2B5EF4-FFF2-40B4-BE49-F238E27FC236}">
                <a16:creationId xmlns:a16="http://schemas.microsoft.com/office/drawing/2014/main" id="{44D2E3A7-2234-4838-884C-21C382893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779119" y="1577551"/>
            <a:ext cx="3236976" cy="4933556"/>
          </a:xfrm>
          <a:prstGeom prst="rect">
            <a:avLst/>
          </a:prstGeom>
        </p:spPr>
      </p:pic>
      <p:pic>
        <p:nvPicPr>
          <p:cNvPr id="10" name="Immagine 7">
            <a:extLst>
              <a:ext uri="{FF2B5EF4-FFF2-40B4-BE49-F238E27FC236}">
                <a16:creationId xmlns:a16="http://schemas.microsoft.com/office/drawing/2014/main" id="{4E630B7B-F059-4720-8730-981707127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779120" y="1367869"/>
            <a:ext cx="3236976" cy="4933556"/>
          </a:xfrm>
          <a:prstGeom prst="rect">
            <a:avLst/>
          </a:prstGeom>
        </p:spPr>
      </p:pic>
      <p:pic>
        <p:nvPicPr>
          <p:cNvPr id="11" name="Immagine 7">
            <a:extLst>
              <a:ext uri="{FF2B5EF4-FFF2-40B4-BE49-F238E27FC236}">
                <a16:creationId xmlns:a16="http://schemas.microsoft.com/office/drawing/2014/main" id="{6EB1C309-B724-4C71-99C1-78E3AECA4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779119" y="1577550"/>
            <a:ext cx="3236976" cy="493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6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C96BA6-F82F-4800-BD06-FA7F5938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9151"/>
          </a:xfrm>
        </p:spPr>
        <p:txBody>
          <a:bodyPr/>
          <a:lstStyle/>
          <a:p>
            <a:r>
              <a:rPr lang="en-US" dirty="0"/>
              <a:t>Joint Supervision Training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E03ED36-3945-4FA3-A1CA-ABD0945892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1450" y="1670432"/>
                <a:ext cx="4229100" cy="400050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/>
                  <a:t> + </a:t>
                </a:r>
                <a:r>
                  <a:rPr lang="el-GR" dirty="0"/>
                  <a:t>λ</a:t>
                </a:r>
                <a:r>
                  <a:rPr lang="it-IT" dirty="0"/>
                  <a:t> Center_Loss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E03ED36-3945-4FA3-A1CA-ABD094589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1450" y="1670432"/>
                <a:ext cx="4229100" cy="400050"/>
              </a:xfrm>
              <a:blipFill>
                <a:blip r:embed="rId2"/>
                <a:stretch>
                  <a:fillRect t="-18182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22CA6135-925E-4AFE-868D-D4E20CA3AC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227" y="3371482"/>
            <a:ext cx="2662630" cy="2128651"/>
          </a:xfrm>
          <a:prstGeom prst="rect">
            <a:avLst/>
          </a:prstGeom>
        </p:spPr>
      </p:pic>
      <p:pic>
        <p:nvPicPr>
          <p:cNvPr id="7" name="Immagine 6" descr="Immagine che contiene candela, esterni, sfocatura&#10;&#10;Descrizione generata automaticamente">
            <a:extLst>
              <a:ext uri="{FF2B5EF4-FFF2-40B4-BE49-F238E27FC236}">
                <a16:creationId xmlns:a16="http://schemas.microsoft.com/office/drawing/2014/main" id="{CFCA8334-F759-4592-AFF9-5DEA6B22E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421" y="3739411"/>
            <a:ext cx="1214121" cy="1388913"/>
          </a:xfrm>
          <a:prstGeom prst="rect">
            <a:avLst/>
          </a:prstGeom>
        </p:spPr>
      </p:pic>
      <p:pic>
        <p:nvPicPr>
          <p:cNvPr id="13" name="Immagine 12" descr="Immagine che contiene testo, erba, esterni&#10;&#10;Descrizione generata automaticamente">
            <a:extLst>
              <a:ext uri="{FF2B5EF4-FFF2-40B4-BE49-F238E27FC236}">
                <a16:creationId xmlns:a16="http://schemas.microsoft.com/office/drawing/2014/main" id="{9396F847-A64F-4C0D-A0E9-901C787B7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0932" y="5436796"/>
            <a:ext cx="1527096" cy="1030429"/>
          </a:xfrm>
          <a:prstGeom prst="rect">
            <a:avLst/>
          </a:prstGeom>
        </p:spPr>
      </p:pic>
      <p:pic>
        <p:nvPicPr>
          <p:cNvPr id="15" name="Immagine 14" descr="Immagine che contiene pavimento, parete, interni, donna&#10;&#10;Descrizione generata automaticamente">
            <a:extLst>
              <a:ext uri="{FF2B5EF4-FFF2-40B4-BE49-F238E27FC236}">
                <a16:creationId xmlns:a16="http://schemas.microsoft.com/office/drawing/2014/main" id="{8C161128-186B-4806-B1C7-3045CCC6D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0247" y="2234023"/>
            <a:ext cx="1268467" cy="1193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376901-E998-4801-970D-C9B95407FDEC}"/>
              </a:ext>
            </a:extLst>
          </p:cNvPr>
          <p:cNvSpPr txBox="1"/>
          <p:nvPr/>
        </p:nvSpPr>
        <p:spPr>
          <a:xfrm>
            <a:off x="1176032" y="2585268"/>
            <a:ext cx="11049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Chair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Candle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217536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BB4018-5C94-4F5E-AFCF-57EC11CC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B670A56-E81B-4E27-BCAC-68EC347356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43137"/>
                <a:ext cx="9601200" cy="14859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40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 sz="4000" dirty="0"/>
              </a:p>
              <a:p>
                <a:pPr marL="0" indent="0">
                  <a:buNone/>
                </a:pPr>
                <a:endParaRPr lang="it-IT" sz="40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B670A56-E81B-4E27-BCAC-68EC347356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43137"/>
                <a:ext cx="9601200" cy="14859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AF5E420-0084-4776-A169-A6ECE010EA72}"/>
                  </a:ext>
                </a:extLst>
              </p:cNvPr>
              <p:cNvSpPr txBox="1"/>
              <p:nvPr/>
            </p:nvSpPr>
            <p:spPr>
              <a:xfrm>
                <a:off x="1238250" y="3855304"/>
                <a:ext cx="64484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entropy score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/>
                  <a:t> is the rotation score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AF5E420-0084-4776-A169-A6ECE010E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0" y="3855304"/>
                <a:ext cx="6448425" cy="830997"/>
              </a:xfrm>
              <a:prstGeom prst="rect">
                <a:avLst/>
              </a:prstGeom>
              <a:blipFill>
                <a:blip r:embed="rId3"/>
                <a:stretch>
                  <a:fillRect l="-1229" t="-510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9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27932D-A6E0-4B33-8CC3-82F036714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Known</a:t>
            </a:r>
            <a:r>
              <a:rPr lang="it-IT" dirty="0"/>
              <a:t> and </a:t>
            </a:r>
            <a:r>
              <a:rPr lang="it-IT" dirty="0" err="1"/>
              <a:t>Unknown</a:t>
            </a:r>
            <a:r>
              <a:rPr lang="it-IT" dirty="0"/>
              <a:t> </a:t>
            </a:r>
            <a:r>
              <a:rPr lang="it-IT" dirty="0" err="1"/>
              <a:t>separation</a:t>
            </a:r>
            <a:endParaRPr lang="it-IT" dirty="0"/>
          </a:p>
        </p:txBody>
      </p:sp>
      <p:pic>
        <p:nvPicPr>
          <p:cNvPr id="8" name="Immagine 7" descr="Immagine che contiene interni, blu&#10;&#10;Descrizione generata automaticamente">
            <a:extLst>
              <a:ext uri="{FF2B5EF4-FFF2-40B4-BE49-F238E27FC236}">
                <a16:creationId xmlns:a16="http://schemas.microsoft.com/office/drawing/2014/main" id="{200BEA5F-1DB5-434E-9CC3-325423C06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231" y="4233257"/>
            <a:ext cx="2460414" cy="1845310"/>
          </a:xfrm>
          <a:prstGeom prst="rect">
            <a:avLst/>
          </a:prstGeom>
        </p:spPr>
      </p:pic>
      <p:pic>
        <p:nvPicPr>
          <p:cNvPr id="10" name="Immagine 9" descr="Immagine che contiene plastica, orologio&#10;&#10;Descrizione generata automaticamente">
            <a:extLst>
              <a:ext uri="{FF2B5EF4-FFF2-40B4-BE49-F238E27FC236}">
                <a16:creationId xmlns:a16="http://schemas.microsoft.com/office/drawing/2014/main" id="{63A77137-3365-4C64-9461-1B0095A0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551" y="1874591"/>
            <a:ext cx="2009775" cy="1988421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FF15E2B6-5FEE-4064-9B92-85E595CFA4C0}"/>
              </a:ext>
            </a:extLst>
          </p:cNvPr>
          <p:cNvSpPr/>
          <p:nvPr/>
        </p:nvSpPr>
        <p:spPr>
          <a:xfrm>
            <a:off x="5538972" y="4898738"/>
            <a:ext cx="20097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?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17AA308-9CAD-4D0D-8D81-34FCC75C967C}"/>
              </a:ext>
            </a:extLst>
          </p:cNvPr>
          <p:cNvSpPr/>
          <p:nvPr/>
        </p:nvSpPr>
        <p:spPr>
          <a:xfrm>
            <a:off x="8062126" y="4503450"/>
            <a:ext cx="1400175" cy="1304925"/>
          </a:xfrm>
          <a:prstGeom prst="actionButtonHelp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DDA10D11-EF78-4B48-8642-12F5A6CEB0BB}"/>
              </a:ext>
            </a:extLst>
          </p:cNvPr>
          <p:cNvSpPr/>
          <p:nvPr/>
        </p:nvSpPr>
        <p:spPr>
          <a:xfrm>
            <a:off x="5538972" y="2609224"/>
            <a:ext cx="20097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BD10101-0964-4C8B-B9A4-EEB762CF304E}"/>
              </a:ext>
            </a:extLst>
          </p:cNvPr>
          <p:cNvSpPr/>
          <p:nvPr/>
        </p:nvSpPr>
        <p:spPr>
          <a:xfrm>
            <a:off x="7985927" y="2436266"/>
            <a:ext cx="1552575" cy="860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Bahnschrift SemiBold Condensed" panose="020B0502040204020203" pitchFamily="34" charset="0"/>
              </a:rPr>
              <a:t>CLOCK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821BD-A4D8-44DF-A042-BCA5D62D422D}"/>
              </a:ext>
            </a:extLst>
          </p:cNvPr>
          <p:cNvSpPr txBox="1"/>
          <p:nvPr/>
        </p:nvSpPr>
        <p:spPr>
          <a:xfrm>
            <a:off x="6066797" y="2279540"/>
            <a:ext cx="95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&gt;= </a:t>
            </a:r>
            <a:r>
              <a:rPr lang="en-US" dirty="0" err="1"/>
              <a:t>th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5A6DB-23EF-4635-82D2-113E7998F4C0}"/>
              </a:ext>
            </a:extLst>
          </p:cNvPr>
          <p:cNvSpPr txBox="1"/>
          <p:nvPr/>
        </p:nvSpPr>
        <p:spPr>
          <a:xfrm>
            <a:off x="6122538" y="4714072"/>
            <a:ext cx="84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&lt; </a:t>
            </a:r>
            <a:r>
              <a:rPr lang="en-US" dirty="0" err="1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3A8B47-07B9-485C-8CD3-16B5BAED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169" y="494930"/>
            <a:ext cx="9601200" cy="776796"/>
          </a:xfrm>
        </p:spPr>
        <p:txBody>
          <a:bodyPr/>
          <a:lstStyle/>
          <a:p>
            <a:r>
              <a:rPr lang="en-US" dirty="0"/>
              <a:t>Domain Alignment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5DF820-62AD-4288-8185-F19697E6C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637" y="1584664"/>
            <a:ext cx="9601200" cy="776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latin typeface="Cambria Math" panose="02040503050406030204" pitchFamily="18" charset="0"/>
              </a:rPr>
              <a:t>Here, in simple words, we try to get a label for the known objects using a combination of two losses, while not forcing the same distribution of objects 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endParaRPr lang="it-I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BEDA4D-56B8-4758-9F57-5298786AE5C2}"/>
                  </a:ext>
                </a:extLst>
              </p:cNvPr>
              <p:cNvSpPr txBox="1"/>
              <p:nvPr/>
            </p:nvSpPr>
            <p:spPr>
              <a:xfrm>
                <a:off x="4128108" y="2701032"/>
                <a:ext cx="4057095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BEDA4D-56B8-4758-9F57-5298786AE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108" y="2701032"/>
                <a:ext cx="4057095" cy="493405"/>
              </a:xfrm>
              <a:prstGeom prst="rect">
                <a:avLst/>
              </a:prstGeom>
              <a:blipFill>
                <a:blip r:embed="rId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97A6095-4BBA-4A15-BAB7-F55A23E288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32" t="47138" r="-534" b="537"/>
          <a:stretch/>
        </p:blipFill>
        <p:spPr bwMode="auto">
          <a:xfrm>
            <a:off x="1577267" y="5088136"/>
            <a:ext cx="3453413" cy="8522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4C73F2-4ED2-46EE-9C92-E0339F67DF66}"/>
              </a:ext>
            </a:extLst>
          </p:cNvPr>
          <p:cNvSpPr txBox="1"/>
          <p:nvPr/>
        </p:nvSpPr>
        <p:spPr>
          <a:xfrm>
            <a:off x="1078637" y="3829904"/>
            <a:ext cx="6627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The classifier is trained either to label the known object or to reject it as unknown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77C588-B735-48B0-90BE-FD98C5D553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48" t="-378" r="8288" b="56180"/>
          <a:stretch/>
        </p:blipFill>
        <p:spPr bwMode="auto">
          <a:xfrm>
            <a:off x="7466118" y="5004452"/>
            <a:ext cx="3557065" cy="85039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4817A7-2819-4B5B-99D5-199E482784B0}"/>
              </a:ext>
            </a:extLst>
          </p:cNvPr>
          <p:cNvSpPr txBox="1"/>
          <p:nvPr/>
        </p:nvSpPr>
        <p:spPr>
          <a:xfrm>
            <a:off x="6051611" y="5150282"/>
            <a:ext cx="39357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198613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296A3C-C65D-4D84-BC03-17554933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956" y="464910"/>
            <a:ext cx="9601200" cy="929936"/>
          </a:xfrm>
        </p:spPr>
        <p:txBody>
          <a:bodyPr/>
          <a:lstStyle/>
          <a:p>
            <a:r>
              <a:rPr lang="en-US" dirty="0"/>
              <a:t>Metric 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810988-BD5C-47E5-9B84-E362FE964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956" y="1840598"/>
            <a:ext cx="5215631" cy="1451499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OS*: Accuracy of the known classes.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UNK: Accuracy of the unknown classes.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HOS: Harmonic mean of the 2 accuracies.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D1783-6402-484B-8672-B49B4AA5A74A}"/>
                  </a:ext>
                </a:extLst>
              </p:cNvPr>
              <p:cNvSpPr txBox="1"/>
              <p:nvPr/>
            </p:nvSpPr>
            <p:spPr>
              <a:xfrm>
                <a:off x="4385201" y="3766363"/>
                <a:ext cx="3304709" cy="684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𝐻𝑂𝑆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𝑂</m:t>
                          </m:r>
                          <m:sSup>
                            <m:sSup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it-IT" sz="2000" b="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𝑈𝑁𝐾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sSup>
                            <m:sSupPr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𝑈𝑁𝐾</m:t>
                          </m:r>
                        </m:den>
                      </m:f>
                    </m:oMath>
                  </m:oMathPara>
                </a14:m>
                <a:endParaRPr lang="it-IT" sz="2000" i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D1783-6402-484B-8672-B49B4AA5A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201" y="3766363"/>
                <a:ext cx="3304709" cy="6847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B7D456A-2451-420E-970F-50BBA6D90B01}"/>
              </a:ext>
            </a:extLst>
          </p:cNvPr>
          <p:cNvSpPr txBox="1"/>
          <p:nvPr/>
        </p:nvSpPr>
        <p:spPr>
          <a:xfrm>
            <a:off x="1236956" y="4925368"/>
            <a:ext cx="9373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The adoption of HOS, as the criterion for performance, allowed to consider both tasks of identifying known and unknown samples.</a:t>
            </a:r>
          </a:p>
        </p:txBody>
      </p:sp>
    </p:spTree>
    <p:extLst>
      <p:ext uri="{BB962C8B-B14F-4D97-AF65-F5344CB8AC3E}">
        <p14:creationId xmlns:p14="http://schemas.microsoft.com/office/powerpoint/2010/main" val="269005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558C414B-D717-40B7-BC30-F709D3365D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95400" y="348449"/>
                <a:ext cx="9601200" cy="1080856"/>
              </a:xfrm>
            </p:spPr>
            <p:txBody>
              <a:bodyPr/>
              <a:lstStyle/>
              <a:p>
                <a:r>
                  <a:rPr lang="en-US" dirty="0"/>
                  <a:t>Ablation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558C414B-D717-40B7-BC30-F709D3365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95400" y="348449"/>
                <a:ext cx="9601200" cy="1080856"/>
              </a:xfrm>
              <a:blipFill>
                <a:blip r:embed="rId2"/>
                <a:stretch>
                  <a:fillRect l="-2603" t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C2F47CC6-949F-42D3-97DA-13B228B2F1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2909077"/>
              </p:ext>
            </p:extLst>
          </p:nvPr>
        </p:nvGraphicFramePr>
        <p:xfrm>
          <a:off x="2621280" y="2044577"/>
          <a:ext cx="6949440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B41471-E3F2-42D1-9C4C-F5BC5AF166D4}"/>
              </a:ext>
            </a:extLst>
          </p:cNvPr>
          <p:cNvSpPr txBox="1"/>
          <p:nvPr/>
        </p:nvSpPr>
        <p:spPr>
          <a:xfrm>
            <a:off x="1375302" y="1163551"/>
            <a:ext cx="1418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Threshold=0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Centerloss=0</a:t>
            </a:r>
          </a:p>
        </p:txBody>
      </p:sp>
    </p:spTree>
    <p:extLst>
      <p:ext uri="{BB962C8B-B14F-4D97-AF65-F5344CB8AC3E}">
        <p14:creationId xmlns:p14="http://schemas.microsoft.com/office/powerpoint/2010/main" val="318267211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872</TotalTime>
  <Words>281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Bahnschrift SemiBold Condensed</vt:lpstr>
      <vt:lpstr>Cambria Math</vt:lpstr>
      <vt:lpstr>Franklin Gothic Book</vt:lpstr>
      <vt:lpstr>Roboto</vt:lpstr>
      <vt:lpstr>Ritaglio</vt:lpstr>
      <vt:lpstr>Open set domain adaptation</vt:lpstr>
      <vt:lpstr>Introduction of the problem</vt:lpstr>
      <vt:lpstr>Knowing  the unknown</vt:lpstr>
      <vt:lpstr>Joint Supervision Training </vt:lpstr>
      <vt:lpstr>Normality score</vt:lpstr>
      <vt:lpstr>Known and Unknown separation</vt:lpstr>
      <vt:lpstr>Domain Alignment</vt:lpstr>
      <vt:lpstr>Metric Evaluation</vt:lpstr>
      <vt:lpstr>Ablation for α_1 and α_2</vt:lpstr>
      <vt:lpstr>Ablation for the threshold</vt:lpstr>
      <vt:lpstr>Ablation for Centerloss</vt:lpstr>
      <vt:lpstr>Domain Shift</vt:lpstr>
      <vt:lpstr>Thank you for 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set domain adaptation</dc:title>
  <dc:creator>RADDI Fulvio 2075</dc:creator>
  <cp:lastModifiedBy>JREIGE MICHEL</cp:lastModifiedBy>
  <cp:revision>48</cp:revision>
  <dcterms:created xsi:type="dcterms:W3CDTF">2022-02-05T09:53:48Z</dcterms:created>
  <dcterms:modified xsi:type="dcterms:W3CDTF">2022-02-06T19:11:35Z</dcterms:modified>
</cp:coreProperties>
</file>