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6" d="100"/>
          <a:sy n="86" d="100"/>
        </p:scale>
        <p:origin x="9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Bravais_lattice"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Bravais_latti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082" y="2404531"/>
            <a:ext cx="9991493" cy="1646302"/>
          </a:xfrm>
        </p:spPr>
        <p:txBody>
          <a:bodyPr/>
          <a:lstStyle/>
          <a:p>
            <a:pPr algn="ctr"/>
            <a:r>
              <a:rPr lang="es-CO" sz="8800" dirty="0"/>
              <a:t>REDES DE BRAVAIS</a:t>
            </a:r>
          </a:p>
        </p:txBody>
      </p:sp>
      <p:sp>
        <p:nvSpPr>
          <p:cNvPr id="3" name="Subtítulo 2"/>
          <p:cNvSpPr>
            <a:spLocks noGrp="1"/>
          </p:cNvSpPr>
          <p:nvPr>
            <p:ph type="subTitle" idx="1"/>
          </p:nvPr>
        </p:nvSpPr>
        <p:spPr>
          <a:xfrm>
            <a:off x="1941965" y="4285009"/>
            <a:ext cx="7766936" cy="1096899"/>
          </a:xfrm>
        </p:spPr>
        <p:txBody>
          <a:bodyPr>
            <a:normAutofit/>
          </a:bodyPr>
          <a:lstStyle/>
          <a:p>
            <a:r>
              <a:rPr lang="es-CO" dirty="0"/>
              <a:t>Felipe Daza</a:t>
            </a:r>
          </a:p>
          <a:p>
            <a:r>
              <a:rPr lang="es-CO"/>
              <a:t>Dayana Maestre</a:t>
            </a:r>
            <a:endParaRPr lang="es-CO" dirty="0"/>
          </a:p>
        </p:txBody>
      </p:sp>
    </p:spTree>
    <p:extLst>
      <p:ext uri="{BB962C8B-B14F-4D97-AF65-F5344CB8AC3E}">
        <p14:creationId xmlns:p14="http://schemas.microsoft.com/office/powerpoint/2010/main" val="321232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7913" y="2159001"/>
            <a:ext cx="8596668" cy="1826581"/>
          </a:xfrm>
        </p:spPr>
        <p:txBody>
          <a:bodyPr>
            <a:normAutofit/>
          </a:bodyPr>
          <a:lstStyle/>
          <a:p>
            <a:pPr algn="ctr"/>
            <a:r>
              <a:rPr lang="es-CO" sz="6000" dirty="0"/>
              <a:t>GRACIAS</a:t>
            </a:r>
          </a:p>
        </p:txBody>
      </p:sp>
    </p:spTree>
    <p:extLst>
      <p:ext uri="{BB962C8B-B14F-4D97-AF65-F5344CB8AC3E}">
        <p14:creationId xmlns:p14="http://schemas.microsoft.com/office/powerpoint/2010/main" val="408100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BFBFD-ABBA-42D8-A473-4250FDE3960B}"/>
              </a:ext>
            </a:extLst>
          </p:cNvPr>
          <p:cNvSpPr>
            <a:spLocks noGrp="1"/>
          </p:cNvSpPr>
          <p:nvPr>
            <p:ph type="title"/>
          </p:nvPr>
        </p:nvSpPr>
        <p:spPr>
          <a:xfrm>
            <a:off x="677334" y="609600"/>
            <a:ext cx="8596668" cy="639337"/>
          </a:xfrm>
        </p:spPr>
        <p:txBody>
          <a:bodyPr>
            <a:noAutofit/>
          </a:bodyPr>
          <a:lstStyle/>
          <a:p>
            <a:r>
              <a:rPr lang="es-CO" dirty="0"/>
              <a:t>INDICE</a:t>
            </a:r>
          </a:p>
        </p:txBody>
      </p:sp>
      <p:sp>
        <p:nvSpPr>
          <p:cNvPr id="3" name="Marcador de contenido 2">
            <a:extLst>
              <a:ext uri="{FF2B5EF4-FFF2-40B4-BE49-F238E27FC236}">
                <a16:creationId xmlns:a16="http://schemas.microsoft.com/office/drawing/2014/main" id="{D0B236BA-E1CA-46EC-9BD8-D6F403FAE4ED}"/>
              </a:ext>
            </a:extLst>
          </p:cNvPr>
          <p:cNvSpPr>
            <a:spLocks noGrp="1"/>
          </p:cNvSpPr>
          <p:nvPr>
            <p:ph idx="1"/>
          </p:nvPr>
        </p:nvSpPr>
        <p:spPr>
          <a:xfrm>
            <a:off x="677334" y="1471961"/>
            <a:ext cx="8596668" cy="5163015"/>
          </a:xfrm>
        </p:spPr>
        <p:txBody>
          <a:bodyPr/>
          <a:lstStyle/>
          <a:p>
            <a:r>
              <a:rPr lang="es-CO" dirty="0"/>
              <a:t>Auguste </a:t>
            </a:r>
            <a:r>
              <a:rPr lang="es-CO" dirty="0" err="1"/>
              <a:t>Bravaís</a:t>
            </a:r>
            <a:r>
              <a:rPr lang="es-CO" dirty="0"/>
              <a:t>														1</a:t>
            </a:r>
          </a:p>
          <a:p>
            <a:endParaRPr lang="es-CO" dirty="0"/>
          </a:p>
          <a:p>
            <a:r>
              <a:rPr lang="es-CO" dirty="0"/>
              <a:t>Celosía Bravais														2</a:t>
            </a:r>
          </a:p>
          <a:p>
            <a:endParaRPr lang="es-CO" dirty="0"/>
          </a:p>
          <a:p>
            <a:r>
              <a:rPr lang="es-CO" dirty="0"/>
              <a:t>Casos de volúmenes por simetría 										4</a:t>
            </a:r>
          </a:p>
          <a:p>
            <a:endParaRPr lang="es-CO" dirty="0"/>
          </a:p>
          <a:p>
            <a:r>
              <a:rPr lang="es-CO" dirty="0"/>
              <a:t>Celda Unidad															5</a:t>
            </a:r>
          </a:p>
          <a:p>
            <a:endParaRPr lang="es-CO" dirty="0"/>
          </a:p>
          <a:p>
            <a:r>
              <a:rPr lang="es-CO" dirty="0"/>
              <a:t>Clasificación de los retículos espaciales en los sistemas cristalinos		       6</a:t>
            </a:r>
          </a:p>
          <a:p>
            <a:endParaRPr lang="es-CO" dirty="0"/>
          </a:p>
          <a:p>
            <a:r>
              <a:rPr lang="es-CO" dirty="0"/>
              <a:t>Red recíproca 															7</a:t>
            </a:r>
          </a:p>
          <a:p>
            <a:endParaRPr lang="es-CO" dirty="0"/>
          </a:p>
        </p:txBody>
      </p:sp>
    </p:spTree>
    <p:extLst>
      <p:ext uri="{BB962C8B-B14F-4D97-AF65-F5344CB8AC3E}">
        <p14:creationId xmlns:p14="http://schemas.microsoft.com/office/powerpoint/2010/main" val="313333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Auguste Bravaís (1811-1863)</a:t>
            </a:r>
          </a:p>
        </p:txBody>
      </p:sp>
      <p:pic>
        <p:nvPicPr>
          <p:cNvPr id="4" name="Marcador de contenido 3"/>
          <p:cNvPicPr>
            <a:picLocks noGrp="1" noChangeAspect="1"/>
          </p:cNvPicPr>
          <p:nvPr>
            <p:ph idx="1"/>
          </p:nvPr>
        </p:nvPicPr>
        <p:blipFill>
          <a:blip r:embed="rId2"/>
          <a:stretch>
            <a:fillRect/>
          </a:stretch>
        </p:blipFill>
        <p:spPr>
          <a:xfrm>
            <a:off x="6742264" y="3331369"/>
            <a:ext cx="2531738" cy="3126697"/>
          </a:xfrm>
          <a:prstGeom prst="rect">
            <a:avLst/>
          </a:prstGeom>
        </p:spPr>
      </p:pic>
      <p:sp>
        <p:nvSpPr>
          <p:cNvPr id="5" name="Marcador de contenido 2"/>
          <p:cNvSpPr txBox="1">
            <a:spLocks/>
          </p:cNvSpPr>
          <p:nvPr/>
        </p:nvSpPr>
        <p:spPr>
          <a:xfrm>
            <a:off x="677334" y="184450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s-CO" dirty="0"/>
              <a:t>Se pudo cimentar las bases de una herramienta que hoy nos ayuda a la comprensión de la distribución de redes cristalinas</a:t>
            </a:r>
          </a:p>
          <a:p>
            <a:pPr algn="just"/>
            <a:r>
              <a:rPr lang="es-CO" dirty="0"/>
              <a:t>Describir el orden geométrico en un espacio microscópico</a:t>
            </a:r>
          </a:p>
          <a:p>
            <a:pPr algn="just"/>
            <a:r>
              <a:rPr lang="es-CO" dirty="0"/>
              <a:t>Describir los volúmenes de la base de dichas redes y poder establecer patrones repetitivos en 2 y 3 dimensiones</a:t>
            </a:r>
          </a:p>
        </p:txBody>
      </p:sp>
      <p:pic>
        <p:nvPicPr>
          <p:cNvPr id="6" name="Imagen 5"/>
          <p:cNvPicPr>
            <a:picLocks noChangeAspect="1"/>
          </p:cNvPicPr>
          <p:nvPr/>
        </p:nvPicPr>
        <p:blipFill>
          <a:blip r:embed="rId3"/>
          <a:stretch>
            <a:fillRect/>
          </a:stretch>
        </p:blipFill>
        <p:spPr>
          <a:xfrm>
            <a:off x="1143352" y="3962400"/>
            <a:ext cx="4400641" cy="2495666"/>
          </a:xfrm>
          <a:prstGeom prst="rect">
            <a:avLst/>
          </a:prstGeom>
        </p:spPr>
      </p:pic>
      <p:sp>
        <p:nvSpPr>
          <p:cNvPr id="3" name="CuadroTexto 2">
            <a:extLst>
              <a:ext uri="{FF2B5EF4-FFF2-40B4-BE49-F238E27FC236}">
                <a16:creationId xmlns:a16="http://schemas.microsoft.com/office/drawing/2014/main" id="{F728D275-98F0-48E6-B69B-E3619EB60E01}"/>
              </a:ext>
            </a:extLst>
          </p:cNvPr>
          <p:cNvSpPr txBox="1"/>
          <p:nvPr/>
        </p:nvSpPr>
        <p:spPr>
          <a:xfrm>
            <a:off x="11731082" y="6328988"/>
            <a:ext cx="312235" cy="369332"/>
          </a:xfrm>
          <a:prstGeom prst="rect">
            <a:avLst/>
          </a:prstGeom>
          <a:noFill/>
        </p:spPr>
        <p:txBody>
          <a:bodyPr wrap="square" rtlCol="0">
            <a:spAutoFit/>
          </a:bodyPr>
          <a:lstStyle/>
          <a:p>
            <a:r>
              <a:rPr lang="es-CO" dirty="0"/>
              <a:t>1</a:t>
            </a:r>
          </a:p>
        </p:txBody>
      </p:sp>
    </p:spTree>
    <p:extLst>
      <p:ext uri="{BB962C8B-B14F-4D97-AF65-F5344CB8AC3E}">
        <p14:creationId xmlns:p14="http://schemas.microsoft.com/office/powerpoint/2010/main" val="404902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Celosía Bravais</a:t>
            </a:r>
          </a:p>
        </p:txBody>
      </p:sp>
      <p:sp>
        <p:nvSpPr>
          <p:cNvPr id="3" name="Marcador de contenido 2"/>
          <p:cNvSpPr>
            <a:spLocks noGrp="1"/>
          </p:cNvSpPr>
          <p:nvPr>
            <p:ph idx="1"/>
          </p:nvPr>
        </p:nvSpPr>
        <p:spPr>
          <a:xfrm>
            <a:off x="677333" y="2160589"/>
            <a:ext cx="9635709" cy="3880773"/>
          </a:xfrm>
        </p:spPr>
        <p:txBody>
          <a:bodyPr/>
          <a:lstStyle/>
          <a:p>
            <a:pPr lvl="0" algn="just"/>
            <a:r>
              <a:rPr lang="es-CO" altLang="es-CO" dirty="0">
                <a:solidFill>
                  <a:schemeClr val="tx1"/>
                </a:solidFill>
                <a:latin typeface="Calibri" panose="020F0502020204030204" pitchFamily="34" charset="0"/>
                <a:ea typeface="Calibri" panose="020F0502020204030204" pitchFamily="34" charset="0"/>
                <a:cs typeface="Calibri" panose="020F0502020204030204" pitchFamily="34" charset="0"/>
              </a:rPr>
              <a:t>En geometría y cristalografía una red de Bravais es una matriz infinita de puntos discretos generados por un conjunto de operaciones de traducción discretas, que están descritas en el espacio tridimensional por:</a:t>
            </a:r>
            <a:endParaRPr lang="es-CO" altLang="es-CO" dirty="0">
              <a:solidFill>
                <a:schemeClr val="tx1"/>
              </a:solidFill>
              <a:latin typeface="Calibri" panose="020F0502020204030204" pitchFamily="34" charset="0"/>
              <a:cs typeface="Calibri" panose="020F0502020204030204" pitchFamily="34" charset="0"/>
            </a:endParaRPr>
          </a:p>
          <a:p>
            <a:endParaRPr lang="es-CO" dirty="0"/>
          </a:p>
          <a:p>
            <a:endParaRPr lang="es-CO" dirty="0"/>
          </a:p>
          <a:p>
            <a:pPr algn="just"/>
            <a:r>
              <a:rPr lang="es-CO" dirty="0">
                <a:latin typeface="Calibri" panose="020F0502020204030204" pitchFamily="34" charset="0"/>
                <a:cs typeface="Calibri" panose="020F0502020204030204" pitchFamily="34" charset="0"/>
              </a:rPr>
              <a:t>Una celda unitaria primitiva para una celosía de Bravais se puede elegir de más de una forma, pero cada forma tendrá el mismo volumen y cada forma tendrá la propiedad de que una correspondencia </a:t>
            </a:r>
          </a:p>
        </p:txBody>
      </p:sp>
      <p:pic>
        <p:nvPicPr>
          <p:cNvPr id="2049" name="Image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156" y="3275635"/>
            <a:ext cx="2520398" cy="35077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p:nvPr/>
        </p:nvPicPr>
        <p:blipFill rotWithShape="1">
          <a:blip r:embed="rId3"/>
          <a:srcRect r="42485" b="-12208"/>
          <a:stretch/>
        </p:blipFill>
        <p:spPr bwMode="auto">
          <a:xfrm>
            <a:off x="4503156" y="4982033"/>
            <a:ext cx="2520398" cy="562240"/>
          </a:xfrm>
          <a:prstGeom prst="rect">
            <a:avLst/>
          </a:prstGeom>
          <a:ln>
            <a:noFill/>
          </a:ln>
          <a:extLst>
            <a:ext uri="{53640926-AAD7-44D8-BBD7-CCE9431645EC}">
              <a14:shadowObscured xmlns:a14="http://schemas.microsoft.com/office/drawing/2010/main"/>
            </a:ext>
          </a:extLst>
        </p:spPr>
      </p:pic>
      <p:sp>
        <p:nvSpPr>
          <p:cNvPr id="7" name="CuadroTexto 6">
            <a:extLst>
              <a:ext uri="{FF2B5EF4-FFF2-40B4-BE49-F238E27FC236}">
                <a16:creationId xmlns:a16="http://schemas.microsoft.com/office/drawing/2014/main" id="{0030A5A2-2998-4215-B559-9CD7969B3C5F}"/>
              </a:ext>
            </a:extLst>
          </p:cNvPr>
          <p:cNvSpPr txBox="1"/>
          <p:nvPr/>
        </p:nvSpPr>
        <p:spPr>
          <a:xfrm>
            <a:off x="11731082" y="6328988"/>
            <a:ext cx="312235" cy="369332"/>
          </a:xfrm>
          <a:prstGeom prst="rect">
            <a:avLst/>
          </a:prstGeom>
          <a:noFill/>
        </p:spPr>
        <p:txBody>
          <a:bodyPr wrap="square" rtlCol="0">
            <a:spAutoFit/>
          </a:bodyPr>
          <a:lstStyle/>
          <a:p>
            <a:r>
              <a:rPr lang="es-CO" dirty="0"/>
              <a:t>2</a:t>
            </a:r>
          </a:p>
        </p:txBody>
      </p:sp>
    </p:spTree>
    <p:extLst>
      <p:ext uri="{BB962C8B-B14F-4D97-AF65-F5344CB8AC3E}">
        <p14:creationId xmlns:p14="http://schemas.microsoft.com/office/powerpoint/2010/main" val="188545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393774" y="343866"/>
            <a:ext cx="6040516" cy="6048523"/>
            <a:chOff x="1" y="307407"/>
            <a:chExt cx="5344756" cy="3740407"/>
          </a:xfrm>
        </p:grpSpPr>
        <p:pic>
          <p:nvPicPr>
            <p:cNvPr id="5" name="Imagen 4"/>
            <p:cNvPicPr>
              <a:picLocks noChangeAspect="1"/>
            </p:cNvPicPr>
            <p:nvPr/>
          </p:nvPicPr>
          <p:blipFill>
            <a:blip r:embed="rId2"/>
            <a:stretch>
              <a:fillRect/>
            </a:stretch>
          </p:blipFill>
          <p:spPr>
            <a:xfrm>
              <a:off x="1" y="307407"/>
              <a:ext cx="5105108" cy="3098347"/>
            </a:xfrm>
            <a:prstGeom prst="rect">
              <a:avLst/>
            </a:prstGeom>
          </p:spPr>
        </p:pic>
        <p:sp>
          <p:nvSpPr>
            <p:cNvPr id="6" name="Cuadro de texto 4"/>
            <p:cNvSpPr txBox="1"/>
            <p:nvPr/>
          </p:nvSpPr>
          <p:spPr>
            <a:xfrm>
              <a:off x="11873" y="3452797"/>
              <a:ext cx="5332884" cy="5950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s-CO" sz="1000" dirty="0">
                  <a:effectLst/>
                  <a:latin typeface="Calibri" panose="020F0502020204030204" pitchFamily="34" charset="0"/>
                  <a:ea typeface="Calibri" panose="020F0502020204030204" pitchFamily="34" charset="0"/>
                  <a:cs typeface="Calibri" panose="020F0502020204030204" pitchFamily="34" charset="0"/>
                </a:rPr>
                <a:t> D</a:t>
              </a:r>
              <a:r>
                <a:rPr lang="es-CO" sz="10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iagramas puntos de celosía “círculos verdes” y las celdas unitarias “paralelogramos”.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CO" sz="1000" dirty="0">
                  <a:effectLst/>
                  <a:latin typeface="Calibri" panose="020F0502020204030204" pitchFamily="34" charset="0"/>
                  <a:ea typeface="Calibri" panose="020F0502020204030204" pitchFamily="34" charset="0"/>
                  <a:cs typeface="Calibri" panose="020F0502020204030204" pitchFamily="34" charset="0"/>
                </a:rPr>
                <a:t>Las 5 redes de Bravais bidimensionales fundamentales: 1 Oblicuas, 2 rectangular, 3 rectangular centrada, 4 hexagonal, y 5 cuadrada. Figura tomada de </a:t>
              </a:r>
              <a:r>
                <a:rPr lang="es-CO" sz="10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http://en.wikipedia.org/wiki/Bravais_lattice</a:t>
              </a:r>
              <a:r>
                <a:rPr lang="es-CO" sz="1000" dirty="0">
                  <a:effectLst/>
                  <a:latin typeface="Calibri" panose="020F0502020204030204" pitchFamily="34" charset="0"/>
                  <a:ea typeface="Calibri" panose="020F0502020204030204" pitchFamily="34" charset="0"/>
                  <a:cs typeface="Calibri" panose="020F0502020204030204" pitchFamily="34" charset="0"/>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7" name="Imagen 6"/>
          <p:cNvPicPr/>
          <p:nvPr/>
        </p:nvPicPr>
        <p:blipFill rotWithShape="1">
          <a:blip r:embed="rId4"/>
          <a:srcRect r="67792"/>
          <a:stretch/>
        </p:blipFill>
        <p:spPr bwMode="auto">
          <a:xfrm>
            <a:off x="6487630" y="367014"/>
            <a:ext cx="2208530" cy="2053590"/>
          </a:xfrm>
          <a:prstGeom prst="rect">
            <a:avLst/>
          </a:prstGeom>
          <a:ln>
            <a:noFill/>
          </a:ln>
          <a:extLst>
            <a:ext uri="{53640926-AAD7-44D8-BBD7-CCE9431645EC}">
              <a14:shadowObscured xmlns:a14="http://schemas.microsoft.com/office/drawing/2010/main"/>
            </a:ext>
          </a:extLst>
        </p:spPr>
      </p:pic>
      <p:pic>
        <p:nvPicPr>
          <p:cNvPr id="8" name="Imagen 7"/>
          <p:cNvPicPr/>
          <p:nvPr/>
        </p:nvPicPr>
        <p:blipFill rotWithShape="1">
          <a:blip r:embed="rId4"/>
          <a:srcRect l="33074" r="33506" b="1115"/>
          <a:stretch/>
        </p:blipFill>
        <p:spPr bwMode="auto">
          <a:xfrm>
            <a:off x="6487630" y="2536351"/>
            <a:ext cx="2291715" cy="2030095"/>
          </a:xfrm>
          <a:prstGeom prst="rect">
            <a:avLst/>
          </a:prstGeom>
          <a:ln>
            <a:noFill/>
          </a:ln>
          <a:extLst>
            <a:ext uri="{53640926-AAD7-44D8-BBD7-CCE9431645EC}">
              <a14:shadowObscured xmlns:a14="http://schemas.microsoft.com/office/drawing/2010/main"/>
            </a:ext>
          </a:extLst>
        </p:spPr>
      </p:pic>
      <p:pic>
        <p:nvPicPr>
          <p:cNvPr id="9" name="Imagen 8"/>
          <p:cNvPicPr/>
          <p:nvPr/>
        </p:nvPicPr>
        <p:blipFill rotWithShape="1">
          <a:blip r:embed="rId4"/>
          <a:srcRect l="67013" b="-2354"/>
          <a:stretch/>
        </p:blipFill>
        <p:spPr bwMode="auto">
          <a:xfrm>
            <a:off x="6487630" y="4566446"/>
            <a:ext cx="2261870" cy="2101850"/>
          </a:xfrm>
          <a:prstGeom prst="rect">
            <a:avLst/>
          </a:prstGeom>
          <a:ln>
            <a:noFill/>
          </a:ln>
          <a:extLst>
            <a:ext uri="{53640926-AAD7-44D8-BBD7-CCE9431645EC}">
              <a14:shadowObscured xmlns:a14="http://schemas.microsoft.com/office/drawing/2010/main"/>
            </a:ext>
          </a:extLst>
        </p:spPr>
      </p:pic>
      <p:sp>
        <p:nvSpPr>
          <p:cNvPr id="10" name="CuadroTexto 9">
            <a:extLst>
              <a:ext uri="{FF2B5EF4-FFF2-40B4-BE49-F238E27FC236}">
                <a16:creationId xmlns:a16="http://schemas.microsoft.com/office/drawing/2014/main" id="{445B0E7F-7A3B-4B7A-B633-0CAF81B6F9F7}"/>
              </a:ext>
            </a:extLst>
          </p:cNvPr>
          <p:cNvSpPr txBox="1"/>
          <p:nvPr/>
        </p:nvSpPr>
        <p:spPr>
          <a:xfrm>
            <a:off x="11731082" y="6328988"/>
            <a:ext cx="312235" cy="369332"/>
          </a:xfrm>
          <a:prstGeom prst="rect">
            <a:avLst/>
          </a:prstGeom>
          <a:noFill/>
        </p:spPr>
        <p:txBody>
          <a:bodyPr wrap="square" rtlCol="0">
            <a:spAutoFit/>
          </a:bodyPr>
          <a:lstStyle/>
          <a:p>
            <a:r>
              <a:rPr lang="es-CO" dirty="0"/>
              <a:t>3</a:t>
            </a:r>
          </a:p>
        </p:txBody>
      </p:sp>
    </p:spTree>
    <p:extLst>
      <p:ext uri="{BB962C8B-B14F-4D97-AF65-F5344CB8AC3E}">
        <p14:creationId xmlns:p14="http://schemas.microsoft.com/office/powerpoint/2010/main" val="150480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Casos de volúmenes por simetría </a:t>
            </a:r>
            <a:br>
              <a:rPr lang="es-CO" dirty="0"/>
            </a:br>
            <a:endParaRPr lang="es-CO" dirty="0"/>
          </a:p>
        </p:txBody>
      </p:sp>
      <p:grpSp>
        <p:nvGrpSpPr>
          <p:cNvPr id="4" name="Grupo 3"/>
          <p:cNvGrpSpPr/>
          <p:nvPr/>
        </p:nvGrpSpPr>
        <p:grpSpPr>
          <a:xfrm>
            <a:off x="777021" y="1736202"/>
            <a:ext cx="9107759" cy="3448284"/>
            <a:chOff x="75063" y="0"/>
            <a:chExt cx="6858000" cy="2232001"/>
          </a:xfrm>
        </p:grpSpPr>
        <p:sp>
          <p:nvSpPr>
            <p:cNvPr id="5" name="Cuadro de texto 35"/>
            <p:cNvSpPr txBox="1"/>
            <p:nvPr/>
          </p:nvSpPr>
          <p:spPr>
            <a:xfrm>
              <a:off x="75063" y="1857399"/>
              <a:ext cx="6857867" cy="37460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Tabla de parametrización de volúmenes </a:t>
              </a:r>
              <a:r>
                <a:rPr lang="es-CO" sz="1100" dirty="0" err="1">
                  <a:effectLst/>
                  <a:latin typeface="Calibri" panose="020F0502020204030204" pitchFamily="34" charset="0"/>
                  <a:ea typeface="Calibri" panose="020F0502020204030204" pitchFamily="34" charset="0"/>
                  <a:cs typeface="Times New Roman" panose="02020603050405020304" pitchFamily="18" charset="0"/>
                </a:rPr>
                <a:t>paramonoclínico</a:t>
              </a:r>
              <a:r>
                <a:rPr lang="es-CO" sz="1100" dirty="0">
                  <a:effectLst/>
                  <a:latin typeface="Calibri" panose="020F0502020204030204" pitchFamily="34" charset="0"/>
                  <a:ea typeface="Calibri" panose="020F0502020204030204" pitchFamily="34" charset="0"/>
                  <a:cs typeface="Times New Roman" panose="02020603050405020304" pitchFamily="18" charset="0"/>
                </a:rPr>
                <a:t>, triclínico, </a:t>
              </a:r>
              <a:r>
                <a:rPr lang="es-CO" sz="1100" dirty="0" err="1">
                  <a:effectLst/>
                  <a:latin typeface="Calibri" panose="020F0502020204030204" pitchFamily="34" charset="0"/>
                  <a:ea typeface="Calibri" panose="020F0502020204030204" pitchFamily="34" charset="0"/>
                  <a:cs typeface="Times New Roman" panose="02020603050405020304" pitchFamily="18" charset="0"/>
                </a:rPr>
                <a:t>ortorómbico</a:t>
              </a:r>
              <a:r>
                <a:rPr lang="es-CO" sz="1100" dirty="0">
                  <a:effectLst/>
                  <a:latin typeface="Calibri" panose="020F0502020204030204" pitchFamily="34" charset="0"/>
                  <a:ea typeface="Calibri" panose="020F0502020204030204" pitchFamily="34" charset="0"/>
                  <a:cs typeface="Times New Roman" panose="02020603050405020304" pitchFamily="18" charset="0"/>
                </a:rPr>
                <a:t>, tetragonal, </a:t>
              </a:r>
              <a:r>
                <a:rPr lang="es-CO" sz="1100" dirty="0" err="1">
                  <a:effectLst/>
                  <a:latin typeface="Calibri" panose="020F0502020204030204" pitchFamily="34" charset="0"/>
                  <a:ea typeface="Calibri" panose="020F0502020204030204" pitchFamily="34" charset="0"/>
                  <a:cs typeface="Times New Roman" panose="02020603050405020304" pitchFamily="18" charset="0"/>
                </a:rPr>
                <a:t>rombóedrico</a:t>
              </a:r>
              <a:r>
                <a:rPr lang="es-CO" sz="1100" dirty="0">
                  <a:effectLst/>
                  <a:latin typeface="Calibri" panose="020F0502020204030204" pitchFamily="34" charset="0"/>
                  <a:ea typeface="Calibri" panose="020F0502020204030204" pitchFamily="34" charset="0"/>
                  <a:cs typeface="Times New Roman" panose="02020603050405020304" pitchFamily="18" charset="0"/>
                </a:rPr>
                <a:t>, hexagonal y cúbico. Tomada de </a:t>
              </a:r>
              <a:r>
                <a:rPr lang="es-CO"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https://en.wikipedia.org/wiki/Bravais_lattice</a:t>
              </a:r>
              <a:r>
                <a:rPr lang="es-CO"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Imagen 5"/>
            <p:cNvPicPr>
              <a:picLocks noChangeAspect="1"/>
            </p:cNvPicPr>
            <p:nvPr/>
          </p:nvPicPr>
          <p:blipFill>
            <a:blip r:embed="rId3"/>
            <a:stretch>
              <a:fillRect/>
            </a:stretch>
          </p:blipFill>
          <p:spPr>
            <a:xfrm>
              <a:off x="75063" y="0"/>
              <a:ext cx="6858000" cy="2044700"/>
            </a:xfrm>
            <a:prstGeom prst="rect">
              <a:avLst/>
            </a:prstGeom>
          </p:spPr>
        </p:pic>
      </p:grpSp>
      <p:sp>
        <p:nvSpPr>
          <p:cNvPr id="7" name="CuadroTexto 6">
            <a:extLst>
              <a:ext uri="{FF2B5EF4-FFF2-40B4-BE49-F238E27FC236}">
                <a16:creationId xmlns:a16="http://schemas.microsoft.com/office/drawing/2014/main" id="{E035A1DA-70A1-46A6-A828-C374B01C18C8}"/>
              </a:ext>
            </a:extLst>
          </p:cNvPr>
          <p:cNvSpPr txBox="1"/>
          <p:nvPr/>
        </p:nvSpPr>
        <p:spPr>
          <a:xfrm>
            <a:off x="11731082" y="6328988"/>
            <a:ext cx="312235" cy="369332"/>
          </a:xfrm>
          <a:prstGeom prst="rect">
            <a:avLst/>
          </a:prstGeom>
          <a:noFill/>
        </p:spPr>
        <p:txBody>
          <a:bodyPr wrap="square" rtlCol="0">
            <a:spAutoFit/>
          </a:bodyPr>
          <a:lstStyle/>
          <a:p>
            <a:r>
              <a:rPr lang="es-CO" dirty="0"/>
              <a:t>4</a:t>
            </a:r>
          </a:p>
        </p:txBody>
      </p:sp>
    </p:spTree>
    <p:extLst>
      <p:ext uri="{BB962C8B-B14F-4D97-AF65-F5344CB8AC3E}">
        <p14:creationId xmlns:p14="http://schemas.microsoft.com/office/powerpoint/2010/main" val="181045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Celda Unidad </a:t>
            </a:r>
            <a:br>
              <a:rPr lang="es-CO" dirty="0"/>
            </a:br>
            <a:endParaRPr lang="es-CO" dirty="0"/>
          </a:p>
        </p:txBody>
      </p:sp>
      <p:sp>
        <p:nvSpPr>
          <p:cNvPr id="3" name="Marcador de contenido 2"/>
          <p:cNvSpPr>
            <a:spLocks noGrp="1"/>
          </p:cNvSpPr>
          <p:nvPr>
            <p:ph idx="1"/>
          </p:nvPr>
        </p:nvSpPr>
        <p:spPr>
          <a:xfrm>
            <a:off x="272219" y="1720751"/>
            <a:ext cx="9716733" cy="3880773"/>
          </a:xfrm>
        </p:spPr>
        <p:txBody>
          <a:bodyPr/>
          <a:lstStyle/>
          <a:p>
            <a:pPr algn="just"/>
            <a:r>
              <a:rPr lang="es-CO" dirty="0">
                <a:latin typeface="Calibri" panose="020F0502020204030204" pitchFamily="34" charset="0"/>
                <a:cs typeface="Calibri" panose="020F0502020204030204" pitchFamily="34" charset="0"/>
              </a:rPr>
              <a:t>Esta unidad estructural que define la estructura cristalina mediante su geometría y por la posición de los átomos centro de ella se caracteriza por:</a:t>
            </a:r>
          </a:p>
          <a:p>
            <a:pPr marL="0" lvl="0" indent="0" algn="just">
              <a:buNone/>
            </a:pPr>
            <a:r>
              <a:rPr lang="es-CO" dirty="0">
                <a:latin typeface="Calibri" panose="020F0502020204030204" pitchFamily="34" charset="0"/>
                <a:cs typeface="Calibri" panose="020F0502020204030204" pitchFamily="34" charset="0"/>
              </a:rPr>
              <a:t>a) Menor unidad que, por repetición indefinida, genera el sólido cristalino</a:t>
            </a:r>
          </a:p>
          <a:p>
            <a:pPr marL="0" lvl="0" indent="0" algn="just">
              <a:buNone/>
            </a:pPr>
            <a:r>
              <a:rPr lang="es-CO" dirty="0">
                <a:latin typeface="Calibri" panose="020F0502020204030204" pitchFamily="34" charset="0"/>
                <a:cs typeface="Calibri" panose="020F0502020204030204" pitchFamily="34" charset="0"/>
              </a:rPr>
              <a:t>b) Paralelepípedo definido a partir de las longitudes axiales de las aristas independientes a, b y c y de los tres ángulos </a:t>
            </a:r>
            <a:r>
              <a:rPr lang="es-CO" dirty="0" err="1">
                <a:latin typeface="Calibri" panose="020F0502020204030204" pitchFamily="34" charset="0"/>
                <a:cs typeface="Calibri" panose="020F0502020204030204" pitchFamily="34" charset="0"/>
              </a:rPr>
              <a:t>interaxiales</a:t>
            </a:r>
            <a:r>
              <a:rPr lang="es-CO" dirty="0">
                <a:latin typeface="Calibri" panose="020F0502020204030204" pitchFamily="34" charset="0"/>
                <a:cs typeface="Calibri" panose="020F0502020204030204" pitchFamily="34" charset="0"/>
              </a:rPr>
              <a:t> α, β y γ.</a:t>
            </a:r>
          </a:p>
          <a:p>
            <a:endParaRPr lang="es-CO" dirty="0"/>
          </a:p>
        </p:txBody>
      </p:sp>
      <p:pic>
        <p:nvPicPr>
          <p:cNvPr id="8" name="Imagen 7"/>
          <p:cNvPicPr/>
          <p:nvPr/>
        </p:nvPicPr>
        <p:blipFill rotWithShape="1">
          <a:blip r:embed="rId2">
            <a:extLst>
              <a:ext uri="{28A0092B-C50C-407E-A947-70E740481C1C}">
                <a14:useLocalDpi xmlns:a14="http://schemas.microsoft.com/office/drawing/2010/main" val="0"/>
              </a:ext>
            </a:extLst>
          </a:blip>
          <a:srcRect t="1" b="1898"/>
          <a:stretch/>
        </p:blipFill>
        <p:spPr bwMode="auto">
          <a:xfrm>
            <a:off x="3692325" y="3661137"/>
            <a:ext cx="3298784" cy="1940387"/>
          </a:xfrm>
          <a:prstGeom prst="rect">
            <a:avLst/>
          </a:prstGeom>
          <a:ln>
            <a:noFill/>
          </a:ln>
          <a:extLst>
            <a:ext uri="{53640926-AAD7-44D8-BBD7-CCE9431645EC}">
              <a14:shadowObscured xmlns:a14="http://schemas.microsoft.com/office/drawing/2010/main"/>
            </a:ext>
          </a:extLst>
        </p:spPr>
      </p:pic>
      <p:sp>
        <p:nvSpPr>
          <p:cNvPr id="7" name="Rectángulo 6"/>
          <p:cNvSpPr/>
          <p:nvPr/>
        </p:nvSpPr>
        <p:spPr>
          <a:xfrm>
            <a:off x="2193616" y="5797235"/>
            <a:ext cx="10156571" cy="233975"/>
          </a:xfrm>
          <a:prstGeom prst="rect">
            <a:avLst/>
          </a:prstGeom>
        </p:spPr>
        <p:txBody>
          <a:bodyPr wrap="square">
            <a:spAutoFit/>
          </a:bodyPr>
          <a:lstStyle/>
          <a:p>
            <a:pPr algn="just">
              <a:lnSpc>
                <a:spcPct val="107000"/>
              </a:lnSpc>
              <a:spcAft>
                <a:spcPts val="800"/>
              </a:spcAft>
            </a:pPr>
            <a:r>
              <a:rPr lang="es-CO" sz="900" dirty="0">
                <a:latin typeface="Calibri" panose="020F0502020204030204" pitchFamily="34" charset="0"/>
                <a:ea typeface="Calibri" panose="020F0502020204030204" pitchFamily="34" charset="0"/>
                <a:cs typeface="Times New Roman" panose="02020603050405020304" pitchFamily="18" charset="0"/>
              </a:rPr>
              <a:t>FIG. 4. Celdilla unidad con los ejes de coordenadas </a:t>
            </a:r>
            <a:r>
              <a:rPr lang="es-CO" sz="900" i="1" dirty="0">
                <a:latin typeface="Calibri" panose="020F0502020204030204" pitchFamily="34" charset="0"/>
                <a:ea typeface="Calibri" panose="020F0502020204030204" pitchFamily="34" charset="0"/>
                <a:cs typeface="Times New Roman" panose="02020603050405020304" pitchFamily="18" charset="0"/>
              </a:rPr>
              <a:t>x, y z </a:t>
            </a:r>
            <a:r>
              <a:rPr lang="es-CO" sz="900" dirty="0">
                <a:latin typeface="Calibri" panose="020F0502020204030204" pitchFamily="34" charset="0"/>
                <a:ea typeface="Calibri" panose="020F0502020204030204" pitchFamily="34" charset="0"/>
                <a:cs typeface="Times New Roman" panose="02020603050405020304" pitchFamily="18" charset="0"/>
              </a:rPr>
              <a:t>mostrando las longitudes de las aristas (a, b y c) y los ángulos </a:t>
            </a:r>
            <a:r>
              <a:rPr lang="es-CO" sz="900" dirty="0" err="1">
                <a:latin typeface="Calibri" panose="020F0502020204030204" pitchFamily="34" charset="0"/>
                <a:ea typeface="Calibri" panose="020F0502020204030204" pitchFamily="34" charset="0"/>
                <a:cs typeface="Times New Roman" panose="02020603050405020304" pitchFamily="18" charset="0"/>
              </a:rPr>
              <a:t>interaxiales</a:t>
            </a:r>
            <a:r>
              <a:rPr lang="es-CO" sz="900" dirty="0">
                <a:latin typeface="Calibri" panose="020F0502020204030204" pitchFamily="34" charset="0"/>
                <a:ea typeface="Calibri" panose="020F0502020204030204" pitchFamily="34" charset="0"/>
                <a:cs typeface="Times New Roman" panose="02020603050405020304" pitchFamily="18" charset="0"/>
              </a:rPr>
              <a:t> (α, β, γ )</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968723A5-9AE2-4DC4-A60C-44ED5F6571F1}"/>
              </a:ext>
            </a:extLst>
          </p:cNvPr>
          <p:cNvSpPr txBox="1"/>
          <p:nvPr/>
        </p:nvSpPr>
        <p:spPr>
          <a:xfrm>
            <a:off x="11731082" y="6328988"/>
            <a:ext cx="312235" cy="369332"/>
          </a:xfrm>
          <a:prstGeom prst="rect">
            <a:avLst/>
          </a:prstGeom>
          <a:noFill/>
        </p:spPr>
        <p:txBody>
          <a:bodyPr wrap="square" rtlCol="0">
            <a:spAutoFit/>
          </a:bodyPr>
          <a:lstStyle/>
          <a:p>
            <a:r>
              <a:rPr lang="es-CO" dirty="0"/>
              <a:t>5</a:t>
            </a:r>
          </a:p>
        </p:txBody>
      </p:sp>
    </p:spTree>
    <p:extLst>
      <p:ext uri="{BB962C8B-B14F-4D97-AF65-F5344CB8AC3E}">
        <p14:creationId xmlns:p14="http://schemas.microsoft.com/office/powerpoint/2010/main" val="395161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Clasificación de los retículos espaciales en los sistemas cristalinos</a:t>
            </a:r>
            <a:br>
              <a:rPr lang="es-CO" dirty="0"/>
            </a:br>
            <a:endParaRPr lang="es-CO" dirty="0"/>
          </a:p>
        </p:txBody>
      </p:sp>
      <p:sp>
        <p:nvSpPr>
          <p:cNvPr id="3" name="Marcador de contenido 2"/>
          <p:cNvSpPr>
            <a:spLocks noGrp="1"/>
          </p:cNvSpPr>
          <p:nvPr>
            <p:ph idx="1"/>
          </p:nvPr>
        </p:nvSpPr>
        <p:spPr>
          <a:xfrm>
            <a:off x="677333" y="2160589"/>
            <a:ext cx="8906933" cy="3880773"/>
          </a:xfrm>
        </p:spPr>
        <p:txBody>
          <a:bodyPr/>
          <a:lstStyle/>
          <a:p>
            <a:r>
              <a:rPr lang="es-CO" dirty="0">
                <a:latin typeface="Calibri" panose="020F0502020204030204" pitchFamily="34" charset="0"/>
                <a:cs typeface="Calibri" panose="020F0502020204030204" pitchFamily="34" charset="0"/>
              </a:rPr>
              <a:t>Dependiendo del valor de las aristas independientes (a, b y c) y los ángulos α, β, γ se obtienen únicamente </a:t>
            </a:r>
            <a:r>
              <a:rPr lang="es-CO" u="sng" dirty="0">
                <a:latin typeface="Calibri" panose="020F0502020204030204" pitchFamily="34" charset="0"/>
                <a:cs typeface="Calibri" panose="020F0502020204030204" pitchFamily="34" charset="0"/>
              </a:rPr>
              <a:t>7 sistemas cristalino.</a:t>
            </a:r>
          </a:p>
          <a:p>
            <a:r>
              <a:rPr lang="es-CO" dirty="0">
                <a:latin typeface="Calibri" panose="020F0502020204030204" pitchFamily="34" charset="0"/>
                <a:cs typeface="Calibri" panose="020F0502020204030204" pitchFamily="34" charset="0"/>
              </a:rPr>
              <a:t>Este proyecto de investigación se centra en el </a:t>
            </a:r>
            <a:r>
              <a:rPr lang="es-CO" i="1" dirty="0">
                <a:latin typeface="Calibri" panose="020F0502020204030204" pitchFamily="34" charset="0"/>
                <a:cs typeface="Calibri" panose="020F0502020204030204" pitchFamily="34" charset="0"/>
              </a:rPr>
              <a:t>sistema cristalino cubico</a:t>
            </a:r>
            <a:r>
              <a:rPr lang="es-CO" dirty="0">
                <a:latin typeface="Calibri" panose="020F0502020204030204" pitchFamily="34" charset="0"/>
                <a:cs typeface="Calibri" panose="020F0502020204030204" pitchFamily="34" charset="0"/>
              </a:rPr>
              <a:t> : Cúbica centrada en el cuerpo (</a:t>
            </a:r>
            <a:r>
              <a:rPr lang="es-CO" i="1" dirty="0" err="1">
                <a:latin typeface="Calibri" panose="020F0502020204030204" pitchFamily="34" charset="0"/>
                <a:cs typeface="Calibri" panose="020F0502020204030204" pitchFamily="34" charset="0"/>
              </a:rPr>
              <a:t>bbc</a:t>
            </a:r>
            <a:r>
              <a:rPr lang="es-CO" i="1" dirty="0">
                <a:latin typeface="Calibri" panose="020F0502020204030204" pitchFamily="34" charset="0"/>
                <a:cs typeface="Calibri" panose="020F0502020204030204" pitchFamily="34" charset="0"/>
              </a:rPr>
              <a:t>)</a:t>
            </a:r>
            <a:r>
              <a:rPr lang="es-CO" dirty="0">
                <a:latin typeface="Calibri" panose="020F0502020204030204" pitchFamily="34" charset="0"/>
                <a:cs typeface="Calibri" panose="020F0502020204030204" pitchFamily="34" charset="0"/>
              </a:rPr>
              <a:t> Cúbica centrada en las caras </a:t>
            </a:r>
            <a:r>
              <a:rPr lang="es-CO" i="1" dirty="0">
                <a:latin typeface="Calibri" panose="020F0502020204030204" pitchFamily="34" charset="0"/>
                <a:cs typeface="Calibri" panose="020F0502020204030204" pitchFamily="34" charset="0"/>
              </a:rPr>
              <a:t>(</a:t>
            </a:r>
            <a:r>
              <a:rPr lang="es-CO" i="1" dirty="0" err="1">
                <a:latin typeface="Calibri" panose="020F0502020204030204" pitchFamily="34" charset="0"/>
                <a:cs typeface="Calibri" panose="020F0502020204030204" pitchFamily="34" charset="0"/>
              </a:rPr>
              <a:t>fcc</a:t>
            </a:r>
            <a:r>
              <a:rPr lang="es-CO" i="1" dirty="0"/>
              <a:t>)</a:t>
            </a:r>
            <a:endParaRPr lang="es-CO" dirty="0"/>
          </a:p>
        </p:txBody>
      </p:sp>
      <p:pic>
        <p:nvPicPr>
          <p:cNvPr id="4" name="Imagen 3"/>
          <p:cNvPicPr>
            <a:picLocks noChangeAspect="1"/>
          </p:cNvPicPr>
          <p:nvPr/>
        </p:nvPicPr>
        <p:blipFill>
          <a:blip r:embed="rId2"/>
          <a:stretch>
            <a:fillRect/>
          </a:stretch>
        </p:blipFill>
        <p:spPr>
          <a:xfrm>
            <a:off x="2310964" y="3691944"/>
            <a:ext cx="2441658" cy="1998940"/>
          </a:xfrm>
          <a:prstGeom prst="rect">
            <a:avLst/>
          </a:prstGeom>
        </p:spPr>
      </p:pic>
      <p:sp>
        <p:nvSpPr>
          <p:cNvPr id="5" name="Rectángulo 4"/>
          <p:cNvSpPr/>
          <p:nvPr/>
        </p:nvSpPr>
        <p:spPr>
          <a:xfrm>
            <a:off x="2552492" y="5750707"/>
            <a:ext cx="1547218" cy="230832"/>
          </a:xfrm>
          <a:prstGeom prst="rect">
            <a:avLst/>
          </a:prstGeom>
        </p:spPr>
        <p:txBody>
          <a:bodyPr wrap="none">
            <a:spAutoFit/>
          </a:bodyPr>
          <a:lstStyle/>
          <a:p>
            <a:r>
              <a:rPr lang="es-CO" sz="900" dirty="0">
                <a:latin typeface="Calibri" panose="020F0502020204030204" pitchFamily="34" charset="0"/>
                <a:cs typeface="Calibri" panose="020F0502020204030204" pitchFamily="34" charset="0"/>
              </a:rPr>
              <a:t>Cubica centrada en el cuerpo</a:t>
            </a:r>
          </a:p>
        </p:txBody>
      </p:sp>
      <p:pic>
        <p:nvPicPr>
          <p:cNvPr id="6" name="Imagen 5"/>
          <p:cNvPicPr>
            <a:picLocks noChangeAspect="1"/>
          </p:cNvPicPr>
          <p:nvPr/>
        </p:nvPicPr>
        <p:blipFill>
          <a:blip r:embed="rId3"/>
          <a:stretch>
            <a:fillRect/>
          </a:stretch>
        </p:blipFill>
        <p:spPr>
          <a:xfrm>
            <a:off x="7060962" y="3691944"/>
            <a:ext cx="2213040" cy="1998940"/>
          </a:xfrm>
          <a:prstGeom prst="rect">
            <a:avLst/>
          </a:prstGeom>
        </p:spPr>
      </p:pic>
      <p:sp>
        <p:nvSpPr>
          <p:cNvPr id="7" name="Rectángulo 6"/>
          <p:cNvSpPr/>
          <p:nvPr/>
        </p:nvSpPr>
        <p:spPr>
          <a:xfrm>
            <a:off x="7526026" y="5734654"/>
            <a:ext cx="1502334" cy="230832"/>
          </a:xfrm>
          <a:prstGeom prst="rect">
            <a:avLst/>
          </a:prstGeom>
        </p:spPr>
        <p:txBody>
          <a:bodyPr wrap="none">
            <a:spAutoFit/>
          </a:bodyPr>
          <a:lstStyle/>
          <a:p>
            <a:r>
              <a:rPr lang="es-CO" sz="900" dirty="0">
                <a:latin typeface="Calibri" panose="020F0502020204030204" pitchFamily="34" charset="0"/>
                <a:cs typeface="Calibri" panose="020F0502020204030204" pitchFamily="34" charset="0"/>
              </a:rPr>
              <a:t>Cubica centrada en las caras</a:t>
            </a:r>
          </a:p>
        </p:txBody>
      </p:sp>
      <p:sp>
        <p:nvSpPr>
          <p:cNvPr id="8" name="CuadroTexto 7">
            <a:extLst>
              <a:ext uri="{FF2B5EF4-FFF2-40B4-BE49-F238E27FC236}">
                <a16:creationId xmlns:a16="http://schemas.microsoft.com/office/drawing/2014/main" id="{2D0784AE-3ED6-429D-9D7B-20CCB3F1AB35}"/>
              </a:ext>
            </a:extLst>
          </p:cNvPr>
          <p:cNvSpPr txBox="1"/>
          <p:nvPr/>
        </p:nvSpPr>
        <p:spPr>
          <a:xfrm>
            <a:off x="11731082" y="6328988"/>
            <a:ext cx="312235" cy="369332"/>
          </a:xfrm>
          <a:prstGeom prst="rect">
            <a:avLst/>
          </a:prstGeom>
          <a:noFill/>
        </p:spPr>
        <p:txBody>
          <a:bodyPr wrap="square" rtlCol="0">
            <a:spAutoFit/>
          </a:bodyPr>
          <a:lstStyle/>
          <a:p>
            <a:r>
              <a:rPr lang="es-CO" dirty="0"/>
              <a:t>6</a:t>
            </a:r>
          </a:p>
        </p:txBody>
      </p:sp>
    </p:spTree>
    <p:extLst>
      <p:ext uri="{BB962C8B-B14F-4D97-AF65-F5344CB8AC3E}">
        <p14:creationId xmlns:p14="http://schemas.microsoft.com/office/powerpoint/2010/main" val="60634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Red recíproca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77334" y="1930400"/>
                <a:ext cx="9505244" cy="3880773"/>
              </a:xfrm>
            </p:spPr>
            <p:txBody>
              <a:bodyPr/>
              <a:lstStyle/>
              <a:p>
                <a:pPr algn="just"/>
                <a:r>
                  <a:rPr lang="es-CO" dirty="0">
                    <a:latin typeface="Calibri" panose="020F0502020204030204" pitchFamily="34" charset="0"/>
                    <a:cs typeface="Calibri" panose="020F0502020204030204" pitchFamily="34" charset="0"/>
                  </a:rPr>
                  <a:t>Cada estructura cristalina tiene dos redes asociadas: la red cristalina, la red recíproca y el patrón de difracción de un cristal es un mapa de la red recíproca del cristal. Ambas redes están relacionadas, de manera que, si rotamos un cristal, rotamos tanto la red real como la red recíproca</a:t>
                </a:r>
              </a:p>
              <a:p>
                <a:r>
                  <a:rPr lang="es-CO" dirty="0">
                    <a:latin typeface="Calibri" panose="020F0502020204030204" pitchFamily="34" charset="0"/>
                    <a:cs typeface="Calibri" panose="020F0502020204030204" pitchFamily="34" charset="0"/>
                  </a:rPr>
                  <a:t>Se puede definir como:</a:t>
                </a:r>
              </a:p>
              <a:p>
                <a:endParaRPr lang="es-CO" dirty="0">
                  <a:latin typeface="Calibri" panose="020F0502020204030204" pitchFamily="34" charset="0"/>
                  <a:cs typeface="Calibri" panose="020F0502020204030204" pitchFamily="34" charset="0"/>
                </a:endParaRPr>
              </a:p>
              <a:p>
                <a:pPr marL="0" indent="0" algn="ctr">
                  <a:buNone/>
                </a:pPr>
                <a14:m>
                  <m:oMath xmlns:m="http://schemas.openxmlformats.org/officeDocument/2006/math">
                    <m:sSup>
                      <m:sSupPr>
                        <m:ctrlPr>
                          <a:rPr lang="es-CO" sz="2800" i="1">
                            <a:latin typeface="Cambria Math" panose="02040503050406030204" pitchFamily="18" charset="0"/>
                          </a:rPr>
                        </m:ctrlPr>
                      </m:sSupPr>
                      <m:e>
                        <m:r>
                          <a:rPr lang="es-CO" sz="2800" i="1">
                            <a:latin typeface="Cambria Math" panose="02040503050406030204" pitchFamily="18" charset="0"/>
                          </a:rPr>
                          <m:t>𝑎</m:t>
                        </m:r>
                      </m:e>
                      <m:sup>
                        <m:r>
                          <a:rPr lang="es-CO" sz="2800" i="1">
                            <a:latin typeface="Cambria Math" panose="02040503050406030204" pitchFamily="18" charset="0"/>
                          </a:rPr>
                          <m:t>´</m:t>
                        </m:r>
                      </m:sup>
                    </m:sSup>
                    <m:r>
                      <a:rPr lang="es-CO" sz="2800" i="1">
                        <a:latin typeface="Cambria Math" panose="02040503050406030204" pitchFamily="18" charset="0"/>
                      </a:rPr>
                      <m:t>=</m:t>
                    </m:r>
                    <m:f>
                      <m:fPr>
                        <m:ctrlPr>
                          <a:rPr lang="es-CO" sz="2800" i="1">
                            <a:latin typeface="Cambria Math" panose="02040503050406030204" pitchFamily="18" charset="0"/>
                          </a:rPr>
                        </m:ctrlPr>
                      </m:fPr>
                      <m:num>
                        <m:r>
                          <a:rPr lang="es-CO" sz="2800" i="1">
                            <a:latin typeface="Cambria Math" panose="02040503050406030204" pitchFamily="18" charset="0"/>
                          </a:rPr>
                          <m:t>𝑏𝑥𝑐</m:t>
                        </m:r>
                      </m:num>
                      <m:den>
                        <m:r>
                          <a:rPr lang="es-CO" sz="2800" i="1">
                            <a:latin typeface="Cambria Math" panose="02040503050406030204" pitchFamily="18" charset="0"/>
                          </a:rPr>
                          <m:t>𝑎</m:t>
                        </m:r>
                        <m:r>
                          <a:rPr lang="es-CO" sz="2800" i="1">
                            <a:latin typeface="Cambria Math" panose="02040503050406030204" pitchFamily="18" charset="0"/>
                          </a:rPr>
                          <m:t> </m:t>
                        </m:r>
                        <m:r>
                          <a:rPr lang="es-CO" sz="2800">
                            <a:latin typeface="Cambria Math" panose="02040503050406030204" pitchFamily="18" charset="0"/>
                          </a:rPr>
                          <m:t>·</m:t>
                        </m:r>
                        <m:r>
                          <a:rPr lang="es-CO" sz="2800" i="1">
                            <a:latin typeface="Cambria Math" panose="02040503050406030204" pitchFamily="18" charset="0"/>
                          </a:rPr>
                          <m:t>𝑏𝑥𝑐</m:t>
                        </m:r>
                      </m:den>
                    </m:f>
                  </m:oMath>
                </a14:m>
                <a:r>
                  <a:rPr lang="es-CO" sz="2800" dirty="0"/>
                  <a:t> </a:t>
                </a:r>
                <a14:m>
                  <m:oMath xmlns:m="http://schemas.openxmlformats.org/officeDocument/2006/math">
                    <m:r>
                      <a:rPr lang="es-CO" sz="2800" i="1">
                        <a:latin typeface="Cambria Math" panose="02040503050406030204" pitchFamily="18" charset="0"/>
                      </a:rPr>
                      <m:t>      </m:t>
                    </m:r>
                    <m:sSup>
                      <m:sSupPr>
                        <m:ctrlPr>
                          <a:rPr lang="es-CO" sz="2800" i="1">
                            <a:latin typeface="Cambria Math" panose="02040503050406030204" pitchFamily="18" charset="0"/>
                          </a:rPr>
                        </m:ctrlPr>
                      </m:sSupPr>
                      <m:e>
                        <m:r>
                          <a:rPr lang="es-CO" sz="2800" i="1">
                            <a:latin typeface="Cambria Math" panose="02040503050406030204" pitchFamily="18" charset="0"/>
                          </a:rPr>
                          <m:t>𝑏</m:t>
                        </m:r>
                      </m:e>
                      <m:sup>
                        <m:r>
                          <a:rPr lang="es-CO" sz="2800" i="1">
                            <a:latin typeface="Cambria Math" panose="02040503050406030204" pitchFamily="18" charset="0"/>
                          </a:rPr>
                          <m:t>´</m:t>
                        </m:r>
                      </m:sup>
                    </m:sSup>
                    <m:r>
                      <a:rPr lang="es-CO" sz="2800" i="1">
                        <a:latin typeface="Cambria Math" panose="02040503050406030204" pitchFamily="18" charset="0"/>
                      </a:rPr>
                      <m:t>=</m:t>
                    </m:r>
                    <m:f>
                      <m:fPr>
                        <m:ctrlPr>
                          <a:rPr lang="es-CO" sz="2800" i="1">
                            <a:latin typeface="Cambria Math" panose="02040503050406030204" pitchFamily="18" charset="0"/>
                          </a:rPr>
                        </m:ctrlPr>
                      </m:fPr>
                      <m:num>
                        <m:r>
                          <a:rPr lang="es-CO" sz="2800" i="1">
                            <a:latin typeface="Cambria Math" panose="02040503050406030204" pitchFamily="18" charset="0"/>
                          </a:rPr>
                          <m:t>𝑐𝑥𝑎</m:t>
                        </m:r>
                      </m:num>
                      <m:den>
                        <m:r>
                          <a:rPr lang="es-CO" sz="2800" i="1">
                            <a:latin typeface="Cambria Math" panose="02040503050406030204" pitchFamily="18" charset="0"/>
                          </a:rPr>
                          <m:t>𝑎</m:t>
                        </m:r>
                        <m:r>
                          <a:rPr lang="es-CO" sz="2800" i="1">
                            <a:latin typeface="Cambria Math" panose="02040503050406030204" pitchFamily="18" charset="0"/>
                          </a:rPr>
                          <m:t> </m:t>
                        </m:r>
                        <m:r>
                          <a:rPr lang="es-CO" sz="2800">
                            <a:latin typeface="Cambria Math" panose="02040503050406030204" pitchFamily="18" charset="0"/>
                          </a:rPr>
                          <m:t>·</m:t>
                        </m:r>
                        <m:r>
                          <a:rPr lang="es-CO" sz="2800" i="1">
                            <a:latin typeface="Cambria Math" panose="02040503050406030204" pitchFamily="18" charset="0"/>
                          </a:rPr>
                          <m:t>𝑏𝑥𝑐</m:t>
                        </m:r>
                      </m:den>
                    </m:f>
                  </m:oMath>
                </a14:m>
                <a:r>
                  <a:rPr lang="es-CO" sz="2800" dirty="0"/>
                  <a:t> </a:t>
                </a:r>
                <a14:m>
                  <m:oMath xmlns:m="http://schemas.openxmlformats.org/officeDocument/2006/math">
                    <m:sSup>
                      <m:sSupPr>
                        <m:ctrlPr>
                          <a:rPr lang="es-CO" sz="2800" i="1">
                            <a:latin typeface="Cambria Math" panose="02040503050406030204" pitchFamily="18" charset="0"/>
                          </a:rPr>
                        </m:ctrlPr>
                      </m:sSupPr>
                      <m:e>
                        <m:r>
                          <a:rPr lang="es-CO" sz="2800" i="1">
                            <a:latin typeface="Cambria Math" panose="02040503050406030204" pitchFamily="18" charset="0"/>
                          </a:rPr>
                          <m:t>         </m:t>
                        </m:r>
                        <m:r>
                          <a:rPr lang="es-CO" sz="2800" i="1">
                            <a:latin typeface="Cambria Math" panose="02040503050406030204" pitchFamily="18" charset="0"/>
                          </a:rPr>
                          <m:t>𝑐</m:t>
                        </m:r>
                      </m:e>
                      <m:sup>
                        <m:r>
                          <a:rPr lang="es-CO" sz="2800" i="1">
                            <a:latin typeface="Cambria Math" panose="02040503050406030204" pitchFamily="18" charset="0"/>
                          </a:rPr>
                          <m:t>´</m:t>
                        </m:r>
                      </m:sup>
                    </m:sSup>
                    <m:r>
                      <a:rPr lang="es-CO" sz="2800" i="1">
                        <a:latin typeface="Cambria Math" panose="02040503050406030204" pitchFamily="18" charset="0"/>
                      </a:rPr>
                      <m:t>=</m:t>
                    </m:r>
                    <m:f>
                      <m:fPr>
                        <m:ctrlPr>
                          <a:rPr lang="es-CO" sz="2800" i="1">
                            <a:latin typeface="Cambria Math" panose="02040503050406030204" pitchFamily="18" charset="0"/>
                          </a:rPr>
                        </m:ctrlPr>
                      </m:fPr>
                      <m:num>
                        <m:r>
                          <a:rPr lang="es-CO" sz="2800" i="1">
                            <a:latin typeface="Cambria Math" panose="02040503050406030204" pitchFamily="18" charset="0"/>
                          </a:rPr>
                          <m:t>𝑎𝑥𝑏</m:t>
                        </m:r>
                      </m:num>
                      <m:den>
                        <m:r>
                          <a:rPr lang="es-CO" sz="2800" i="1">
                            <a:latin typeface="Cambria Math" panose="02040503050406030204" pitchFamily="18" charset="0"/>
                          </a:rPr>
                          <m:t>𝑎</m:t>
                        </m:r>
                        <m:r>
                          <a:rPr lang="es-CO" sz="2800" i="1">
                            <a:latin typeface="Cambria Math" panose="02040503050406030204" pitchFamily="18" charset="0"/>
                          </a:rPr>
                          <m:t> </m:t>
                        </m:r>
                        <m:r>
                          <a:rPr lang="es-CO" sz="2800">
                            <a:latin typeface="Cambria Math" panose="02040503050406030204" pitchFamily="18" charset="0"/>
                          </a:rPr>
                          <m:t>·</m:t>
                        </m:r>
                        <m:r>
                          <a:rPr lang="es-CO" sz="2800" i="1">
                            <a:latin typeface="Cambria Math" panose="02040503050406030204" pitchFamily="18" charset="0"/>
                          </a:rPr>
                          <m:t>𝑏𝑥𝑐</m:t>
                        </m:r>
                      </m:den>
                    </m:f>
                  </m:oMath>
                </a14:m>
                <a:endParaRPr lang="es-CO" sz="2800" dirty="0"/>
              </a:p>
              <a:p>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77334" y="1930400"/>
                <a:ext cx="9505244" cy="3880773"/>
              </a:xfrm>
              <a:blipFill>
                <a:blip r:embed="rId2"/>
                <a:stretch>
                  <a:fillRect l="-128" t="-943" r="-577"/>
                </a:stretch>
              </a:blipFill>
            </p:spPr>
            <p:txBody>
              <a:bodyPr/>
              <a:lstStyle/>
              <a:p>
                <a:r>
                  <a:rPr lang="es-CO">
                    <a:noFill/>
                  </a:rPr>
                  <a:t> </a:t>
                </a:r>
              </a:p>
            </p:txBody>
          </p:sp>
        </mc:Fallback>
      </mc:AlternateContent>
      <p:sp>
        <p:nvSpPr>
          <p:cNvPr id="4" name="CuadroTexto 3">
            <a:extLst>
              <a:ext uri="{FF2B5EF4-FFF2-40B4-BE49-F238E27FC236}">
                <a16:creationId xmlns:a16="http://schemas.microsoft.com/office/drawing/2014/main" id="{0F01E6D6-2FFA-413C-95B4-43D35D8DDD8E}"/>
              </a:ext>
            </a:extLst>
          </p:cNvPr>
          <p:cNvSpPr txBox="1"/>
          <p:nvPr/>
        </p:nvSpPr>
        <p:spPr>
          <a:xfrm>
            <a:off x="11731082" y="6328988"/>
            <a:ext cx="312235" cy="369332"/>
          </a:xfrm>
          <a:prstGeom prst="rect">
            <a:avLst/>
          </a:prstGeom>
          <a:noFill/>
        </p:spPr>
        <p:txBody>
          <a:bodyPr wrap="square" rtlCol="0">
            <a:spAutoFit/>
          </a:bodyPr>
          <a:lstStyle/>
          <a:p>
            <a:r>
              <a:rPr lang="es-CO" dirty="0"/>
              <a:t>7</a:t>
            </a:r>
          </a:p>
        </p:txBody>
      </p:sp>
    </p:spTree>
    <p:extLst>
      <p:ext uri="{BB962C8B-B14F-4D97-AF65-F5344CB8AC3E}">
        <p14:creationId xmlns:p14="http://schemas.microsoft.com/office/powerpoint/2010/main" val="3208934329"/>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598</Words>
  <Application>Microsoft Office PowerPoint</Application>
  <PresentationFormat>Panorámica</PresentationFormat>
  <Paragraphs>52</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Cambria Math</vt:lpstr>
      <vt:lpstr>Trebuchet MS</vt:lpstr>
      <vt:lpstr>Wingdings 3</vt:lpstr>
      <vt:lpstr>Faceta</vt:lpstr>
      <vt:lpstr>REDES DE BRAVAIS</vt:lpstr>
      <vt:lpstr>INDICE</vt:lpstr>
      <vt:lpstr>Auguste Bravaís (1811-1863)</vt:lpstr>
      <vt:lpstr>Celosía Bravais</vt:lpstr>
      <vt:lpstr>Presentación de PowerPoint</vt:lpstr>
      <vt:lpstr>Casos de volúmenes por simetría  </vt:lpstr>
      <vt:lpstr>Celda Unidad  </vt:lpstr>
      <vt:lpstr>Clasificación de los retículos espaciales en los sistemas cristalinos </vt:lpstr>
      <vt:lpstr>Red recíproca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BRAVAIS</dc:title>
  <dc:creator>Usuario</dc:creator>
  <cp:lastModifiedBy>Felipe Daza</cp:lastModifiedBy>
  <cp:revision>8</cp:revision>
  <dcterms:created xsi:type="dcterms:W3CDTF">2020-11-16T21:03:59Z</dcterms:created>
  <dcterms:modified xsi:type="dcterms:W3CDTF">2020-11-17T12:13:00Z</dcterms:modified>
</cp:coreProperties>
</file>