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7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58" r:id="rId13"/>
  </p:sldIdLst>
  <p:sldSz cx="12188825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45" autoAdjust="0"/>
    <p:restoredTop sz="94660"/>
  </p:normalViewPr>
  <p:slideViewPr>
    <p:cSldViewPr showGuides="1">
      <p:cViewPr>
        <p:scale>
          <a:sx n="75" d="100"/>
          <a:sy n="75" d="100"/>
        </p:scale>
        <p:origin x="804" y="114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2" d="100"/>
          <a:sy n="72" d="100"/>
        </p:scale>
        <p:origin x="3108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9BBBD98-8689-4A62-BBFB-92BF328A7966}" type="datetime1">
              <a:rPr lang="es-ES" smtClean="0"/>
              <a:t>30/11/2020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E41AB9B-16BF-4ECF-B92C-3E61E5BECA90}" type="datetime1">
              <a:rPr lang="es-ES" noProof="0" smtClean="0"/>
              <a:t>30/11/2020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800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01672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07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468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3989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4992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4849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70292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02811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7076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05279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1418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10" name="Rectángulo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Rectángulo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12" name="Rectángulo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3" name="Conector recto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5" name="Conector recto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466E6084-0988-49B4-BD4E-1264194D9864}" type="datetime1">
              <a:rPr lang="es-ES" noProof="0" smtClean="0"/>
              <a:t>30/11/2020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EEB305-4E92-401E-9FCA-996DF9FD55B6}" type="datetime1">
              <a:rPr lang="es-ES" noProof="0" smtClean="0"/>
              <a:t>30/11/2020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8" name="Rectángu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10" name="Rectángulo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1" name="Conector recto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 dirty="0"/>
          </a:p>
        </p:txBody>
      </p:sp>
      <p:cxnSp>
        <p:nvCxnSpPr>
          <p:cNvPr id="14" name="Conector recto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E901BA-1555-4CE1-92B2-39682A57B7CA}" type="datetime1">
              <a:rPr lang="es-ES" noProof="0" smtClean="0"/>
              <a:t>30/11/2020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94D32F-F0D9-47B3-AAC6-D43DC057831A}" type="datetime1">
              <a:rPr lang="es-ES" noProof="0" smtClean="0"/>
              <a:t>30/11/2020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0" name="Rectángulo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4" name="Rectángulo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1" name="Rectángulo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2" name="Conector recto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 dirty="0"/>
          </a:p>
        </p:txBody>
      </p:sp>
      <p:cxnSp>
        <p:nvCxnSpPr>
          <p:cNvPr id="23" name="Conector recto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7" name="Rectángulo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8" name="Rectángulo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9" name="Rectángulo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30" name="Rectángulo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31" name="Conector recto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33" name="Conector recto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BB07FB1B-461B-4D1D-952B-7FEEFF2CFA29}" type="datetime1">
              <a:rPr lang="es-ES" noProof="0" smtClean="0"/>
              <a:t>30/11/2020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C9D876-84BE-45D9-9418-9FF24663C364}" type="datetime1">
              <a:rPr lang="es-ES" noProof="0" smtClean="0"/>
              <a:t>30/11/2020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CDF9AA-CFE1-4BA9-8C5D-54C264D423B8}" type="datetime1">
              <a:rPr lang="es-ES" noProof="0" smtClean="0"/>
              <a:t>30/11/2020</a:t>
            </a:fld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A51D7A-9E1F-4C6F-8B86-F39A8650CB7A}" type="datetime1">
              <a:rPr lang="es-ES" noProof="0" smtClean="0"/>
              <a:t>30/11/2020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6" name="Rectángulo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cxnSp>
        <p:nvCxnSpPr>
          <p:cNvPr id="7" name="Conector recto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A1E9FB-24DE-4A64-B35D-DF3FF6E51288}" type="datetime1">
              <a:rPr lang="es-ES" noProof="0" smtClean="0"/>
              <a:t>30/11/2020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es-ES" noProof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cxnSp>
        <p:nvCxnSpPr>
          <p:cNvPr id="10" name="Conector recto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CDA7DC-138B-4843-B77A-91873FF451A9}" type="datetime1">
              <a:rPr lang="es-ES" noProof="0" smtClean="0"/>
              <a:t>30/11/2020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8" name="Rectángulo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CB016917-91ED-4B62-9DC6-0583229F954A}" type="datetime1">
              <a:rPr lang="es-ES" noProof="0" smtClean="0"/>
              <a:t>30/11/2020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cxnSp>
        <p:nvCxnSpPr>
          <p:cNvPr id="10" name="Conector recto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8" name="Rectángu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13" name="Rectángulo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4" name="Conector recto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 dirty="0"/>
          </a:p>
        </p:txBody>
      </p:sp>
      <p:cxnSp>
        <p:nvCxnSpPr>
          <p:cNvPr id="16" name="Conector recto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5031EA3-1207-456F-B1A7-F20CDD0C2E7B}" type="datetime1">
              <a:rPr lang="es-ES" noProof="0" smtClean="0"/>
              <a:t>30/11/2020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9282367" cy="2680127"/>
          </a:xfrm>
        </p:spPr>
        <p:txBody>
          <a:bodyPr rtlCol="0"/>
          <a:lstStyle/>
          <a:p>
            <a:pPr algn="ctr" rtl="0"/>
            <a:r>
              <a:rPr lang="es-ES" sz="8800" dirty="0"/>
              <a:t>TENSORES UNA BREVE INTRODUCCIÓN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28668" y="5013176"/>
            <a:ext cx="9282367" cy="447824"/>
          </a:xfrm>
        </p:spPr>
        <p:txBody>
          <a:bodyPr rtlCol="0">
            <a:normAutofit fontScale="92500" lnSpcReduction="20000"/>
          </a:bodyPr>
          <a:lstStyle/>
          <a:p>
            <a:pPr algn="ctr" rtl="0"/>
            <a:r>
              <a:rPr lang="es-ES" dirty="0"/>
              <a:t>GERSON FELIPE DAZA RIVERA -2141624</a:t>
            </a:r>
          </a:p>
        </p:txBody>
      </p:sp>
      <p:pic>
        <p:nvPicPr>
          <p:cNvPr id="5" name="Imagen 4" descr="Imagen que contiene señal, firmar, dibujo, reloj&#10;&#10;Descripción generada automáticamente">
            <a:extLst>
              <a:ext uri="{FF2B5EF4-FFF2-40B4-BE49-F238E27FC236}">
                <a16:creationId xmlns:a16="http://schemas.microsoft.com/office/drawing/2014/main" id="{0AB8FA49-F19C-442B-AB12-6021EDD80B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850"/>
          <a:stretch/>
        </p:blipFill>
        <p:spPr>
          <a:xfrm>
            <a:off x="36214" y="5668969"/>
            <a:ext cx="1129080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Diseño de título y contenido con lista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/>
              <a:t>Agregue la primera viñeta aquí</a:t>
            </a:r>
          </a:p>
          <a:p>
            <a:pPr rtl="0"/>
            <a:r>
              <a:rPr lang="es-ES" dirty="0"/>
              <a:t>Agregue la segunda viñeta aquí</a:t>
            </a:r>
          </a:p>
          <a:p>
            <a:pPr rtl="0"/>
            <a:r>
              <a:rPr lang="es-ES" dirty="0"/>
              <a:t>Agregue la tercera viñeta aquí</a:t>
            </a:r>
          </a:p>
        </p:txBody>
      </p:sp>
      <p:pic>
        <p:nvPicPr>
          <p:cNvPr id="4" name="Imagen 3" descr="Imagen que contiene señal, firmar, dibujo, reloj&#10;&#10;Descripción generada automáticamente">
            <a:extLst>
              <a:ext uri="{FF2B5EF4-FFF2-40B4-BE49-F238E27FC236}">
                <a16:creationId xmlns:a16="http://schemas.microsoft.com/office/drawing/2014/main" id="{2CFEC64D-C22D-43B2-B79F-BBD16996D0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850"/>
          <a:stretch/>
        </p:blipFill>
        <p:spPr>
          <a:xfrm>
            <a:off x="686192" y="788982"/>
            <a:ext cx="487214" cy="49716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DC2E231E-AE08-4B78-ABB3-90D9F04DE710}"/>
              </a:ext>
            </a:extLst>
          </p:cNvPr>
          <p:cNvSpPr txBox="1"/>
          <p:nvPr/>
        </p:nvSpPr>
        <p:spPr>
          <a:xfrm>
            <a:off x="708772" y="6325241"/>
            <a:ext cx="439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46169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Diseño de título y contenido con lista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/>
              <a:t>Agregue la primera viñeta aquí</a:t>
            </a:r>
          </a:p>
          <a:p>
            <a:pPr rtl="0"/>
            <a:r>
              <a:rPr lang="es-ES" dirty="0"/>
              <a:t>Agregue la segunda viñeta aquí</a:t>
            </a:r>
          </a:p>
          <a:p>
            <a:pPr rtl="0"/>
            <a:r>
              <a:rPr lang="es-ES" dirty="0"/>
              <a:t>Agregue la tercera viñeta aquí</a:t>
            </a:r>
          </a:p>
        </p:txBody>
      </p:sp>
      <p:pic>
        <p:nvPicPr>
          <p:cNvPr id="4" name="Imagen 3" descr="Imagen que contiene señal, firmar, dibujo, reloj&#10;&#10;Descripción generada automáticamente">
            <a:extLst>
              <a:ext uri="{FF2B5EF4-FFF2-40B4-BE49-F238E27FC236}">
                <a16:creationId xmlns:a16="http://schemas.microsoft.com/office/drawing/2014/main" id="{2CFEC64D-C22D-43B2-B79F-BBD16996D0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850"/>
          <a:stretch/>
        </p:blipFill>
        <p:spPr>
          <a:xfrm>
            <a:off x="686192" y="788982"/>
            <a:ext cx="487214" cy="49716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DC2E231E-AE08-4B78-ABB3-90D9F04DE710}"/>
              </a:ext>
            </a:extLst>
          </p:cNvPr>
          <p:cNvSpPr txBox="1"/>
          <p:nvPr/>
        </p:nvSpPr>
        <p:spPr>
          <a:xfrm>
            <a:off x="708772" y="6325241"/>
            <a:ext cx="705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98634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Agregar un título de diapositiva (1)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pic>
        <p:nvPicPr>
          <p:cNvPr id="4" name="Imagen 3" descr="Imagen que contiene señal, firmar, dibujo, reloj&#10;&#10;Descripción generada automáticamente">
            <a:extLst>
              <a:ext uri="{FF2B5EF4-FFF2-40B4-BE49-F238E27FC236}">
                <a16:creationId xmlns:a16="http://schemas.microsoft.com/office/drawing/2014/main" id="{87FA76F1-8C26-4B8F-9940-8C839E37D2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850"/>
          <a:stretch/>
        </p:blipFill>
        <p:spPr>
          <a:xfrm>
            <a:off x="42564" y="5688019"/>
            <a:ext cx="1129080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9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LINEALIDAD Y BILINEALIDAD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532656"/>
          </a:xfrm>
        </p:spPr>
        <p:txBody>
          <a:bodyPr rtlCol="0">
            <a:normAutofit/>
          </a:bodyPr>
          <a:lstStyle/>
          <a:p>
            <a:r>
              <a:rPr lang="es-ES" dirty="0"/>
              <a:t>Linealidad</a:t>
            </a:r>
          </a:p>
        </p:txBody>
      </p:sp>
      <p:pic>
        <p:nvPicPr>
          <p:cNvPr id="4" name="Imagen 3" descr="Imagen que contiene señal, firmar, dibujo, reloj&#10;&#10;Descripción generada automáticamente">
            <a:extLst>
              <a:ext uri="{FF2B5EF4-FFF2-40B4-BE49-F238E27FC236}">
                <a16:creationId xmlns:a16="http://schemas.microsoft.com/office/drawing/2014/main" id="{2CFEC64D-C22D-43B2-B79F-BBD16996D0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850"/>
          <a:stretch/>
        </p:blipFill>
        <p:spPr>
          <a:xfrm>
            <a:off x="686192" y="788982"/>
            <a:ext cx="487214" cy="49716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DC2E231E-AE08-4B78-ABB3-90D9F04DE710}"/>
              </a:ext>
            </a:extLst>
          </p:cNvPr>
          <p:cNvSpPr txBox="1"/>
          <p:nvPr/>
        </p:nvSpPr>
        <p:spPr>
          <a:xfrm>
            <a:off x="708772" y="6325241"/>
            <a:ext cx="439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/>
              <a:t>1</a:t>
            </a:r>
          </a:p>
        </p:txBody>
      </p:sp>
      <p:sp>
        <p:nvSpPr>
          <p:cNvPr id="6" name="Marcador de posición de contenido 13">
            <a:extLst>
              <a:ext uri="{FF2B5EF4-FFF2-40B4-BE49-F238E27FC236}">
                <a16:creationId xmlns:a16="http://schemas.microsoft.com/office/drawing/2014/main" id="{46F6CF7F-CF2E-46C8-8ABA-5707D052AAB3}"/>
              </a:ext>
            </a:extLst>
          </p:cNvPr>
          <p:cNvSpPr txBox="1">
            <a:spLocks/>
          </p:cNvSpPr>
          <p:nvPr/>
        </p:nvSpPr>
        <p:spPr>
          <a:xfrm>
            <a:off x="2422004" y="2808189"/>
            <a:ext cx="7920880" cy="482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Euphemia" pitchFamily="34" charset="0"/>
              <a:buNone/>
            </a:pPr>
            <a:r>
              <a:rPr lang="es-ES" sz="2400" dirty="0"/>
              <a:t>µ (α x + β y) = αµ ( x) + βµ ( y), ∀ x, y ∈ S, α, β ∈ K</a:t>
            </a:r>
          </a:p>
        </p:txBody>
      </p:sp>
      <p:sp>
        <p:nvSpPr>
          <p:cNvPr id="7" name="Marcador de posición de contenido 13">
            <a:extLst>
              <a:ext uri="{FF2B5EF4-FFF2-40B4-BE49-F238E27FC236}">
                <a16:creationId xmlns:a16="http://schemas.microsoft.com/office/drawing/2014/main" id="{EF7EA5D5-3EAA-4A07-A6F8-C5C80360271D}"/>
              </a:ext>
            </a:extLst>
          </p:cNvPr>
          <p:cNvSpPr txBox="1">
            <a:spLocks/>
          </p:cNvSpPr>
          <p:nvPr/>
        </p:nvSpPr>
        <p:spPr>
          <a:xfrm>
            <a:off x="1845939" y="2108653"/>
            <a:ext cx="9530297" cy="6002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000" dirty="0"/>
              <a:t>Expresar µ definido en un espacio vectorial S en otro espacio vectorial S’ sobre un mismo campo.</a:t>
            </a:r>
          </a:p>
        </p:txBody>
      </p:sp>
      <p:sp>
        <p:nvSpPr>
          <p:cNvPr id="8" name="Marcador de posición de contenido 13">
            <a:extLst>
              <a:ext uri="{FF2B5EF4-FFF2-40B4-BE49-F238E27FC236}">
                <a16:creationId xmlns:a16="http://schemas.microsoft.com/office/drawing/2014/main" id="{50FFD376-183A-4275-8802-6C61D833615A}"/>
              </a:ext>
            </a:extLst>
          </p:cNvPr>
          <p:cNvSpPr txBox="1">
            <a:spLocks/>
          </p:cNvSpPr>
          <p:nvPr/>
        </p:nvSpPr>
        <p:spPr>
          <a:xfrm>
            <a:off x="2650647" y="3260631"/>
            <a:ext cx="7920880" cy="482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2400" dirty="0"/>
              <a:t>Existe A; </a:t>
            </a:r>
            <a:r>
              <a:rPr lang="es-CO" sz="2400" dirty="0"/>
              <a:t>µ(x) = Ax</a:t>
            </a:r>
            <a:endParaRPr lang="es-ES" sz="2400" dirty="0"/>
          </a:p>
        </p:txBody>
      </p:sp>
      <p:sp>
        <p:nvSpPr>
          <p:cNvPr id="10" name="Marcador de posición de contenido 13">
            <a:extLst>
              <a:ext uri="{FF2B5EF4-FFF2-40B4-BE49-F238E27FC236}">
                <a16:creationId xmlns:a16="http://schemas.microsoft.com/office/drawing/2014/main" id="{8A2E378A-A753-4A0D-B1BD-3E2E95D92010}"/>
              </a:ext>
            </a:extLst>
          </p:cNvPr>
          <p:cNvSpPr txBox="1">
            <a:spLocks/>
          </p:cNvSpPr>
          <p:nvPr/>
        </p:nvSpPr>
        <p:spPr>
          <a:xfrm>
            <a:off x="1491043" y="3929483"/>
            <a:ext cx="9782801" cy="532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Bilinealidad </a:t>
            </a:r>
          </a:p>
        </p:txBody>
      </p:sp>
      <p:sp>
        <p:nvSpPr>
          <p:cNvPr id="11" name="Marcador de posición de contenido 13">
            <a:extLst>
              <a:ext uri="{FF2B5EF4-FFF2-40B4-BE49-F238E27FC236}">
                <a16:creationId xmlns:a16="http://schemas.microsoft.com/office/drawing/2014/main" id="{49EDBCB9-6A62-4CCB-9BF1-79722796A360}"/>
              </a:ext>
            </a:extLst>
          </p:cNvPr>
          <p:cNvSpPr txBox="1">
            <a:spLocks/>
          </p:cNvSpPr>
          <p:nvPr/>
        </p:nvSpPr>
        <p:spPr>
          <a:xfrm>
            <a:off x="1845939" y="4431276"/>
            <a:ext cx="9782801" cy="422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2000" dirty="0"/>
              <a:t>Variables aleatorias (z1, z2) y G = E{z1 z2⸆} covarianza lineal con respecto a z1 y z2</a:t>
            </a:r>
            <a:r>
              <a:rPr lang="es-ES" sz="2000" dirty="0"/>
              <a:t>.</a:t>
            </a:r>
            <a:endParaRPr lang="es-CO" sz="2000" dirty="0"/>
          </a:p>
        </p:txBody>
      </p:sp>
      <p:sp>
        <p:nvSpPr>
          <p:cNvPr id="12" name="Marcador de posición de contenido 13">
            <a:extLst>
              <a:ext uri="{FF2B5EF4-FFF2-40B4-BE49-F238E27FC236}">
                <a16:creationId xmlns:a16="http://schemas.microsoft.com/office/drawing/2014/main" id="{C32C30A7-3EAE-45F5-94BC-6B1E73B247A1}"/>
              </a:ext>
            </a:extLst>
          </p:cNvPr>
          <p:cNvSpPr txBox="1">
            <a:spLocks/>
          </p:cNvSpPr>
          <p:nvPr/>
        </p:nvSpPr>
        <p:spPr>
          <a:xfrm>
            <a:off x="1845939" y="4917342"/>
            <a:ext cx="9427905" cy="366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z′1 = Az1 y z′2 = Bz2, </a:t>
            </a:r>
            <a:r>
              <a:rPr lang="en-US" sz="2000" dirty="0" err="1"/>
              <a:t>asi</a:t>
            </a:r>
            <a:r>
              <a:rPr lang="en-US" sz="2000" dirty="0"/>
              <a:t> que G′ = E{z′1 z′2</a:t>
            </a:r>
            <a:r>
              <a:rPr lang="es-CO" sz="2000" dirty="0"/>
              <a:t>⸆</a:t>
            </a:r>
            <a:r>
              <a:rPr lang="en-US" sz="2000" dirty="0"/>
              <a:t>}, </a:t>
            </a:r>
            <a:r>
              <a:rPr lang="en-US" sz="2000" dirty="0" err="1"/>
              <a:t>en</a:t>
            </a:r>
            <a:r>
              <a:rPr lang="en-US" sz="2000" dirty="0"/>
              <a:t> el </a:t>
            </a:r>
            <a:r>
              <a:rPr lang="en-US" sz="2000" dirty="0" err="1"/>
              <a:t>cual</a:t>
            </a:r>
            <a:r>
              <a:rPr lang="en-US" sz="2000" dirty="0"/>
              <a:t> G′ = AGB</a:t>
            </a:r>
            <a:r>
              <a:rPr lang="es-CO" sz="2000" dirty="0"/>
              <a:t>⸆</a:t>
            </a:r>
            <a:r>
              <a:rPr lang="en-US" sz="2000" dirty="0"/>
              <a:t> </a:t>
            </a:r>
            <a:r>
              <a:rPr lang="es-CO" sz="2000" dirty="0"/>
              <a:t>	</a:t>
            </a:r>
            <a:r>
              <a:rPr lang="es-ES" sz="2000" dirty="0"/>
              <a:t> </a:t>
            </a:r>
            <a:endParaRPr lang="es-ES" dirty="0"/>
          </a:p>
        </p:txBody>
      </p:sp>
      <p:sp>
        <p:nvSpPr>
          <p:cNvPr id="15" name="Marcador de posición de contenido 13">
            <a:extLst>
              <a:ext uri="{FF2B5EF4-FFF2-40B4-BE49-F238E27FC236}">
                <a16:creationId xmlns:a16="http://schemas.microsoft.com/office/drawing/2014/main" id="{52B8F8EA-BCD6-43D6-9E88-53A05AC4F48E}"/>
              </a:ext>
            </a:extLst>
          </p:cNvPr>
          <p:cNvSpPr txBox="1">
            <a:spLocks/>
          </p:cNvSpPr>
          <p:nvPr/>
        </p:nvSpPr>
        <p:spPr>
          <a:xfrm>
            <a:off x="2002574" y="5436066"/>
            <a:ext cx="9217026" cy="605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G′ </a:t>
            </a:r>
            <a:r>
              <a:rPr lang="es-CO" dirty="0"/>
              <a:t>≠</a:t>
            </a:r>
            <a:r>
              <a:rPr lang="en-US" sz="2000" dirty="0"/>
              <a:t> G</a:t>
            </a: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MULTILINEALIDAD Y TENSORES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593436" y="1600201"/>
            <a:ext cx="9782801" cy="676672"/>
          </a:xfrm>
        </p:spPr>
        <p:txBody>
          <a:bodyPr rtlCol="0">
            <a:normAutofit/>
          </a:bodyPr>
          <a:lstStyle/>
          <a:p>
            <a:r>
              <a:rPr lang="es-CO" sz="2000" dirty="0"/>
              <a:t>Suponga que Sₕ son H espacios vectoriales 1 ≤ h ≤ H, y P es un mapa S₁ x … x Sₕ sobre un campo K.</a:t>
            </a:r>
          </a:p>
        </p:txBody>
      </p:sp>
      <p:pic>
        <p:nvPicPr>
          <p:cNvPr id="4" name="Imagen 3" descr="Imagen que contiene señal, firmar, dibujo, reloj&#10;&#10;Descripción generada automáticamente">
            <a:extLst>
              <a:ext uri="{FF2B5EF4-FFF2-40B4-BE49-F238E27FC236}">
                <a16:creationId xmlns:a16="http://schemas.microsoft.com/office/drawing/2014/main" id="{2CFEC64D-C22D-43B2-B79F-BBD16996D0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850"/>
          <a:stretch/>
        </p:blipFill>
        <p:spPr>
          <a:xfrm>
            <a:off x="686192" y="788982"/>
            <a:ext cx="487214" cy="49716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DC2E231E-AE08-4B78-ABB3-90D9F04DE710}"/>
              </a:ext>
            </a:extLst>
          </p:cNvPr>
          <p:cNvSpPr txBox="1"/>
          <p:nvPr/>
        </p:nvSpPr>
        <p:spPr>
          <a:xfrm>
            <a:off x="708772" y="6325241"/>
            <a:ext cx="439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/>
              <a:t>2</a:t>
            </a:r>
          </a:p>
        </p:txBody>
      </p:sp>
      <p:sp>
        <p:nvSpPr>
          <p:cNvPr id="6" name="Marcador de posición de contenido 13">
            <a:extLst>
              <a:ext uri="{FF2B5EF4-FFF2-40B4-BE49-F238E27FC236}">
                <a16:creationId xmlns:a16="http://schemas.microsoft.com/office/drawing/2014/main" id="{29371E1E-12E5-44A5-BFA9-628D2C721B5D}"/>
              </a:ext>
            </a:extLst>
          </p:cNvPr>
          <p:cNvSpPr txBox="1">
            <a:spLocks/>
          </p:cNvSpPr>
          <p:nvPr/>
        </p:nvSpPr>
        <p:spPr>
          <a:xfrm>
            <a:off x="1593436" y="2402681"/>
            <a:ext cx="9782801" cy="378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000" dirty="0"/>
              <a:t>P(X1, ..., XH) es </a:t>
            </a:r>
            <a:r>
              <a:rPr lang="es-CO" sz="2000" dirty="0" err="1"/>
              <a:t>multilínealidad</a:t>
            </a:r>
            <a:r>
              <a:rPr lang="es-CO" sz="2000" dirty="0"/>
              <a:t> con respecto a “X” Sₕ 1≤ h ≤ H</a:t>
            </a:r>
          </a:p>
        </p:txBody>
      </p:sp>
      <p:sp>
        <p:nvSpPr>
          <p:cNvPr id="7" name="Marcador de posición de contenido 13">
            <a:extLst>
              <a:ext uri="{FF2B5EF4-FFF2-40B4-BE49-F238E27FC236}">
                <a16:creationId xmlns:a16="http://schemas.microsoft.com/office/drawing/2014/main" id="{A7CD5BF7-64F7-4DBD-BE4A-FA701006B2D5}"/>
              </a:ext>
            </a:extLst>
          </p:cNvPr>
          <p:cNvSpPr txBox="1">
            <a:spLocks/>
          </p:cNvSpPr>
          <p:nvPr/>
        </p:nvSpPr>
        <p:spPr>
          <a:xfrm>
            <a:off x="1593435" y="2992593"/>
            <a:ext cx="9782801" cy="676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/>
              <a:t>f (αX1, X2, X3) = f( X1, X2, αX 3), para que los dos trillizos de vectores (αX1, X2, X3) y  (X1, X2, α X3) tienen la misma imagen.</a:t>
            </a:r>
          </a:p>
        </p:txBody>
      </p:sp>
      <p:sp>
        <p:nvSpPr>
          <p:cNvPr id="8" name="Marcador de posición de contenido 13">
            <a:extLst>
              <a:ext uri="{FF2B5EF4-FFF2-40B4-BE49-F238E27FC236}">
                <a16:creationId xmlns:a16="http://schemas.microsoft.com/office/drawing/2014/main" id="{3DE86CB0-0716-43A4-A45F-5003CCC1E6EC}"/>
              </a:ext>
            </a:extLst>
          </p:cNvPr>
          <p:cNvSpPr txBox="1">
            <a:spLocks/>
          </p:cNvSpPr>
          <p:nvPr/>
        </p:nvSpPr>
        <p:spPr>
          <a:xfrm>
            <a:off x="1593436" y="3834985"/>
            <a:ext cx="9782801" cy="520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dirty="0"/>
              <a:t>(</a:t>
            </a:r>
            <a:r>
              <a:rPr lang="es-CO" sz="2000" dirty="0"/>
              <a:t>X</a:t>
            </a:r>
            <a:r>
              <a:rPr lang="pl-PL" sz="2000" dirty="0"/>
              <a:t>,</a:t>
            </a:r>
            <a:r>
              <a:rPr lang="es-CO" sz="2000" dirty="0"/>
              <a:t>Y</a:t>
            </a:r>
            <a:r>
              <a:rPr lang="pl-PL" sz="2000" dirty="0"/>
              <a:t>,</a:t>
            </a:r>
            <a:r>
              <a:rPr lang="es-CO" sz="2000" dirty="0"/>
              <a:t>Z</a:t>
            </a:r>
            <a:r>
              <a:rPr lang="pl-PL" sz="2000" dirty="0"/>
              <a:t>) ∼ (</a:t>
            </a:r>
            <a:r>
              <a:rPr lang="es-CO" sz="2000" dirty="0"/>
              <a:t>X</a:t>
            </a:r>
            <a:r>
              <a:rPr lang="pl-PL" sz="2000" dirty="0"/>
              <a:t>′,</a:t>
            </a:r>
            <a:r>
              <a:rPr lang="es-CO" sz="2000" dirty="0"/>
              <a:t>Y</a:t>
            </a:r>
            <a:r>
              <a:rPr lang="pl-PL" sz="2000" dirty="0"/>
              <a:t>′,</a:t>
            </a:r>
            <a:r>
              <a:rPr lang="es-CO" sz="2000" dirty="0"/>
              <a:t>Z</a:t>
            </a:r>
            <a:r>
              <a:rPr lang="pl-PL" sz="2000" dirty="0"/>
              <a:t>′)</a:t>
            </a:r>
            <a:r>
              <a:rPr lang="es-CO" sz="2000" dirty="0"/>
              <a:t>; </a:t>
            </a:r>
            <a:r>
              <a:rPr lang="de-DE" sz="2000" dirty="0"/>
              <a:t> α, β, γ ∈ K donde </a:t>
            </a:r>
            <a:r>
              <a:rPr lang="pl-PL" sz="2000" dirty="0"/>
              <a:t>(</a:t>
            </a:r>
            <a:r>
              <a:rPr lang="es-CO" sz="2000" dirty="0"/>
              <a:t>X</a:t>
            </a:r>
            <a:r>
              <a:rPr lang="pl-PL" sz="2000" dirty="0"/>
              <a:t>′,</a:t>
            </a:r>
            <a:r>
              <a:rPr lang="es-CO" sz="2000" dirty="0"/>
              <a:t>Y</a:t>
            </a:r>
            <a:r>
              <a:rPr lang="pl-PL" sz="2000" dirty="0"/>
              <a:t>′,</a:t>
            </a:r>
            <a:r>
              <a:rPr lang="es-CO" sz="2000" dirty="0"/>
              <a:t>Z</a:t>
            </a:r>
            <a:r>
              <a:rPr lang="pl-PL" sz="2000" dirty="0"/>
              <a:t>′)=(α</a:t>
            </a:r>
            <a:r>
              <a:rPr lang="es-CO" sz="2000" dirty="0"/>
              <a:t>X</a:t>
            </a:r>
            <a:r>
              <a:rPr lang="pl-PL" sz="2000" dirty="0"/>
              <a:t>,β</a:t>
            </a:r>
            <a:r>
              <a:rPr lang="es-CO" sz="2000" dirty="0"/>
              <a:t>Y</a:t>
            </a:r>
            <a:r>
              <a:rPr lang="pl-PL" sz="2000" dirty="0"/>
              <a:t>,γ</a:t>
            </a:r>
            <a:r>
              <a:rPr lang="es-CO" sz="2000" dirty="0"/>
              <a:t>Z</a:t>
            </a:r>
            <a:r>
              <a:rPr lang="pl-PL" sz="2000" dirty="0"/>
              <a:t>)</a:t>
            </a:r>
            <a:r>
              <a:rPr lang="es-CO" sz="2000" dirty="0"/>
              <a:t> con </a:t>
            </a:r>
            <a:r>
              <a:rPr lang="el-GR" sz="2000" dirty="0"/>
              <a:t>αβγ = 1</a:t>
            </a:r>
            <a:endParaRPr lang="es-ES" sz="2000" dirty="0"/>
          </a:p>
        </p:txBody>
      </p:sp>
      <p:sp>
        <p:nvSpPr>
          <p:cNvPr id="10" name="Marcador de posición de contenido 13">
            <a:extLst>
              <a:ext uri="{FF2B5EF4-FFF2-40B4-BE49-F238E27FC236}">
                <a16:creationId xmlns:a16="http://schemas.microsoft.com/office/drawing/2014/main" id="{520129E7-429D-42E2-AC64-85A631CBCE15}"/>
              </a:ext>
            </a:extLst>
          </p:cNvPr>
          <p:cNvSpPr txBox="1">
            <a:spLocks/>
          </p:cNvSpPr>
          <p:nvPr/>
        </p:nvSpPr>
        <p:spPr>
          <a:xfrm>
            <a:off x="1593434" y="4462873"/>
            <a:ext cx="9782801" cy="520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2000" dirty="0"/>
              <a:t>S1 ⊗ S2 ⊗ S3 ; ⊗ es denominado como producto tensorial, definiendo un tensor de orden 3</a:t>
            </a:r>
            <a:endParaRPr lang="es-ES" sz="2000" dirty="0"/>
          </a:p>
        </p:txBody>
      </p:sp>
      <p:sp>
        <p:nvSpPr>
          <p:cNvPr id="12" name="Marcador de posición de contenido 13">
            <a:extLst>
              <a:ext uri="{FF2B5EF4-FFF2-40B4-BE49-F238E27FC236}">
                <a16:creationId xmlns:a16="http://schemas.microsoft.com/office/drawing/2014/main" id="{9FDD252D-BE94-4919-BEA9-46D27A052631}"/>
              </a:ext>
            </a:extLst>
          </p:cNvPr>
          <p:cNvSpPr txBox="1">
            <a:spLocks/>
          </p:cNvSpPr>
          <p:nvPr/>
        </p:nvSpPr>
        <p:spPr>
          <a:xfrm>
            <a:off x="1593434" y="5594816"/>
            <a:ext cx="2988811" cy="520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X1 ∈ S1, X2 ∈ S2, X3 ∈ S3</a:t>
            </a:r>
            <a:endParaRPr lang="es-ES" sz="2000" dirty="0"/>
          </a:p>
        </p:txBody>
      </p:sp>
      <p:sp>
        <p:nvSpPr>
          <p:cNvPr id="15" name="Marcador de posición de contenido 13">
            <a:extLst>
              <a:ext uri="{FF2B5EF4-FFF2-40B4-BE49-F238E27FC236}">
                <a16:creationId xmlns:a16="http://schemas.microsoft.com/office/drawing/2014/main" id="{6B666214-4B8A-4F14-8D30-0B5DAED692B1}"/>
              </a:ext>
            </a:extLst>
          </p:cNvPr>
          <p:cNvSpPr txBox="1">
            <a:spLocks/>
          </p:cNvSpPr>
          <p:nvPr/>
        </p:nvSpPr>
        <p:spPr>
          <a:xfrm>
            <a:off x="5086300" y="5855266"/>
            <a:ext cx="4680520" cy="520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2000" dirty="0"/>
              <a:t>S1 × S2 × S3;  </a:t>
            </a:r>
            <a:r>
              <a:rPr lang="en-US" sz="2000" dirty="0"/>
              <a:t>(6x1, x2, x3) </a:t>
            </a:r>
            <a:r>
              <a:rPr lang="es-CO" sz="2000" dirty="0"/>
              <a:t>≠</a:t>
            </a:r>
            <a:r>
              <a:rPr lang="en-US" sz="2000" dirty="0"/>
              <a:t> (x1, 2x2, 3x3) </a:t>
            </a:r>
            <a:endParaRPr lang="es-ES" sz="2000" dirty="0"/>
          </a:p>
        </p:txBody>
      </p:sp>
      <p:sp>
        <p:nvSpPr>
          <p:cNvPr id="16" name="Marcador de posición de contenido 13">
            <a:extLst>
              <a:ext uri="{FF2B5EF4-FFF2-40B4-BE49-F238E27FC236}">
                <a16:creationId xmlns:a16="http://schemas.microsoft.com/office/drawing/2014/main" id="{686BEFAF-74CD-401B-B74E-89726CE1C6B2}"/>
              </a:ext>
            </a:extLst>
          </p:cNvPr>
          <p:cNvSpPr txBox="1">
            <a:spLocks/>
          </p:cNvSpPr>
          <p:nvPr/>
        </p:nvSpPr>
        <p:spPr>
          <a:xfrm>
            <a:off x="5158308" y="5105782"/>
            <a:ext cx="4196179" cy="520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6X1 ⊗ X2 ⊗ X3 = X1 ⊗ 2X2 ⊗ X3</a:t>
            </a:r>
            <a:endParaRPr lang="es-ES" sz="2000" dirty="0"/>
          </a:p>
        </p:txBody>
      </p:sp>
      <p:cxnSp>
        <p:nvCxnSpPr>
          <p:cNvPr id="9" name="Conector: angular 8">
            <a:extLst>
              <a:ext uri="{FF2B5EF4-FFF2-40B4-BE49-F238E27FC236}">
                <a16:creationId xmlns:a16="http://schemas.microsoft.com/office/drawing/2014/main" id="{84215151-26CE-429B-BE40-17D3F6A5F40A}"/>
              </a:ext>
            </a:extLst>
          </p:cNvPr>
          <p:cNvCxnSpPr>
            <a:endCxn id="15" idx="1"/>
          </p:cNvCxnSpPr>
          <p:nvPr/>
        </p:nvCxnSpPr>
        <p:spPr>
          <a:xfrm>
            <a:off x="4510236" y="5733256"/>
            <a:ext cx="576064" cy="382460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85D2F993-430F-4408-8C33-1391AA91DDB7}"/>
              </a:ext>
            </a:extLst>
          </p:cNvPr>
          <p:cNvCxnSpPr>
            <a:cxnSpLocks/>
          </p:cNvCxnSpPr>
          <p:nvPr/>
        </p:nvCxnSpPr>
        <p:spPr>
          <a:xfrm flipV="1">
            <a:off x="4494929" y="5290269"/>
            <a:ext cx="608294" cy="428317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93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TENSORES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460648"/>
          </a:xfrm>
        </p:spPr>
        <p:txBody>
          <a:bodyPr rtlCol="0">
            <a:normAutofit fontScale="92500"/>
          </a:bodyPr>
          <a:lstStyle/>
          <a:p>
            <a:r>
              <a:rPr lang="es-ES" sz="2000" dirty="0"/>
              <a:t>Cambiando de base </a:t>
            </a:r>
            <a:r>
              <a:rPr lang="en-US" sz="2000" dirty="0"/>
              <a:t>S1 con respecto a  S2 y S3 con X′ = AX  con respecto Y′ = BY y Z′ = CZ</a:t>
            </a:r>
            <a:endParaRPr lang="es-ES" sz="2000" dirty="0"/>
          </a:p>
        </p:txBody>
      </p:sp>
      <p:pic>
        <p:nvPicPr>
          <p:cNvPr id="4" name="Imagen 3" descr="Imagen que contiene señal, firmar, dibujo, reloj&#10;&#10;Descripción generada automáticamente">
            <a:extLst>
              <a:ext uri="{FF2B5EF4-FFF2-40B4-BE49-F238E27FC236}">
                <a16:creationId xmlns:a16="http://schemas.microsoft.com/office/drawing/2014/main" id="{2CFEC64D-C22D-43B2-B79F-BBD16996D0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850"/>
          <a:stretch/>
        </p:blipFill>
        <p:spPr>
          <a:xfrm>
            <a:off x="686192" y="788982"/>
            <a:ext cx="487214" cy="49716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DC2E231E-AE08-4B78-ABB3-90D9F04DE710}"/>
              </a:ext>
            </a:extLst>
          </p:cNvPr>
          <p:cNvSpPr txBox="1"/>
          <p:nvPr/>
        </p:nvSpPr>
        <p:spPr>
          <a:xfrm>
            <a:off x="708772" y="6325241"/>
            <a:ext cx="439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/>
              <a:t>3</a:t>
            </a:r>
          </a:p>
        </p:txBody>
      </p:sp>
      <p:sp>
        <p:nvSpPr>
          <p:cNvPr id="6" name="Marcador de posición de contenido 13">
            <a:extLst>
              <a:ext uri="{FF2B5EF4-FFF2-40B4-BE49-F238E27FC236}">
                <a16:creationId xmlns:a16="http://schemas.microsoft.com/office/drawing/2014/main" id="{83A8CB07-A71C-4E7E-9472-96CD71192337}"/>
              </a:ext>
            </a:extLst>
          </p:cNvPr>
          <p:cNvSpPr txBox="1">
            <a:spLocks/>
          </p:cNvSpPr>
          <p:nvPr/>
        </p:nvSpPr>
        <p:spPr>
          <a:xfrm>
            <a:off x="1989956" y="2101352"/>
            <a:ext cx="9505056" cy="520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000" dirty="0"/>
              <a:t>Define una matriz T de forma multilínea a  H en un nuevo sistema de coordenadas 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B519C83-891B-4FB3-9D65-EBF378095A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8188" y="2613988"/>
            <a:ext cx="4191000" cy="923925"/>
          </a:xfrm>
          <a:prstGeom prst="rect">
            <a:avLst/>
          </a:prstGeom>
        </p:spPr>
      </p:pic>
      <p:sp>
        <p:nvSpPr>
          <p:cNvPr id="9" name="Marcador de posición de contenido 13">
            <a:extLst>
              <a:ext uri="{FF2B5EF4-FFF2-40B4-BE49-F238E27FC236}">
                <a16:creationId xmlns:a16="http://schemas.microsoft.com/office/drawing/2014/main" id="{7C30097B-1717-44A0-9659-81DF10D9671B}"/>
              </a:ext>
            </a:extLst>
          </p:cNvPr>
          <p:cNvSpPr txBox="1">
            <a:spLocks/>
          </p:cNvSpPr>
          <p:nvPr/>
        </p:nvSpPr>
        <p:spPr>
          <a:xfrm>
            <a:off x="1593435" y="3589901"/>
            <a:ext cx="9782801" cy="460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/>
              <a:t>Define una matriz T de forma multilínea a  H en un nuevo sistema de coordenadas  </a:t>
            </a:r>
          </a:p>
          <a:p>
            <a:endParaRPr lang="es-CO" sz="2000" dirty="0"/>
          </a:p>
        </p:txBody>
      </p:sp>
      <p:sp>
        <p:nvSpPr>
          <p:cNvPr id="10" name="Marcador de posición de contenido 13">
            <a:extLst>
              <a:ext uri="{FF2B5EF4-FFF2-40B4-BE49-F238E27FC236}">
                <a16:creationId xmlns:a16="http://schemas.microsoft.com/office/drawing/2014/main" id="{7E2227FF-96A6-4DDF-AA2E-1482F8897FB1}"/>
              </a:ext>
            </a:extLst>
          </p:cNvPr>
          <p:cNvSpPr txBox="1">
            <a:spLocks/>
          </p:cNvSpPr>
          <p:nvPr/>
        </p:nvSpPr>
        <p:spPr>
          <a:xfrm>
            <a:off x="1588294" y="4102537"/>
            <a:ext cx="10122742" cy="691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/>
              <a:t>Un tensor de orden h es un elemento de </a:t>
            </a:r>
            <a:r>
              <a:rPr lang="es-CO" sz="2000" dirty="0"/>
              <a:t>S1 ⊗ ... ⊗ SH, y puede ser representado por una matriz H en una forma T una vez fijadas las bases de Sₕ </a:t>
            </a:r>
          </a:p>
        </p:txBody>
      </p:sp>
    </p:spTree>
    <p:extLst>
      <p:ext uri="{BB962C8B-B14F-4D97-AF65-F5344CB8AC3E}">
        <p14:creationId xmlns:p14="http://schemas.microsoft.com/office/powerpoint/2010/main" val="204370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TRANSFORMACCIONES </a:t>
            </a:r>
          </a:p>
        </p:txBody>
      </p:sp>
      <p:pic>
        <p:nvPicPr>
          <p:cNvPr id="4" name="Imagen 3" descr="Imagen que contiene señal, firmar, dibujo, reloj&#10;&#10;Descripción generada automáticamente">
            <a:extLst>
              <a:ext uri="{FF2B5EF4-FFF2-40B4-BE49-F238E27FC236}">
                <a16:creationId xmlns:a16="http://schemas.microsoft.com/office/drawing/2014/main" id="{2CFEC64D-C22D-43B2-B79F-BBD16996D0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850"/>
          <a:stretch/>
        </p:blipFill>
        <p:spPr>
          <a:xfrm>
            <a:off x="686192" y="788982"/>
            <a:ext cx="487214" cy="49716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DC2E231E-AE08-4B78-ABB3-90D9F04DE710}"/>
              </a:ext>
            </a:extLst>
          </p:cNvPr>
          <p:cNvSpPr txBox="1"/>
          <p:nvPr/>
        </p:nvSpPr>
        <p:spPr>
          <a:xfrm>
            <a:off x="708772" y="6325241"/>
            <a:ext cx="439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/>
              <a:t>4</a:t>
            </a:r>
          </a:p>
        </p:txBody>
      </p:sp>
      <p:sp>
        <p:nvSpPr>
          <p:cNvPr id="8" name="Marcador de posición de contenido 13">
            <a:extLst>
              <a:ext uri="{FF2B5EF4-FFF2-40B4-BE49-F238E27FC236}">
                <a16:creationId xmlns:a16="http://schemas.microsoft.com/office/drawing/2014/main" id="{B6F627FE-3C24-4F17-AAFA-9AAF230C0B5E}"/>
              </a:ext>
            </a:extLst>
          </p:cNvPr>
          <p:cNvSpPr txBox="1">
            <a:spLocks/>
          </p:cNvSpPr>
          <p:nvPr/>
        </p:nvSpPr>
        <p:spPr>
          <a:xfrm>
            <a:off x="1593436" y="1556792"/>
            <a:ext cx="10122742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000" dirty="0"/>
              <a:t>El producto tensorial entre A ⊗ B donde </a:t>
            </a:r>
            <a:r>
              <a:rPr lang="en-US" sz="2000" dirty="0"/>
              <a:t>A ∈ (S1⊗S2) y B ∈ (S3⊗ S4) es un tensor de (S1⊗S2⊗S3⊗S4)</a:t>
            </a:r>
          </a:p>
        </p:txBody>
      </p:sp>
      <p:sp>
        <p:nvSpPr>
          <p:cNvPr id="9" name="Marcador de posición de contenido 13">
            <a:extLst>
              <a:ext uri="{FF2B5EF4-FFF2-40B4-BE49-F238E27FC236}">
                <a16:creationId xmlns:a16="http://schemas.microsoft.com/office/drawing/2014/main" id="{A81ED786-60D5-4BF2-9D3F-4B7592A42D8B}"/>
              </a:ext>
            </a:extLst>
          </p:cNvPr>
          <p:cNvSpPr txBox="1">
            <a:spLocks/>
          </p:cNvSpPr>
          <p:nvPr/>
        </p:nvSpPr>
        <p:spPr>
          <a:xfrm>
            <a:off x="1593436" y="2312876"/>
            <a:ext cx="10122742" cy="1764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/>
              <a:t>Si el producto tensorial aumenta el orden, la contracción lo disminuye en 2. La contracción consiste en una suma sobre un par de índices.</a:t>
            </a:r>
          </a:p>
          <a:p>
            <a:r>
              <a:rPr lang="es-ES" sz="2000" dirty="0"/>
              <a:t>Esta operación define el producto de modo-k entre tensores, se denotar por • k, donde k indica qué índice se debe sumar.</a:t>
            </a:r>
            <a:endParaRPr lang="es-CO" sz="2000" dirty="0"/>
          </a:p>
        </p:txBody>
      </p:sp>
      <p:sp>
        <p:nvSpPr>
          <p:cNvPr id="10" name="Marcador de posición de contenido 13">
            <a:extLst>
              <a:ext uri="{FF2B5EF4-FFF2-40B4-BE49-F238E27FC236}">
                <a16:creationId xmlns:a16="http://schemas.microsoft.com/office/drawing/2014/main" id="{9A9BC543-38FE-4762-9B6E-965997A3BC74}"/>
              </a:ext>
            </a:extLst>
          </p:cNvPr>
          <p:cNvSpPr txBox="1">
            <a:spLocks/>
          </p:cNvSpPr>
          <p:nvPr/>
        </p:nvSpPr>
        <p:spPr>
          <a:xfrm>
            <a:off x="1763406" y="4077072"/>
            <a:ext cx="9782801" cy="756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Si A y A′ son tensores D y D′, el tensor B = A •k A′ es un tensor D+D′ −2 obtenido sumando el K-</a:t>
            </a:r>
            <a:r>
              <a:rPr lang="en-US" sz="2000" dirty="0" err="1"/>
              <a:t>enesimo</a:t>
            </a:r>
            <a:r>
              <a:rPr lang="en-US" sz="2000" dirty="0"/>
              <a:t> indice. Ejemplo (D, D′ , k) = (3, 3, 2), entonces tendremos que.</a:t>
            </a:r>
            <a:endParaRPr lang="es-CO" sz="20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D658154-9F6A-4730-8A1B-3D1B5B97D5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60632" y="4833156"/>
            <a:ext cx="4267560" cy="672645"/>
          </a:xfrm>
          <a:prstGeom prst="rect">
            <a:avLst/>
          </a:prstGeom>
        </p:spPr>
      </p:pic>
      <p:sp>
        <p:nvSpPr>
          <p:cNvPr id="12" name="Marcador de posición de contenido 13">
            <a:extLst>
              <a:ext uri="{FF2B5EF4-FFF2-40B4-BE49-F238E27FC236}">
                <a16:creationId xmlns:a16="http://schemas.microsoft.com/office/drawing/2014/main" id="{54FA5FEA-C64A-4E0A-8CAD-F92EB4102D67}"/>
              </a:ext>
            </a:extLst>
          </p:cNvPr>
          <p:cNvSpPr txBox="1">
            <a:spLocks/>
          </p:cNvSpPr>
          <p:nvPr/>
        </p:nvSpPr>
        <p:spPr>
          <a:xfrm>
            <a:off x="4936664" y="5770556"/>
            <a:ext cx="3096344" cy="491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para (D, D′ , k) = (2, 2, 1).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406655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557909" y="788982"/>
            <a:ext cx="7272808" cy="497160"/>
          </a:xfrm>
        </p:spPr>
        <p:txBody>
          <a:bodyPr rtlCol="0">
            <a:normAutofit/>
          </a:bodyPr>
          <a:lstStyle/>
          <a:p>
            <a:r>
              <a:rPr lang="es-ES" sz="2000" dirty="0"/>
              <a:t>Puede ser conveniente almacenar RE- forma matrices en matrices.</a:t>
            </a:r>
          </a:p>
        </p:txBody>
      </p:sp>
      <p:pic>
        <p:nvPicPr>
          <p:cNvPr id="4" name="Imagen 3" descr="Imagen que contiene señal, firmar, dibujo, reloj&#10;&#10;Descripción generada automáticamente">
            <a:extLst>
              <a:ext uri="{FF2B5EF4-FFF2-40B4-BE49-F238E27FC236}">
                <a16:creationId xmlns:a16="http://schemas.microsoft.com/office/drawing/2014/main" id="{2CFEC64D-C22D-43B2-B79F-BBD16996D0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850"/>
          <a:stretch/>
        </p:blipFill>
        <p:spPr>
          <a:xfrm>
            <a:off x="686192" y="788982"/>
            <a:ext cx="487214" cy="49716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DC2E231E-AE08-4B78-ABB3-90D9F04DE710}"/>
              </a:ext>
            </a:extLst>
          </p:cNvPr>
          <p:cNvSpPr txBox="1"/>
          <p:nvPr/>
        </p:nvSpPr>
        <p:spPr>
          <a:xfrm>
            <a:off x="708772" y="6325241"/>
            <a:ext cx="439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/>
              <a:t>5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19440DE-3F3E-4545-ADD6-F713DCCEC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1120" y="3702932"/>
            <a:ext cx="4082008" cy="1838663"/>
          </a:xfrm>
          <a:prstGeom prst="rect">
            <a:avLst/>
          </a:prstGeom>
        </p:spPr>
      </p:pic>
      <p:sp>
        <p:nvSpPr>
          <p:cNvPr id="9" name="Marcador de posición de contenido 13">
            <a:extLst>
              <a:ext uri="{FF2B5EF4-FFF2-40B4-BE49-F238E27FC236}">
                <a16:creationId xmlns:a16="http://schemas.microsoft.com/office/drawing/2014/main" id="{383F9126-42B5-46E5-A9AF-B7461FE60F05}"/>
              </a:ext>
            </a:extLst>
          </p:cNvPr>
          <p:cNvSpPr txBox="1">
            <a:spLocks/>
          </p:cNvSpPr>
          <p:nvPr/>
        </p:nvSpPr>
        <p:spPr>
          <a:xfrm>
            <a:off x="6153744" y="1643106"/>
            <a:ext cx="5112568" cy="497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/>
              <a:t>El producto de Kronecker entre dos matrices</a:t>
            </a:r>
          </a:p>
        </p:txBody>
      </p:sp>
      <p:sp>
        <p:nvSpPr>
          <p:cNvPr id="10" name="Marcador de posición de contenido 13">
            <a:extLst>
              <a:ext uri="{FF2B5EF4-FFF2-40B4-BE49-F238E27FC236}">
                <a16:creationId xmlns:a16="http://schemas.microsoft.com/office/drawing/2014/main" id="{AD582B16-2A2C-42C9-B501-4AFA34022D79}"/>
              </a:ext>
            </a:extLst>
          </p:cNvPr>
          <p:cNvSpPr txBox="1">
            <a:spLocks/>
          </p:cNvSpPr>
          <p:nvPr/>
        </p:nvSpPr>
        <p:spPr>
          <a:xfrm>
            <a:off x="1561722" y="2221887"/>
            <a:ext cx="4532690" cy="1622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/>
              <a:t>Un tensor de tercer orden con sus 3 matrices aplanadas, sea una matriz de 2 × 2 × 2 de coordenadas </a:t>
            </a:r>
            <a:r>
              <a:rPr lang="es-ES" sz="2000" dirty="0" err="1"/>
              <a:t>Aijk</a:t>
            </a:r>
            <a:r>
              <a:rPr lang="es-ES" sz="2000" dirty="0"/>
              <a:t>, sus despliegues modo-n A (n) son:</a:t>
            </a:r>
          </a:p>
        </p:txBody>
      </p:sp>
      <p:sp>
        <p:nvSpPr>
          <p:cNvPr id="11" name="Marcador de posición de contenido 13">
            <a:extLst>
              <a:ext uri="{FF2B5EF4-FFF2-40B4-BE49-F238E27FC236}">
                <a16:creationId xmlns:a16="http://schemas.microsoft.com/office/drawing/2014/main" id="{075C747C-E016-40CB-BDBC-DD1D69886873}"/>
              </a:ext>
            </a:extLst>
          </p:cNvPr>
          <p:cNvSpPr txBox="1">
            <a:spLocks/>
          </p:cNvSpPr>
          <p:nvPr/>
        </p:nvSpPr>
        <p:spPr>
          <a:xfrm>
            <a:off x="2006724" y="6254080"/>
            <a:ext cx="7272808" cy="497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/>
              <a:t>.</a:t>
            </a:r>
          </a:p>
        </p:txBody>
      </p:sp>
      <p:sp>
        <p:nvSpPr>
          <p:cNvPr id="12" name="Marcador de posición de contenido 13">
            <a:extLst>
              <a:ext uri="{FF2B5EF4-FFF2-40B4-BE49-F238E27FC236}">
                <a16:creationId xmlns:a16="http://schemas.microsoft.com/office/drawing/2014/main" id="{DABEFDF1-7D4E-4989-81B0-F97163845D0A}"/>
              </a:ext>
            </a:extLst>
          </p:cNvPr>
          <p:cNvSpPr txBox="1">
            <a:spLocks/>
          </p:cNvSpPr>
          <p:nvPr/>
        </p:nvSpPr>
        <p:spPr>
          <a:xfrm>
            <a:off x="2159124" y="6406480"/>
            <a:ext cx="7272808" cy="497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/>
              <a:t>.</a:t>
            </a:r>
          </a:p>
        </p:txBody>
      </p:sp>
      <p:sp>
        <p:nvSpPr>
          <p:cNvPr id="15" name="Marcador de posición de contenido 13">
            <a:extLst>
              <a:ext uri="{FF2B5EF4-FFF2-40B4-BE49-F238E27FC236}">
                <a16:creationId xmlns:a16="http://schemas.microsoft.com/office/drawing/2014/main" id="{5AB26261-9615-41D6-AA85-F2A4F8C5FFB1}"/>
              </a:ext>
            </a:extLst>
          </p:cNvPr>
          <p:cNvSpPr txBox="1">
            <a:spLocks/>
          </p:cNvSpPr>
          <p:nvPr/>
        </p:nvSpPr>
        <p:spPr>
          <a:xfrm>
            <a:off x="6274433" y="2436418"/>
            <a:ext cx="5112568" cy="992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A  B de tamaño I × J y K × L,  el product tensorial esta dado por A □ B del tamaño IK × JL definido como:</a:t>
            </a:r>
            <a:endParaRPr lang="es-ES" sz="20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B0B78E2-E0D2-4A34-A06A-3FBFE4755E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6621" y="3888011"/>
            <a:ext cx="42481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16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593436" y="685800"/>
            <a:ext cx="9782801" cy="731837"/>
          </a:xfrm>
        </p:spPr>
        <p:txBody>
          <a:bodyPr rtlCol="0"/>
          <a:lstStyle/>
          <a:p>
            <a:pPr rtl="0"/>
            <a:r>
              <a:rPr lang="es-ES" dirty="0"/>
              <a:t>TENSORES ESPACIALES 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/>
              <a:t>Agregue la primera viñeta aquí</a:t>
            </a:r>
          </a:p>
          <a:p>
            <a:pPr rtl="0"/>
            <a:r>
              <a:rPr lang="es-ES" dirty="0"/>
              <a:t>Agregue la segunda viñeta aquí</a:t>
            </a:r>
          </a:p>
          <a:p>
            <a:pPr rtl="0"/>
            <a:r>
              <a:rPr lang="es-ES" dirty="0"/>
              <a:t>Agregue la tercera viñeta aquí</a:t>
            </a:r>
          </a:p>
        </p:txBody>
      </p:sp>
      <p:pic>
        <p:nvPicPr>
          <p:cNvPr id="4" name="Imagen 3" descr="Imagen que contiene señal, firmar, dibujo, reloj&#10;&#10;Descripción generada automáticamente">
            <a:extLst>
              <a:ext uri="{FF2B5EF4-FFF2-40B4-BE49-F238E27FC236}">
                <a16:creationId xmlns:a16="http://schemas.microsoft.com/office/drawing/2014/main" id="{2CFEC64D-C22D-43B2-B79F-BBD16996D0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850"/>
          <a:stretch/>
        </p:blipFill>
        <p:spPr>
          <a:xfrm>
            <a:off x="686192" y="788982"/>
            <a:ext cx="487214" cy="49716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DC2E231E-AE08-4B78-ABB3-90D9F04DE710}"/>
              </a:ext>
            </a:extLst>
          </p:cNvPr>
          <p:cNvSpPr txBox="1"/>
          <p:nvPr/>
        </p:nvSpPr>
        <p:spPr>
          <a:xfrm>
            <a:off x="708772" y="6325241"/>
            <a:ext cx="439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84006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Diseño de título y contenido con lista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/>
              <a:t>Agregue la primera viñeta aquí</a:t>
            </a:r>
          </a:p>
          <a:p>
            <a:pPr rtl="0"/>
            <a:r>
              <a:rPr lang="es-ES" dirty="0"/>
              <a:t>Agregue la segunda viñeta aquí</a:t>
            </a:r>
          </a:p>
          <a:p>
            <a:pPr rtl="0"/>
            <a:r>
              <a:rPr lang="es-ES" dirty="0"/>
              <a:t>Agregue la tercera viñeta aquí</a:t>
            </a:r>
          </a:p>
        </p:txBody>
      </p:sp>
      <p:pic>
        <p:nvPicPr>
          <p:cNvPr id="4" name="Imagen 3" descr="Imagen que contiene señal, firmar, dibujo, reloj&#10;&#10;Descripción generada automáticamente">
            <a:extLst>
              <a:ext uri="{FF2B5EF4-FFF2-40B4-BE49-F238E27FC236}">
                <a16:creationId xmlns:a16="http://schemas.microsoft.com/office/drawing/2014/main" id="{2CFEC64D-C22D-43B2-B79F-BBD16996D0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850"/>
          <a:stretch/>
        </p:blipFill>
        <p:spPr>
          <a:xfrm>
            <a:off x="686192" y="788982"/>
            <a:ext cx="487214" cy="49716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DC2E231E-AE08-4B78-ABB3-90D9F04DE710}"/>
              </a:ext>
            </a:extLst>
          </p:cNvPr>
          <p:cNvSpPr txBox="1"/>
          <p:nvPr/>
        </p:nvSpPr>
        <p:spPr>
          <a:xfrm>
            <a:off x="708772" y="6325241"/>
            <a:ext cx="439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95580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Diseño de título y contenido con lista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/>
              <a:t>Agregue la primera viñeta aquí</a:t>
            </a:r>
          </a:p>
          <a:p>
            <a:pPr rtl="0"/>
            <a:r>
              <a:rPr lang="es-ES" dirty="0"/>
              <a:t>Agregue la segunda viñeta aquí</a:t>
            </a:r>
          </a:p>
          <a:p>
            <a:pPr rtl="0"/>
            <a:r>
              <a:rPr lang="es-ES" dirty="0"/>
              <a:t>Agregue la tercera viñeta aquí</a:t>
            </a:r>
          </a:p>
        </p:txBody>
      </p:sp>
      <p:pic>
        <p:nvPicPr>
          <p:cNvPr id="4" name="Imagen 3" descr="Imagen que contiene señal, firmar, dibujo, reloj&#10;&#10;Descripción generada automáticamente">
            <a:extLst>
              <a:ext uri="{FF2B5EF4-FFF2-40B4-BE49-F238E27FC236}">
                <a16:creationId xmlns:a16="http://schemas.microsoft.com/office/drawing/2014/main" id="{2CFEC64D-C22D-43B2-B79F-BBD16996D0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850"/>
          <a:stretch/>
        </p:blipFill>
        <p:spPr>
          <a:xfrm>
            <a:off x="686192" y="788982"/>
            <a:ext cx="487214" cy="49716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DC2E231E-AE08-4B78-ABB3-90D9F04DE710}"/>
              </a:ext>
            </a:extLst>
          </p:cNvPr>
          <p:cNvSpPr txBox="1"/>
          <p:nvPr/>
        </p:nvSpPr>
        <p:spPr>
          <a:xfrm>
            <a:off x="708772" y="6325241"/>
            <a:ext cx="439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11234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emáticas 16 X 9">
  <a:themeElements>
    <a:clrScheme name="Verde amarillo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Apa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86_TF02787947.potx" id="{47904E6C-F941-4E76-BCE5-98990F587331}" vid="{E19800A4-2B41-4D60-89B5-7A2C3CED113C}"/>
    </a:ext>
  </a:extLst>
</a:theme>
</file>

<file path=ppt/theme/theme2.xml><?xml version="1.0" encoding="utf-8"?>
<a:theme xmlns:a="http://schemas.openxmlformats.org/drawingml/2006/main" name="Tema de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sobre matemáticas para el ámbito educativo con Pi (panorámica)</Template>
  <TotalTime>760</TotalTime>
  <Words>816</Words>
  <Application>Microsoft Office PowerPoint</Application>
  <PresentationFormat>Personalizado</PresentationFormat>
  <Paragraphs>80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Euphemia</vt:lpstr>
      <vt:lpstr>Times New Roman</vt:lpstr>
      <vt:lpstr>Matemáticas 16 X 9</vt:lpstr>
      <vt:lpstr>TENSORES UNA BREVE INTRODUCCIÓN</vt:lpstr>
      <vt:lpstr>LINEALIDAD Y BILINEALIDAD</vt:lpstr>
      <vt:lpstr>MULTILINEALIDAD Y TENSORES</vt:lpstr>
      <vt:lpstr>TENSORES</vt:lpstr>
      <vt:lpstr>TRANSFORMACCIONES </vt:lpstr>
      <vt:lpstr>Presentación de PowerPoint</vt:lpstr>
      <vt:lpstr>TENSORES ESPACIALES </vt:lpstr>
      <vt:lpstr>Diseño de título y contenido con lista</vt:lpstr>
      <vt:lpstr>Diseño de título y contenido con lista</vt:lpstr>
      <vt:lpstr>Diseño de título y contenido con lista</vt:lpstr>
      <vt:lpstr>Diseño de título y contenido con lista</vt:lpstr>
      <vt:lpstr>Agregar un título de diapositiva (1)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del título</dc:title>
  <dc:creator>Felipe Daza</dc:creator>
  <cp:lastModifiedBy>Felipe Daza</cp:lastModifiedBy>
  <cp:revision>22</cp:revision>
  <dcterms:created xsi:type="dcterms:W3CDTF">2020-03-26T18:45:31Z</dcterms:created>
  <dcterms:modified xsi:type="dcterms:W3CDTF">2020-12-01T15:57:26Z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