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87" r:id="rId3"/>
    <p:sldId id="267"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8" r:id="rId19"/>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howGuides="1">
      <p:cViewPr>
        <p:scale>
          <a:sx n="75" d="100"/>
          <a:sy n="75" d="100"/>
        </p:scale>
        <p:origin x="930" y="11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11/12/2020</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11/12/2020</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a:t>
            </a:fld>
            <a:endParaRPr lang="es-ES" dirty="0"/>
          </a:p>
        </p:txBody>
      </p:sp>
    </p:spTree>
    <p:extLst>
      <p:ext uri="{BB962C8B-B14F-4D97-AF65-F5344CB8AC3E}">
        <p14:creationId xmlns:p14="http://schemas.microsoft.com/office/powerpoint/2010/main" val="208398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a:t>
            </a:fld>
            <a:endParaRPr lang="es-ES" dirty="0"/>
          </a:p>
        </p:txBody>
      </p:sp>
    </p:spTree>
    <p:extLst>
      <p:ext uri="{BB962C8B-B14F-4D97-AF65-F5344CB8AC3E}">
        <p14:creationId xmlns:p14="http://schemas.microsoft.com/office/powerpoint/2010/main" val="1844992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a:t>
            </a:fld>
            <a:endParaRPr lang="es-ES" dirty="0"/>
          </a:p>
        </p:txBody>
      </p:sp>
    </p:spTree>
    <p:extLst>
      <p:ext uri="{BB962C8B-B14F-4D97-AF65-F5344CB8AC3E}">
        <p14:creationId xmlns:p14="http://schemas.microsoft.com/office/powerpoint/2010/main" val="3054849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6</a:t>
            </a:fld>
            <a:endParaRPr lang="es-ES" dirty="0"/>
          </a:p>
        </p:txBody>
      </p:sp>
    </p:spTree>
    <p:extLst>
      <p:ext uri="{BB962C8B-B14F-4D97-AF65-F5344CB8AC3E}">
        <p14:creationId xmlns:p14="http://schemas.microsoft.com/office/powerpoint/2010/main" val="670292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7</a:t>
            </a:fld>
            <a:endParaRPr lang="es-ES" dirty="0"/>
          </a:p>
        </p:txBody>
      </p:sp>
    </p:spTree>
    <p:extLst>
      <p:ext uri="{BB962C8B-B14F-4D97-AF65-F5344CB8AC3E}">
        <p14:creationId xmlns:p14="http://schemas.microsoft.com/office/powerpoint/2010/main" val="110281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8</a:t>
            </a:fld>
            <a:endParaRPr lang="es-ES" dirty="0"/>
          </a:p>
        </p:txBody>
      </p:sp>
    </p:spTree>
    <p:extLst>
      <p:ext uri="{BB962C8B-B14F-4D97-AF65-F5344CB8AC3E}">
        <p14:creationId xmlns:p14="http://schemas.microsoft.com/office/powerpoint/2010/main" val="3297076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9</a:t>
            </a:fld>
            <a:endParaRPr lang="es-ES" dirty="0"/>
          </a:p>
        </p:txBody>
      </p:sp>
    </p:spTree>
    <p:extLst>
      <p:ext uri="{BB962C8B-B14F-4D97-AF65-F5344CB8AC3E}">
        <p14:creationId xmlns:p14="http://schemas.microsoft.com/office/powerpoint/2010/main" val="2005279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10</a:t>
            </a:fld>
            <a:endParaRPr lang="es-ES" dirty="0"/>
          </a:p>
        </p:txBody>
      </p:sp>
    </p:spTree>
    <p:extLst>
      <p:ext uri="{BB962C8B-B14F-4D97-AF65-F5344CB8AC3E}">
        <p14:creationId xmlns:p14="http://schemas.microsoft.com/office/powerpoint/2010/main" val="278141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s-ES" noProof="0" dirty="0"/>
          </a:p>
        </p:txBody>
      </p: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466E6084-0988-49B4-BD4E-1264194D9864}" type="datetime1">
              <a:rPr lang="es-ES" noProof="0" smtClean="0"/>
              <a:t>11/12/2020</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45EEB305-4E92-401E-9FCA-996DF9FD55B6}" type="datetime1">
              <a:rPr lang="es-ES" noProof="0" smtClean="0"/>
              <a:t>11/12/2020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7E901BA-1555-4CE1-92B2-39682A57B7CA}" type="datetime1">
              <a:rPr lang="es-ES" noProof="0" smtClean="0"/>
              <a:t>11/12/2020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B94D32F-F0D9-47B3-AAC6-D43DC057831A}" type="datetime1">
              <a:rPr lang="es-ES" noProof="0" smtClean="0"/>
              <a:t>11/12/2020</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BB07FB1B-461B-4D1D-952B-7FEEFF2CFA29}" type="datetime1">
              <a:rPr lang="es-ES" noProof="0" smtClean="0"/>
              <a:t>11/12/2020</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571"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p>
            <a:pPr rtl="0"/>
            <a:fld id="{6EC9D876-84BE-45D9-9418-9FF24663C364}" type="datetime1">
              <a:rPr lang="es-ES" noProof="0" smtClean="0"/>
              <a:t>11/12/2020</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AACDF9AA-CFE1-4BA9-8C5D-54C264D423B8}" type="datetime1">
              <a:rPr lang="es-ES" noProof="0" smtClean="0"/>
              <a:t>11/12/2020</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CDA51D7A-9E1F-4C6F-8B86-F39A8650CB7A}" type="datetime1">
              <a:rPr lang="es-ES" noProof="0" smtClean="0"/>
              <a:t>11/12/2020</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66A1E9FB-24DE-4A64-B35D-DF3FF6E51288}" type="datetime1">
              <a:rPr lang="es-ES" noProof="0" smtClean="0"/>
              <a:t>11/12/2020</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53CDA7DC-138B-4843-B77A-91873FF451A9}" type="datetime1">
              <a:rPr lang="es-ES" noProof="0" smtClean="0"/>
              <a:t>11/12/2020</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CB016917-91ED-4B62-9DC6-0583229F954A}" type="datetime1">
              <a:rPr lang="es-ES" noProof="0" smtClean="0"/>
              <a:t>11/12/2020</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75031EA3-1207-456F-B1A7-F20CDD0C2E7B}" type="datetime1">
              <a:rPr lang="es-ES" noProof="0" smtClean="0"/>
              <a:t>11/12/2020</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89956" y="764704"/>
            <a:ext cx="9282367" cy="3947671"/>
          </a:xfrm>
        </p:spPr>
        <p:txBody>
          <a:bodyPr rtlCol="0"/>
          <a:lstStyle/>
          <a:p>
            <a:pPr algn="ctr" rtl="0"/>
            <a:r>
              <a:rPr lang="es-ES" sz="8800" dirty="0"/>
              <a:t>TENSORES UNA BREVE INTRODUCCIÓN</a:t>
            </a:r>
          </a:p>
        </p:txBody>
      </p:sp>
      <p:sp>
        <p:nvSpPr>
          <p:cNvPr id="3" name="Subtítulo 2"/>
          <p:cNvSpPr>
            <a:spLocks noGrp="1"/>
          </p:cNvSpPr>
          <p:nvPr>
            <p:ph type="subTitle" idx="1"/>
          </p:nvPr>
        </p:nvSpPr>
        <p:spPr>
          <a:xfrm>
            <a:off x="1989956" y="5769093"/>
            <a:ext cx="9282367" cy="951880"/>
          </a:xfrm>
        </p:spPr>
        <p:txBody>
          <a:bodyPr rtlCol="0">
            <a:normAutofit lnSpcReduction="10000"/>
          </a:bodyPr>
          <a:lstStyle/>
          <a:p>
            <a:pPr algn="ctr" rtl="0"/>
            <a:r>
              <a:rPr lang="es-ES" dirty="0"/>
              <a:t>FELIPE DAZA</a:t>
            </a:r>
          </a:p>
          <a:p>
            <a:pPr algn="ctr" rtl="0"/>
            <a:r>
              <a:rPr lang="es-ES" dirty="0"/>
              <a:t>DAYANA MAESTRE</a:t>
            </a:r>
          </a:p>
        </p:txBody>
      </p:sp>
      <p:pic>
        <p:nvPicPr>
          <p:cNvPr id="5" name="Imagen 4" descr="Imagen que contiene señal, firmar, dibujo, reloj&#10;&#10;Descripción generada automáticamente">
            <a:extLst>
              <a:ext uri="{FF2B5EF4-FFF2-40B4-BE49-F238E27FC236}">
                <a16:creationId xmlns:a16="http://schemas.microsoft.com/office/drawing/2014/main" id="{0AB8FA49-F19C-442B-AB12-6021EDD80B94}"/>
              </a:ext>
            </a:extLst>
          </p:cNvPr>
          <p:cNvPicPr>
            <a:picLocks noChangeAspect="1"/>
          </p:cNvPicPr>
          <p:nvPr/>
        </p:nvPicPr>
        <p:blipFill rotWithShape="1">
          <a:blip r:embed="rId3"/>
          <a:srcRect l="51850"/>
          <a:stretch/>
        </p:blipFill>
        <p:spPr>
          <a:xfrm>
            <a:off x="36214" y="5668969"/>
            <a:ext cx="1129080" cy="1152128"/>
          </a:xfrm>
          <a:prstGeom prst="rect">
            <a:avLst/>
          </a:prstGeom>
        </p:spPr>
      </p:pic>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DESCOMPOSICIÓN DE TUCKER</a:t>
            </a:r>
          </a:p>
        </p:txBody>
      </p:sp>
      <p:sp>
        <p:nvSpPr>
          <p:cNvPr id="14" name="Marcador de posición de contenido 13"/>
          <p:cNvSpPr>
            <a:spLocks noGrp="1"/>
          </p:cNvSpPr>
          <p:nvPr>
            <p:ph idx="1"/>
          </p:nvPr>
        </p:nvSpPr>
        <p:spPr/>
        <p:txBody>
          <a:bodyPr rtlCol="0">
            <a:normAutofit/>
          </a:bodyPr>
          <a:lstStyle/>
          <a:p>
            <a:pPr algn="just"/>
            <a:r>
              <a:rPr lang="es-CO" sz="2000" dirty="0"/>
              <a:t>En esta etapa, es interesante hacer una conexión con el descomposición de valores singulares de matriz (SVD). Dos importantes características caracterizan la SVD de una matriz M:</a:t>
            </a:r>
          </a:p>
          <a:p>
            <a:pPr marL="0" indent="0" algn="just">
              <a:buNone/>
            </a:pPr>
            <a:endParaRPr lang="es-CO" sz="2000" dirty="0"/>
          </a:p>
          <a:p>
            <a:pPr algn="just"/>
            <a:r>
              <a:rPr lang="es-CO" sz="2000" dirty="0"/>
              <a:t>Se tiene en cuenta (i) U y V tienen columnas ortonormales, y (ii) Σ es diagonal. Considere la descomposición a continuación de un tres vías matriz, introducida por Tucker en los años sesenta:</a:t>
            </a:r>
          </a:p>
          <a:p>
            <a:pPr marL="0" indent="0" algn="just">
              <a:buNone/>
            </a:pPr>
            <a:endParaRPr lang="es-ES" sz="2000" dirty="0"/>
          </a:p>
          <a:p>
            <a:pPr marL="0" indent="0" algn="just">
              <a:buNone/>
            </a:pPr>
            <a:endParaRPr lang="es-ES" sz="2000" dirty="0"/>
          </a:p>
          <a:p>
            <a:pPr algn="just"/>
            <a:r>
              <a:rPr lang="es-CO" sz="2000" dirty="0"/>
              <a:t>La que denotaremos de manera compacta </a:t>
            </a:r>
            <a:endParaRPr lang="es-ES" sz="2000" dirty="0"/>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8</a:t>
            </a:r>
          </a:p>
        </p:txBody>
      </p:sp>
      <p:pic>
        <p:nvPicPr>
          <p:cNvPr id="5" name="Imagen 4"/>
          <p:cNvPicPr>
            <a:picLocks noChangeAspect="1"/>
          </p:cNvPicPr>
          <p:nvPr/>
        </p:nvPicPr>
        <p:blipFill>
          <a:blip r:embed="rId4"/>
          <a:stretch>
            <a:fillRect/>
          </a:stretch>
        </p:blipFill>
        <p:spPr>
          <a:xfrm>
            <a:off x="5590356" y="2708920"/>
            <a:ext cx="1171575" cy="285750"/>
          </a:xfrm>
          <a:prstGeom prst="rect">
            <a:avLst/>
          </a:prstGeom>
        </p:spPr>
      </p:pic>
      <p:pic>
        <p:nvPicPr>
          <p:cNvPr id="6" name="Imagen 5"/>
          <p:cNvPicPr>
            <a:picLocks noChangeAspect="1"/>
          </p:cNvPicPr>
          <p:nvPr/>
        </p:nvPicPr>
        <p:blipFill>
          <a:blip r:embed="rId5"/>
          <a:stretch>
            <a:fillRect/>
          </a:stretch>
        </p:blipFill>
        <p:spPr>
          <a:xfrm>
            <a:off x="4870276" y="4073172"/>
            <a:ext cx="3038475" cy="561975"/>
          </a:xfrm>
          <a:prstGeom prst="rect">
            <a:avLst/>
          </a:prstGeom>
        </p:spPr>
      </p:pic>
      <p:pic>
        <p:nvPicPr>
          <p:cNvPr id="8" name="Imagen 7"/>
          <p:cNvPicPr>
            <a:picLocks noChangeAspect="1"/>
          </p:cNvPicPr>
          <p:nvPr/>
        </p:nvPicPr>
        <p:blipFill>
          <a:blip r:embed="rId6"/>
          <a:stretch>
            <a:fillRect/>
          </a:stretch>
        </p:blipFill>
        <p:spPr>
          <a:xfrm>
            <a:off x="6176143" y="5006062"/>
            <a:ext cx="1343025" cy="285750"/>
          </a:xfrm>
          <a:prstGeom prst="rect">
            <a:avLst/>
          </a:prstGeom>
        </p:spPr>
      </p:pic>
    </p:spTree>
    <p:extLst>
      <p:ext uri="{BB962C8B-B14F-4D97-AF65-F5344CB8AC3E}">
        <p14:creationId xmlns:p14="http://schemas.microsoft.com/office/powerpoint/2010/main" val="411234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 HOSVD Y RANGOS MULTILINEALES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sz="2000" dirty="0"/>
                  <a:t>Si aplicamos a tres matrices {A, B, C} para tener ortogonales y columnas de norma unitaria en la descomposición de Tucker entonces puede hacer varias observaciones:</a:t>
                </a:r>
              </a:p>
              <a:p>
                <a:endParaRPr lang="es-CO" sz="2000" dirty="0"/>
              </a:p>
              <a:p>
                <a:r>
                  <a:rPr lang="es-CO" sz="2000" dirty="0"/>
                  <a:t>Primero, denote por </a:t>
                </a:r>
                <a14:m>
                  <m:oMath xmlns:m="http://schemas.openxmlformats.org/officeDocument/2006/math">
                    <m:sSub>
                      <m:sSubPr>
                        <m:ctrlPr>
                          <a:rPr lang="es-CO" sz="2000" i="1" smtClean="0">
                            <a:latin typeface="Cambria Math" panose="02040503050406030204" pitchFamily="18" charset="0"/>
                          </a:rPr>
                        </m:ctrlPr>
                      </m:sSubPr>
                      <m:e>
                        <m:r>
                          <a:rPr lang="es-CO" sz="2000" b="0" i="1" smtClean="0">
                            <a:latin typeface="Cambria Math" panose="02040503050406030204" pitchFamily="18" charset="0"/>
                          </a:rPr>
                          <m:t>𝑅</m:t>
                        </m:r>
                      </m:e>
                      <m:sub>
                        <m:r>
                          <a:rPr lang="es-CO" sz="2000" b="0" i="1" smtClean="0">
                            <a:latin typeface="Cambria Math" panose="02040503050406030204" pitchFamily="18" charset="0"/>
                          </a:rPr>
                          <m:t>𝑛</m:t>
                        </m:r>
                      </m:sub>
                    </m:sSub>
                  </m:oMath>
                </a14:m>
                <a:r>
                  <a:rPr lang="es-CO" sz="2000" dirty="0"/>
                  <a:t>el rango de </a:t>
                </a:r>
                <a14:m>
                  <m:oMath xmlns:m="http://schemas.openxmlformats.org/officeDocument/2006/math">
                    <m:sSup>
                      <m:sSupPr>
                        <m:ctrlPr>
                          <a:rPr lang="es-CO" sz="2000" i="1" smtClean="0">
                            <a:latin typeface="Cambria Math" panose="02040503050406030204" pitchFamily="18" charset="0"/>
                          </a:rPr>
                        </m:ctrlPr>
                      </m:sSupPr>
                      <m:e>
                        <m:r>
                          <a:rPr lang="es-CO" sz="2000" b="0" i="1" smtClean="0">
                            <a:latin typeface="Cambria Math" panose="02040503050406030204" pitchFamily="18" charset="0"/>
                          </a:rPr>
                          <m:t>𝑇</m:t>
                        </m:r>
                      </m:e>
                      <m:sup>
                        <m:r>
                          <a:rPr lang="es-CO" sz="2000" b="0" i="1" smtClean="0">
                            <a:latin typeface="Cambria Math" panose="02040503050406030204" pitchFamily="18" charset="0"/>
                          </a:rPr>
                          <m:t>𝑛</m:t>
                        </m:r>
                      </m:sup>
                    </m:sSup>
                  </m:oMath>
                </a14:m>
                <a:r>
                  <a:rPr lang="es-CO" sz="2000" dirty="0"/>
                  <a:t>, la n-</a:t>
                </a:r>
                <a:r>
                  <a:rPr lang="es-CO" sz="2000" dirty="0" err="1"/>
                  <a:t>ésima</a:t>
                </a:r>
                <a:r>
                  <a:rPr lang="es-CO" sz="2000" dirty="0"/>
                  <a:t> matriz de despliegue de </a:t>
                </a:r>
              </a:p>
              <a:p>
                <a:endParaRPr lang="es-CO" sz="2000" dirty="0"/>
              </a:p>
              <a:p>
                <a:r>
                  <a:rPr lang="es-CO" sz="2000" dirty="0"/>
                  <a:t>Entonces el número de columnas de A (</a:t>
                </a:r>
                <a:r>
                  <a:rPr lang="es-CO" sz="2000" dirty="0" err="1"/>
                  <a:t>resp</a:t>
                </a:r>
                <a:r>
                  <a:rPr lang="es-CO" sz="2000" dirty="0"/>
                  <a:t>. B, C) no debe exceder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𝑅</m:t>
                        </m:r>
                      </m:e>
                      <m:sub>
                        <m:r>
                          <a:rPr lang="es-CO" sz="2000" b="0" i="1" smtClean="0">
                            <a:latin typeface="Cambria Math" panose="02040503050406030204" pitchFamily="18" charset="0"/>
                          </a:rPr>
                          <m:t>1</m:t>
                        </m:r>
                      </m:sub>
                    </m:sSub>
                  </m:oMath>
                </a14:m>
                <a:r>
                  <a:rPr lang="es-CO" sz="2000" dirty="0"/>
                  <a:t> (</a:t>
                </a:r>
                <a:r>
                  <a:rPr lang="es-CO" sz="2000" dirty="0" err="1"/>
                  <a:t>resp</a:t>
                </a:r>
                <a:r>
                  <a:rPr lang="es-CO" sz="2000" dirty="0"/>
                  <a:t>.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𝑅</m:t>
                        </m:r>
                      </m:e>
                      <m:sub>
                        <m:r>
                          <a:rPr lang="es-CO" sz="2000" b="0" i="1" smtClean="0">
                            <a:latin typeface="Cambria Math" panose="02040503050406030204" pitchFamily="18" charset="0"/>
                          </a:rPr>
                          <m:t>2</m:t>
                        </m:r>
                      </m:sub>
                    </m:sSub>
                  </m:oMath>
                </a14:m>
                <a:r>
                  <a:rPr lang="es-CO" sz="2000" dirty="0"/>
                  <a:t>,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𝑅</m:t>
                        </m:r>
                      </m:e>
                      <m:sub>
                        <m:r>
                          <a:rPr lang="es-CO" sz="2000" b="0" i="1" smtClean="0">
                            <a:latin typeface="Cambria Math" panose="02040503050406030204" pitchFamily="18" charset="0"/>
                          </a:rPr>
                          <m:t>3</m:t>
                        </m:r>
                      </m:sub>
                    </m:sSub>
                  </m:oMath>
                </a14:m>
                <a:r>
                  <a:rPr lang="es-CO" sz="2000" dirty="0"/>
                  <a:t>), y la dimensión del tensor central se puede imponer como: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𝑅</m:t>
                        </m:r>
                      </m:e>
                      <m:sub>
                        <m:r>
                          <a:rPr lang="es-CO" sz="2000" b="0" i="1" smtClean="0">
                            <a:latin typeface="Cambria Math" panose="02040503050406030204" pitchFamily="18" charset="0"/>
                          </a:rPr>
                          <m:t>1</m:t>
                        </m:r>
                      </m:sub>
                    </m:sSub>
                  </m:oMath>
                </a14:m>
                <a:r>
                  <a:rPr lang="es-CO" sz="2000" dirty="0"/>
                  <a:t> ×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𝑅</m:t>
                        </m:r>
                      </m:e>
                      <m:sub>
                        <m:r>
                          <a:rPr lang="es-CO" sz="2000" b="0" i="1" smtClean="0">
                            <a:latin typeface="Cambria Math" panose="02040503050406030204" pitchFamily="18" charset="0"/>
                          </a:rPr>
                          <m:t>2</m:t>
                        </m:r>
                      </m:sub>
                    </m:sSub>
                  </m:oMath>
                </a14:m>
                <a:r>
                  <a:rPr lang="es-CO" sz="2000" dirty="0"/>
                  <a:t> × </a:t>
                </a:r>
                <a14:m>
                  <m:oMath xmlns:m="http://schemas.openxmlformats.org/officeDocument/2006/math">
                    <m:sSub>
                      <m:sSubPr>
                        <m:ctrlPr>
                          <a:rPr lang="es-CO" sz="2000" i="1">
                            <a:latin typeface="Cambria Math" panose="02040503050406030204" pitchFamily="18" charset="0"/>
                          </a:rPr>
                        </m:ctrlPr>
                      </m:sSubPr>
                      <m:e>
                        <m:r>
                          <a:rPr lang="es-CO" sz="2000" i="1">
                            <a:latin typeface="Cambria Math" panose="02040503050406030204" pitchFamily="18" charset="0"/>
                          </a:rPr>
                          <m:t>𝑅</m:t>
                        </m:r>
                      </m:e>
                      <m:sub>
                        <m:r>
                          <a:rPr lang="es-CO" sz="2000" b="0" i="1" smtClean="0">
                            <a:latin typeface="Cambria Math" panose="02040503050406030204" pitchFamily="18" charset="0"/>
                          </a:rPr>
                          <m:t>3</m:t>
                        </m:r>
                      </m:sub>
                    </m:sSub>
                  </m:oMath>
                </a14:m>
                <a:r>
                  <a:rPr lang="es-CO" sz="2000" dirty="0"/>
                  <a:t>.</a:t>
                </a:r>
              </a:p>
              <a:p>
                <a:endParaRPr lang="es-CO" sz="2000" dirty="0"/>
              </a:p>
              <a:p>
                <a:r>
                  <a:rPr lang="es-CO" sz="2000" dirty="0"/>
                  <a:t>Otra propiedad es menos inmediata de capturar: el núcleo la matriz     se puede imponer para que sea totalmente ortogonal</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561" t="-1467" r="-872"/>
                </a:stretch>
              </a:blipFill>
            </p:spPr>
            <p:txBody>
              <a:bodyPr/>
              <a:lstStyle/>
              <a:p>
                <a:r>
                  <a:rPr lang="es-CO">
                    <a:noFill/>
                  </a:rPr>
                  <a:t> </a:t>
                </a:r>
              </a:p>
            </p:txBody>
          </p:sp>
        </mc:Fallback>
      </mc:AlternateContent>
      <p:pic>
        <p:nvPicPr>
          <p:cNvPr id="5" name="Imagen 4"/>
          <p:cNvPicPr>
            <a:picLocks noChangeAspect="1"/>
          </p:cNvPicPr>
          <p:nvPr/>
        </p:nvPicPr>
        <p:blipFill>
          <a:blip r:embed="rId3"/>
          <a:stretch>
            <a:fillRect/>
          </a:stretch>
        </p:blipFill>
        <p:spPr>
          <a:xfrm>
            <a:off x="9622804" y="2852936"/>
            <a:ext cx="1512168" cy="234279"/>
          </a:xfrm>
          <a:prstGeom prst="rect">
            <a:avLst/>
          </a:prstGeom>
        </p:spPr>
      </p:pic>
      <p:pic>
        <p:nvPicPr>
          <p:cNvPr id="6" name="Imagen 5"/>
          <p:cNvPicPr>
            <a:picLocks noChangeAspect="1"/>
          </p:cNvPicPr>
          <p:nvPr/>
        </p:nvPicPr>
        <p:blipFill>
          <a:blip r:embed="rId4"/>
          <a:stretch>
            <a:fillRect/>
          </a:stretch>
        </p:blipFill>
        <p:spPr>
          <a:xfrm>
            <a:off x="8758708" y="4941168"/>
            <a:ext cx="240027" cy="216024"/>
          </a:xfrm>
          <a:prstGeom prst="rect">
            <a:avLst/>
          </a:prstGeom>
        </p:spPr>
      </p:pic>
      <p:sp>
        <p:nvSpPr>
          <p:cNvPr id="7" name="CuadroTexto 6">
            <a:extLst>
              <a:ext uri="{FF2B5EF4-FFF2-40B4-BE49-F238E27FC236}">
                <a16:creationId xmlns:a16="http://schemas.microsoft.com/office/drawing/2014/main" id="{F3C9FC42-43B6-4FD4-BDFC-AF0DC0CC85CD}"/>
              </a:ext>
            </a:extLst>
          </p:cNvPr>
          <p:cNvSpPr txBox="1"/>
          <p:nvPr/>
        </p:nvSpPr>
        <p:spPr>
          <a:xfrm>
            <a:off x="708772" y="6325241"/>
            <a:ext cx="439668" cy="461665"/>
          </a:xfrm>
          <a:prstGeom prst="rect">
            <a:avLst/>
          </a:prstGeom>
          <a:noFill/>
        </p:spPr>
        <p:txBody>
          <a:bodyPr wrap="square" rtlCol="0">
            <a:spAutoFit/>
          </a:bodyPr>
          <a:lstStyle/>
          <a:p>
            <a:r>
              <a:rPr lang="es-CO" sz="2400" b="1" dirty="0"/>
              <a:t>9</a:t>
            </a:r>
          </a:p>
        </p:txBody>
      </p:sp>
    </p:spTree>
    <p:extLst>
      <p:ext uri="{BB962C8B-B14F-4D97-AF65-F5344CB8AC3E}">
        <p14:creationId xmlns:p14="http://schemas.microsoft.com/office/powerpoint/2010/main" val="37074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 DESCOMPOSICIÓN DE CP</a:t>
            </a:r>
          </a:p>
        </p:txBody>
      </p:sp>
      <p:sp>
        <p:nvSpPr>
          <p:cNvPr id="3" name="Marcador de contenido 2"/>
          <p:cNvSpPr>
            <a:spLocks noGrp="1"/>
          </p:cNvSpPr>
          <p:nvPr>
            <p:ph idx="1"/>
          </p:nvPr>
        </p:nvSpPr>
        <p:spPr/>
        <p:txBody>
          <a:bodyPr>
            <a:normAutofit/>
          </a:bodyPr>
          <a:lstStyle/>
          <a:p>
            <a:pPr marL="0" indent="0">
              <a:buNone/>
            </a:pPr>
            <a:endParaRPr lang="es-CO" sz="2000" dirty="0"/>
          </a:p>
          <a:p>
            <a:r>
              <a:rPr lang="es-CO" sz="2000" dirty="0"/>
              <a:t>Por el contrario, si mantenemos una forma diagonal para     , terminan con la descomposición poliadica:</a:t>
            </a:r>
          </a:p>
          <a:p>
            <a:endParaRPr lang="es-CO" sz="2000" dirty="0"/>
          </a:p>
          <a:p>
            <a:pPr marL="0" indent="0">
              <a:buNone/>
            </a:pPr>
            <a:endParaRPr lang="es-CO" sz="2000" dirty="0"/>
          </a:p>
          <a:p>
            <a:r>
              <a:rPr lang="es-CO" sz="2000" dirty="0"/>
              <a:t>O en forma compacta:</a:t>
            </a:r>
          </a:p>
          <a:p>
            <a:endParaRPr lang="es-CO" sz="2000" dirty="0"/>
          </a:p>
        </p:txBody>
      </p:sp>
      <p:pic>
        <p:nvPicPr>
          <p:cNvPr id="4" name="Imagen 3"/>
          <p:cNvPicPr>
            <a:picLocks noChangeAspect="1"/>
          </p:cNvPicPr>
          <p:nvPr/>
        </p:nvPicPr>
        <p:blipFill>
          <a:blip r:embed="rId2"/>
          <a:stretch>
            <a:fillRect/>
          </a:stretch>
        </p:blipFill>
        <p:spPr>
          <a:xfrm>
            <a:off x="4870276" y="2852936"/>
            <a:ext cx="2186732" cy="771788"/>
          </a:xfrm>
          <a:prstGeom prst="rect">
            <a:avLst/>
          </a:prstGeom>
        </p:spPr>
      </p:pic>
      <p:pic>
        <p:nvPicPr>
          <p:cNvPr id="6" name="Imagen 5"/>
          <p:cNvPicPr>
            <a:picLocks noChangeAspect="1"/>
          </p:cNvPicPr>
          <p:nvPr/>
        </p:nvPicPr>
        <p:blipFill rotWithShape="1">
          <a:blip r:embed="rId3"/>
          <a:srcRect t="16667" b="16667"/>
          <a:stretch/>
        </p:blipFill>
        <p:spPr>
          <a:xfrm>
            <a:off x="5126549" y="4293096"/>
            <a:ext cx="1674186" cy="288032"/>
          </a:xfrm>
          <a:prstGeom prst="rect">
            <a:avLst/>
          </a:prstGeom>
        </p:spPr>
      </p:pic>
      <p:pic>
        <p:nvPicPr>
          <p:cNvPr id="7" name="Imagen 6"/>
          <p:cNvPicPr>
            <a:picLocks noChangeAspect="1"/>
          </p:cNvPicPr>
          <p:nvPr/>
        </p:nvPicPr>
        <p:blipFill>
          <a:blip r:embed="rId4"/>
          <a:stretch>
            <a:fillRect/>
          </a:stretch>
        </p:blipFill>
        <p:spPr>
          <a:xfrm>
            <a:off x="7750596" y="2132856"/>
            <a:ext cx="240027" cy="216024"/>
          </a:xfrm>
          <a:prstGeom prst="rect">
            <a:avLst/>
          </a:prstGeom>
        </p:spPr>
      </p:pic>
      <p:sp>
        <p:nvSpPr>
          <p:cNvPr id="8" name="CuadroTexto 7">
            <a:extLst>
              <a:ext uri="{FF2B5EF4-FFF2-40B4-BE49-F238E27FC236}">
                <a16:creationId xmlns:a16="http://schemas.microsoft.com/office/drawing/2014/main" id="{A177ABE6-73C7-4E2F-8F1B-0532D0DD4878}"/>
              </a:ext>
            </a:extLst>
          </p:cNvPr>
          <p:cNvSpPr txBox="1"/>
          <p:nvPr/>
        </p:nvSpPr>
        <p:spPr>
          <a:xfrm>
            <a:off x="708772" y="6325241"/>
            <a:ext cx="633112" cy="461665"/>
          </a:xfrm>
          <a:prstGeom prst="rect">
            <a:avLst/>
          </a:prstGeom>
          <a:noFill/>
        </p:spPr>
        <p:txBody>
          <a:bodyPr wrap="square" rtlCol="0">
            <a:spAutoFit/>
          </a:bodyPr>
          <a:lstStyle/>
          <a:p>
            <a:r>
              <a:rPr lang="es-CO" sz="2400" b="1" dirty="0"/>
              <a:t>10</a:t>
            </a:r>
          </a:p>
        </p:txBody>
      </p:sp>
    </p:spTree>
    <p:extLst>
      <p:ext uri="{BB962C8B-B14F-4D97-AF65-F5344CB8AC3E}">
        <p14:creationId xmlns:p14="http://schemas.microsoft.com/office/powerpoint/2010/main" val="77164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CO" dirty="0"/>
            </a:br>
            <a:r>
              <a:rPr lang="es-CO" dirty="0"/>
              <a:t>RELACIÓN CON POLINOMIOS</a:t>
            </a:r>
          </a:p>
        </p:txBody>
      </p:sp>
      <p:sp>
        <p:nvSpPr>
          <p:cNvPr id="3" name="Marcador de contenido 2"/>
          <p:cNvSpPr>
            <a:spLocks noGrp="1"/>
          </p:cNvSpPr>
          <p:nvPr>
            <p:ph idx="1"/>
          </p:nvPr>
        </p:nvSpPr>
        <p:spPr/>
        <p:txBody>
          <a:bodyPr>
            <a:normAutofit/>
          </a:bodyPr>
          <a:lstStyle/>
          <a:p>
            <a:r>
              <a:rPr lang="es-CO" sz="2000" dirty="0"/>
              <a:t>Los polinomios homogéneos están relacionados biyectivamente con tensores, que permite trasponer los resultados existentes de geometría algébrica.  </a:t>
            </a:r>
          </a:p>
          <a:p>
            <a:r>
              <a:rPr lang="es-CO" sz="2000" dirty="0"/>
              <a:t>Se puede asociar lo siguiente polinomio con cualquier matriz</a:t>
            </a:r>
          </a:p>
          <a:p>
            <a:endParaRPr lang="es-CO" sz="2000" dirty="0"/>
          </a:p>
          <a:p>
            <a:endParaRPr lang="es-CO" sz="2000" dirty="0"/>
          </a:p>
          <a:p>
            <a:pPr marL="0" indent="0">
              <a:buNone/>
            </a:pPr>
            <a:endParaRPr lang="es-CO" sz="2000" dirty="0"/>
          </a:p>
          <a:p>
            <a:endParaRPr lang="es-CO" sz="2000" dirty="0"/>
          </a:p>
          <a:p>
            <a:r>
              <a:rPr lang="es-CO" sz="2000" dirty="0"/>
              <a:t>Por el contrario, cualquier polinomio homogéneo de grado D y El grado parcial 1 en cada variable se puede asociar con un (no simétrico) tensor </a:t>
            </a:r>
          </a:p>
          <a:p>
            <a:endParaRPr lang="es-CO" sz="2000" dirty="0"/>
          </a:p>
        </p:txBody>
      </p:sp>
      <p:pic>
        <p:nvPicPr>
          <p:cNvPr id="4" name="Imagen 3"/>
          <p:cNvPicPr>
            <a:picLocks noChangeAspect="1"/>
          </p:cNvPicPr>
          <p:nvPr/>
        </p:nvPicPr>
        <p:blipFill rotWithShape="1">
          <a:blip r:embed="rId2"/>
          <a:srcRect r="81710" b="5502"/>
          <a:stretch/>
        </p:blipFill>
        <p:spPr>
          <a:xfrm>
            <a:off x="8182644" y="2276872"/>
            <a:ext cx="288032" cy="384043"/>
          </a:xfrm>
          <a:prstGeom prst="rect">
            <a:avLst/>
          </a:prstGeom>
        </p:spPr>
      </p:pic>
      <p:pic>
        <p:nvPicPr>
          <p:cNvPr id="5" name="Imagen 4"/>
          <p:cNvPicPr>
            <a:picLocks noChangeAspect="1"/>
          </p:cNvPicPr>
          <p:nvPr/>
        </p:nvPicPr>
        <p:blipFill>
          <a:blip r:embed="rId3"/>
          <a:stretch>
            <a:fillRect/>
          </a:stretch>
        </p:blipFill>
        <p:spPr>
          <a:xfrm>
            <a:off x="4513260" y="3302799"/>
            <a:ext cx="3992934" cy="742181"/>
          </a:xfrm>
          <a:prstGeom prst="rect">
            <a:avLst/>
          </a:prstGeom>
        </p:spPr>
      </p:pic>
      <p:pic>
        <p:nvPicPr>
          <p:cNvPr id="6" name="Imagen 5"/>
          <p:cNvPicPr>
            <a:picLocks noChangeAspect="1"/>
          </p:cNvPicPr>
          <p:nvPr/>
        </p:nvPicPr>
        <p:blipFill rotWithShape="1">
          <a:blip r:embed="rId4"/>
          <a:srcRect l="24608" t="28434" r="-1"/>
          <a:stretch/>
        </p:blipFill>
        <p:spPr>
          <a:xfrm>
            <a:off x="7462564" y="4971154"/>
            <a:ext cx="220625" cy="274872"/>
          </a:xfrm>
          <a:prstGeom prst="rect">
            <a:avLst/>
          </a:prstGeom>
        </p:spPr>
      </p:pic>
      <p:sp>
        <p:nvSpPr>
          <p:cNvPr id="7" name="CuadroTexto 6">
            <a:extLst>
              <a:ext uri="{FF2B5EF4-FFF2-40B4-BE49-F238E27FC236}">
                <a16:creationId xmlns:a16="http://schemas.microsoft.com/office/drawing/2014/main" id="{5277F444-9349-4983-887F-DCE00FB024EF}"/>
              </a:ext>
            </a:extLst>
          </p:cNvPr>
          <p:cNvSpPr txBox="1"/>
          <p:nvPr/>
        </p:nvSpPr>
        <p:spPr>
          <a:xfrm>
            <a:off x="708772" y="6325241"/>
            <a:ext cx="633112" cy="461665"/>
          </a:xfrm>
          <a:prstGeom prst="rect">
            <a:avLst/>
          </a:prstGeom>
          <a:noFill/>
        </p:spPr>
        <p:txBody>
          <a:bodyPr wrap="square" rtlCol="0">
            <a:spAutoFit/>
          </a:bodyPr>
          <a:lstStyle/>
          <a:p>
            <a:r>
              <a:rPr lang="es-CO" sz="2400" b="1" dirty="0"/>
              <a:t>11</a:t>
            </a:r>
          </a:p>
        </p:txBody>
      </p:sp>
    </p:spTree>
    <p:extLst>
      <p:ext uri="{BB962C8B-B14F-4D97-AF65-F5344CB8AC3E}">
        <p14:creationId xmlns:p14="http://schemas.microsoft.com/office/powerpoint/2010/main" val="410901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br>
              <a:rPr lang="es-CO" dirty="0"/>
            </a:br>
            <a:r>
              <a:rPr lang="es-CO" dirty="0"/>
              <a:t>DESCOMPOSICIONES EXACTAS</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r>
                  <a:rPr lang="es-CO" sz="2000" dirty="0"/>
                  <a:t>Ahora uno puede preguntarse si la descomposición de CP definido anteriormente es único o no. Ante todo, la matriz D-</a:t>
                </a:r>
                <a:r>
                  <a:rPr lang="es-CO" sz="2000" dirty="0" err="1"/>
                  <a:t>way</a:t>
                </a:r>
                <a:r>
                  <a:rPr lang="es-CO" sz="2000" dirty="0"/>
                  <a:t> asociada con un orden </a:t>
                </a:r>
                <a14:m>
                  <m:oMath xmlns:m="http://schemas.openxmlformats.org/officeDocument/2006/math">
                    <m:sSub>
                      <m:sSubPr>
                        <m:ctrlPr>
                          <a:rPr lang="es-CO" sz="2000" i="1">
                            <a:latin typeface="Cambria Math" panose="02040503050406030204" pitchFamily="18" charset="0"/>
                          </a:rPr>
                        </m:ctrlPr>
                      </m:sSubPr>
                      <m:e>
                        <m:r>
                          <a:rPr lang="es-CO" sz="2000" b="0" i="1" smtClean="0">
                            <a:latin typeface="Cambria Math" panose="02040503050406030204" pitchFamily="18" charset="0"/>
                          </a:rPr>
                          <m:t>𝐷</m:t>
                        </m:r>
                      </m:e>
                      <m:sub>
                        <m:r>
                          <a:rPr lang="es-CO" sz="2000" b="0" i="1" smtClean="0">
                            <a:latin typeface="Cambria Math" panose="02040503050406030204" pitchFamily="18" charset="0"/>
                          </a:rPr>
                          <m:t>𝑡h</m:t>
                        </m:r>
                      </m:sub>
                    </m:sSub>
                  </m:oMath>
                </a14:m>
                <a:r>
                  <a:rPr lang="es-CO" sz="2000" dirty="0"/>
                  <a:t>  descomponible</a:t>
                </a:r>
              </a:p>
              <a:p>
                <a:pPr marL="0" indent="0">
                  <a:buNone/>
                </a:pPr>
                <a:endParaRPr lang="es-CO" sz="2000" dirty="0"/>
              </a:p>
              <a:p>
                <a:r>
                  <a:rPr lang="es-CO" sz="2000" dirty="0"/>
                  <a:t>El tensor D no está representado de forma única por un producto externo de vectores: quedan factores de escala D - 1 de módulo unitario. </a:t>
                </a:r>
              </a:p>
              <a:p>
                <a:endParaRPr lang="es-CO" sz="2000" dirty="0"/>
              </a:p>
              <a:p>
                <a:r>
                  <a:rPr lang="es-CO" sz="2000" dirty="0"/>
                  <a:t>Así que  interesa bastante la unicidad de los coeficientes.                y tensores D (r), que es más significativo; esta a veces se le llama unicidad esencial.</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561" t="-1467" r="-935"/>
                </a:stretch>
              </a:blipFill>
            </p:spPr>
            <p:txBody>
              <a:bodyPr/>
              <a:lstStyle/>
              <a:p>
                <a:r>
                  <a:rPr lang="es-CO">
                    <a:noFill/>
                  </a:rPr>
                  <a:t> </a:t>
                </a:r>
              </a:p>
            </p:txBody>
          </p:sp>
        </mc:Fallback>
      </mc:AlternateContent>
      <p:pic>
        <p:nvPicPr>
          <p:cNvPr id="4" name="Imagen 3"/>
          <p:cNvPicPr>
            <a:picLocks noChangeAspect="1"/>
          </p:cNvPicPr>
          <p:nvPr/>
        </p:nvPicPr>
        <p:blipFill>
          <a:blip r:embed="rId3"/>
          <a:stretch>
            <a:fillRect/>
          </a:stretch>
        </p:blipFill>
        <p:spPr>
          <a:xfrm>
            <a:off x="7750596" y="3965687"/>
            <a:ext cx="864096" cy="348426"/>
          </a:xfrm>
          <a:prstGeom prst="rect">
            <a:avLst/>
          </a:prstGeom>
        </p:spPr>
      </p:pic>
      <p:sp>
        <p:nvSpPr>
          <p:cNvPr id="5" name="CuadroTexto 4">
            <a:extLst>
              <a:ext uri="{FF2B5EF4-FFF2-40B4-BE49-F238E27FC236}">
                <a16:creationId xmlns:a16="http://schemas.microsoft.com/office/drawing/2014/main" id="{F86F64FD-925C-4685-9C19-D44797C419C2}"/>
              </a:ext>
            </a:extLst>
          </p:cNvPr>
          <p:cNvSpPr txBox="1"/>
          <p:nvPr/>
        </p:nvSpPr>
        <p:spPr>
          <a:xfrm>
            <a:off x="708772" y="6325241"/>
            <a:ext cx="633112" cy="461665"/>
          </a:xfrm>
          <a:prstGeom prst="rect">
            <a:avLst/>
          </a:prstGeom>
          <a:noFill/>
        </p:spPr>
        <p:txBody>
          <a:bodyPr wrap="square" rtlCol="0">
            <a:spAutoFit/>
          </a:bodyPr>
          <a:lstStyle/>
          <a:p>
            <a:r>
              <a:rPr lang="es-CO" sz="2400" b="1" dirty="0"/>
              <a:t>12</a:t>
            </a:r>
          </a:p>
        </p:txBody>
      </p:sp>
    </p:spTree>
    <p:extLst>
      <p:ext uri="{BB962C8B-B14F-4D97-AF65-F5344CB8AC3E}">
        <p14:creationId xmlns:p14="http://schemas.microsoft.com/office/powerpoint/2010/main" val="54706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485900" y="1611518"/>
            <a:ext cx="9782801" cy="4841818"/>
          </a:xfrm>
        </p:spPr>
        <p:txBody>
          <a:bodyPr/>
          <a:lstStyle/>
          <a:p>
            <a:r>
              <a:rPr lang="es-CO" sz="2000" dirty="0"/>
              <a:t>Está claro que una condición necesaria para la singularidad de la descomposición de CP es que:</a:t>
            </a:r>
          </a:p>
          <a:p>
            <a:endParaRPr lang="es-CO" sz="2000" dirty="0"/>
          </a:p>
          <a:p>
            <a:endParaRPr lang="es-CO" sz="2000" dirty="0"/>
          </a:p>
          <a:p>
            <a:endParaRPr lang="es-CO" sz="2000" dirty="0"/>
          </a:p>
          <a:p>
            <a:r>
              <a:rPr lang="es-CO" sz="2000" dirty="0"/>
              <a:t>Podemos proceder de manera similar para simétricos tensores y contar ecuaciones e incógnitas. Esto lleva a:</a:t>
            </a:r>
          </a:p>
          <a:p>
            <a:pPr marL="0" indent="0">
              <a:buNone/>
            </a:pPr>
            <a:endParaRPr lang="es-CO" sz="2000" dirty="0"/>
          </a:p>
          <a:p>
            <a:r>
              <a:rPr lang="es-CO" sz="2000" dirty="0"/>
              <a:t>Donde                         . Entonces se llama rango esperado, y se define como:</a:t>
            </a:r>
          </a:p>
          <a:p>
            <a:endParaRPr lang="es-CO" sz="2000" dirty="0"/>
          </a:p>
        </p:txBody>
      </p:sp>
      <p:pic>
        <p:nvPicPr>
          <p:cNvPr id="5" name="Imagen 4"/>
          <p:cNvPicPr>
            <a:picLocks noChangeAspect="1"/>
          </p:cNvPicPr>
          <p:nvPr/>
        </p:nvPicPr>
        <p:blipFill>
          <a:blip r:embed="rId2"/>
          <a:stretch>
            <a:fillRect/>
          </a:stretch>
        </p:blipFill>
        <p:spPr>
          <a:xfrm>
            <a:off x="4911422" y="2204864"/>
            <a:ext cx="2931755" cy="892273"/>
          </a:xfrm>
          <a:prstGeom prst="rect">
            <a:avLst/>
          </a:prstGeom>
        </p:spPr>
      </p:pic>
      <p:pic>
        <p:nvPicPr>
          <p:cNvPr id="7" name="Imagen 6"/>
          <p:cNvPicPr>
            <a:picLocks noChangeAspect="1"/>
          </p:cNvPicPr>
          <p:nvPr/>
        </p:nvPicPr>
        <p:blipFill>
          <a:blip r:embed="rId3"/>
          <a:stretch>
            <a:fillRect/>
          </a:stretch>
        </p:blipFill>
        <p:spPr>
          <a:xfrm>
            <a:off x="5389008" y="3961913"/>
            <a:ext cx="1410808" cy="547887"/>
          </a:xfrm>
          <a:prstGeom prst="rect">
            <a:avLst/>
          </a:prstGeom>
        </p:spPr>
      </p:pic>
      <p:pic>
        <p:nvPicPr>
          <p:cNvPr id="8" name="Imagen 7"/>
          <p:cNvPicPr>
            <a:picLocks noChangeAspect="1"/>
          </p:cNvPicPr>
          <p:nvPr/>
        </p:nvPicPr>
        <p:blipFill>
          <a:blip r:embed="rId4"/>
          <a:stretch>
            <a:fillRect/>
          </a:stretch>
        </p:blipFill>
        <p:spPr>
          <a:xfrm>
            <a:off x="2686619" y="4885168"/>
            <a:ext cx="1440160" cy="361314"/>
          </a:xfrm>
          <a:prstGeom prst="rect">
            <a:avLst/>
          </a:prstGeom>
        </p:spPr>
      </p:pic>
      <p:pic>
        <p:nvPicPr>
          <p:cNvPr id="9" name="Imagen 8"/>
          <p:cNvPicPr>
            <a:picLocks noChangeAspect="1"/>
          </p:cNvPicPr>
          <p:nvPr/>
        </p:nvPicPr>
        <p:blipFill>
          <a:blip r:embed="rId5"/>
          <a:stretch>
            <a:fillRect/>
          </a:stretch>
        </p:blipFill>
        <p:spPr>
          <a:xfrm>
            <a:off x="4911422" y="5374577"/>
            <a:ext cx="3272236" cy="1078759"/>
          </a:xfrm>
          <a:prstGeom prst="rect">
            <a:avLst/>
          </a:prstGeom>
        </p:spPr>
      </p:pic>
      <p:sp>
        <p:nvSpPr>
          <p:cNvPr id="10" name="CuadroTexto 9">
            <a:extLst>
              <a:ext uri="{FF2B5EF4-FFF2-40B4-BE49-F238E27FC236}">
                <a16:creationId xmlns:a16="http://schemas.microsoft.com/office/drawing/2014/main" id="{4864815B-4101-41DC-9290-00430CA59EE6}"/>
              </a:ext>
            </a:extLst>
          </p:cNvPr>
          <p:cNvSpPr txBox="1"/>
          <p:nvPr/>
        </p:nvSpPr>
        <p:spPr>
          <a:xfrm>
            <a:off x="708772" y="6325241"/>
            <a:ext cx="633112" cy="461665"/>
          </a:xfrm>
          <a:prstGeom prst="rect">
            <a:avLst/>
          </a:prstGeom>
          <a:noFill/>
        </p:spPr>
        <p:txBody>
          <a:bodyPr wrap="square" rtlCol="0">
            <a:spAutoFit/>
          </a:bodyPr>
          <a:lstStyle/>
          <a:p>
            <a:r>
              <a:rPr lang="es-CO" sz="2400" b="1" dirty="0"/>
              <a:t>13</a:t>
            </a:r>
          </a:p>
        </p:txBody>
      </p:sp>
      <p:sp>
        <p:nvSpPr>
          <p:cNvPr id="2" name="CuadroTexto 1">
            <a:extLst>
              <a:ext uri="{FF2B5EF4-FFF2-40B4-BE49-F238E27FC236}">
                <a16:creationId xmlns:a16="http://schemas.microsoft.com/office/drawing/2014/main" id="{752D3160-3564-4999-9B3B-63B883914DAC}"/>
              </a:ext>
            </a:extLst>
          </p:cNvPr>
          <p:cNvSpPr txBox="1"/>
          <p:nvPr/>
        </p:nvSpPr>
        <p:spPr>
          <a:xfrm>
            <a:off x="1485900" y="688143"/>
            <a:ext cx="8496944" cy="646331"/>
          </a:xfrm>
          <a:prstGeom prst="rect">
            <a:avLst/>
          </a:prstGeom>
          <a:noFill/>
        </p:spPr>
        <p:txBody>
          <a:bodyPr wrap="square" rtlCol="0">
            <a:spAutoFit/>
          </a:bodyPr>
          <a:lstStyle/>
          <a:p>
            <a:r>
              <a:rPr lang="es-CO" sz="3600" dirty="0"/>
              <a:t>RANGO ESPERADO</a:t>
            </a:r>
            <a:endParaRPr lang="es-CO" dirty="0"/>
          </a:p>
        </p:txBody>
      </p:sp>
    </p:spTree>
    <p:extLst>
      <p:ext uri="{BB962C8B-B14F-4D97-AF65-F5344CB8AC3E}">
        <p14:creationId xmlns:p14="http://schemas.microsoft.com/office/powerpoint/2010/main" val="367947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57908" y="701062"/>
            <a:ext cx="9782801" cy="5656077"/>
          </a:xfrm>
        </p:spPr>
        <p:txBody>
          <a:bodyPr/>
          <a:lstStyle/>
          <a:p>
            <a:pPr marL="0" indent="0">
              <a:buNone/>
            </a:pPr>
            <a:r>
              <a:rPr lang="es-CO" sz="3600" dirty="0"/>
              <a:t>RANGOS TÍPICOS Y GENÉRICOS</a:t>
            </a:r>
          </a:p>
          <a:p>
            <a:endParaRPr lang="es-CO" dirty="0"/>
          </a:p>
          <a:p>
            <a:pPr algn="just"/>
            <a:r>
              <a:rPr lang="es-CO" sz="2000" dirty="0"/>
              <a:t>Los rangos genéricos (</a:t>
            </a:r>
            <a:r>
              <a:rPr lang="es-CO" sz="2000" dirty="0" err="1"/>
              <a:t>resp</a:t>
            </a:r>
            <a:r>
              <a:rPr lang="es-CO" sz="2000" dirty="0"/>
              <a:t>. Típicos) son los rangos que encontramos con probabilidad uno (respectivamente probabilidad distinta de cero), cuando sus entradas se dibujan independientemente de acuerdo con un distribución de probabilidad, de ahí su importancia.</a:t>
            </a:r>
          </a:p>
          <a:p>
            <a:pPr marL="0" indent="0" algn="just">
              <a:buNone/>
            </a:pPr>
            <a:endParaRPr lang="es-CO" sz="2000" dirty="0"/>
          </a:p>
          <a:p>
            <a:pPr marL="0" indent="0" algn="just">
              <a:buNone/>
            </a:pPr>
            <a:r>
              <a:rPr lang="es-CO" sz="3600" dirty="0"/>
              <a:t>RESULTADOS DE UNICIDAD BASADOS ​​EN ÁLGEBRA LINEAL</a:t>
            </a:r>
          </a:p>
          <a:p>
            <a:pPr algn="just"/>
            <a:endParaRPr lang="es-CO" sz="3600" dirty="0"/>
          </a:p>
          <a:p>
            <a:pPr algn="just"/>
            <a:r>
              <a:rPr lang="es-CO" sz="2000" dirty="0"/>
              <a:t>En la unicidad las condiciones se pueden obtener considerando matrices de factores particulares. Sin embargo, estas condiciones generalmente solo son suficientes y a menudo mucho más restrictivo</a:t>
            </a:r>
          </a:p>
        </p:txBody>
      </p:sp>
      <p:sp>
        <p:nvSpPr>
          <p:cNvPr id="4" name="CuadroTexto 3">
            <a:extLst>
              <a:ext uri="{FF2B5EF4-FFF2-40B4-BE49-F238E27FC236}">
                <a16:creationId xmlns:a16="http://schemas.microsoft.com/office/drawing/2014/main" id="{EDB65BBD-9B17-456C-9D0D-69F1AB6F01E4}"/>
              </a:ext>
            </a:extLst>
          </p:cNvPr>
          <p:cNvSpPr txBox="1"/>
          <p:nvPr/>
        </p:nvSpPr>
        <p:spPr>
          <a:xfrm>
            <a:off x="708772" y="6325241"/>
            <a:ext cx="633112" cy="461665"/>
          </a:xfrm>
          <a:prstGeom prst="rect">
            <a:avLst/>
          </a:prstGeom>
          <a:noFill/>
        </p:spPr>
        <p:txBody>
          <a:bodyPr wrap="square" rtlCol="0">
            <a:spAutoFit/>
          </a:bodyPr>
          <a:lstStyle/>
          <a:p>
            <a:r>
              <a:rPr lang="es-CO" sz="2400" b="1" dirty="0"/>
              <a:t>14</a:t>
            </a:r>
          </a:p>
        </p:txBody>
      </p:sp>
    </p:spTree>
    <p:extLst>
      <p:ext uri="{BB962C8B-B14F-4D97-AF65-F5344CB8AC3E}">
        <p14:creationId xmlns:p14="http://schemas.microsoft.com/office/powerpoint/2010/main" val="394131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DESCOMPOSICIONES APROXIMADAS</a:t>
            </a:r>
          </a:p>
        </p:txBody>
      </p:sp>
      <p:sp>
        <p:nvSpPr>
          <p:cNvPr id="3" name="Marcador de contenido 2"/>
          <p:cNvSpPr>
            <a:spLocks noGrp="1"/>
          </p:cNvSpPr>
          <p:nvPr>
            <p:ph idx="1"/>
          </p:nvPr>
        </p:nvSpPr>
        <p:spPr/>
        <p:txBody>
          <a:bodyPr>
            <a:normAutofit/>
          </a:bodyPr>
          <a:lstStyle/>
          <a:p>
            <a:pPr algn="just"/>
            <a:endParaRPr lang="es-CO" sz="2000" dirty="0"/>
          </a:p>
          <a:p>
            <a:pPr algn="just"/>
            <a:r>
              <a:rPr lang="es-CO" sz="2000" dirty="0"/>
              <a:t>El rango tensorial es genérico o típico, y la descomposición de CP generalmente no es única. </a:t>
            </a:r>
          </a:p>
          <a:p>
            <a:pPr marL="0" indent="0" algn="just">
              <a:buNone/>
            </a:pPr>
            <a:endParaRPr lang="es-CO" sz="2000" dirty="0"/>
          </a:p>
          <a:p>
            <a:pPr algn="just"/>
            <a:r>
              <a:rPr lang="es-CO" sz="2000" dirty="0"/>
              <a:t>Los algoritmos de optimización de propósito general generalmente serán suficientes para resolver el problema, son ampliamente utilizado, pero su convergencia hacia un mínimo no es garantizado, porque la función objetivo puede tener sólo un infimum.</a:t>
            </a:r>
          </a:p>
        </p:txBody>
      </p:sp>
      <p:sp>
        <p:nvSpPr>
          <p:cNvPr id="4" name="CuadroTexto 3">
            <a:extLst>
              <a:ext uri="{FF2B5EF4-FFF2-40B4-BE49-F238E27FC236}">
                <a16:creationId xmlns:a16="http://schemas.microsoft.com/office/drawing/2014/main" id="{C43E20A6-D573-4740-97D8-255E15EA773E}"/>
              </a:ext>
            </a:extLst>
          </p:cNvPr>
          <p:cNvSpPr txBox="1"/>
          <p:nvPr/>
        </p:nvSpPr>
        <p:spPr>
          <a:xfrm>
            <a:off x="708772" y="6325241"/>
            <a:ext cx="633112" cy="461665"/>
          </a:xfrm>
          <a:prstGeom prst="rect">
            <a:avLst/>
          </a:prstGeom>
          <a:noFill/>
        </p:spPr>
        <p:txBody>
          <a:bodyPr wrap="square" rtlCol="0">
            <a:spAutoFit/>
          </a:bodyPr>
          <a:lstStyle/>
          <a:p>
            <a:r>
              <a:rPr lang="es-CO" sz="2400" b="1" dirty="0"/>
              <a:t>15</a:t>
            </a:r>
          </a:p>
        </p:txBody>
      </p:sp>
    </p:spTree>
    <p:extLst>
      <p:ext uri="{BB962C8B-B14F-4D97-AF65-F5344CB8AC3E}">
        <p14:creationId xmlns:p14="http://schemas.microsoft.com/office/powerpoint/2010/main" val="367430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3525D6-9934-4C93-A2DD-9C20FBB20176}"/>
              </a:ext>
            </a:extLst>
          </p:cNvPr>
          <p:cNvSpPr>
            <a:spLocks noGrp="1"/>
          </p:cNvSpPr>
          <p:nvPr>
            <p:ph idx="1"/>
          </p:nvPr>
        </p:nvSpPr>
        <p:spPr>
          <a:xfrm>
            <a:off x="1593436" y="3140968"/>
            <a:ext cx="9782801" cy="3031232"/>
          </a:xfrm>
        </p:spPr>
        <p:txBody>
          <a:bodyPr>
            <a:normAutofit/>
          </a:bodyPr>
          <a:lstStyle/>
          <a:p>
            <a:pPr marL="0" indent="0" algn="ctr">
              <a:buNone/>
            </a:pPr>
            <a:r>
              <a:rPr lang="es-CO" sz="4000" b="1" dirty="0"/>
              <a:t>CONCLUSIONES</a:t>
            </a:r>
          </a:p>
        </p:txBody>
      </p:sp>
      <p:sp>
        <p:nvSpPr>
          <p:cNvPr id="4" name="CuadroTexto 3">
            <a:extLst>
              <a:ext uri="{FF2B5EF4-FFF2-40B4-BE49-F238E27FC236}">
                <a16:creationId xmlns:a16="http://schemas.microsoft.com/office/drawing/2014/main" id="{3A432DCF-EA38-4397-B0C0-84D380CA9CAC}"/>
              </a:ext>
            </a:extLst>
          </p:cNvPr>
          <p:cNvSpPr txBox="1"/>
          <p:nvPr/>
        </p:nvSpPr>
        <p:spPr>
          <a:xfrm>
            <a:off x="708772" y="6325241"/>
            <a:ext cx="633112" cy="461665"/>
          </a:xfrm>
          <a:prstGeom prst="rect">
            <a:avLst/>
          </a:prstGeom>
          <a:noFill/>
        </p:spPr>
        <p:txBody>
          <a:bodyPr wrap="square" rtlCol="0">
            <a:spAutoFit/>
          </a:bodyPr>
          <a:lstStyle/>
          <a:p>
            <a:r>
              <a:rPr lang="es-CO" sz="2400" b="1" dirty="0"/>
              <a:t>16</a:t>
            </a:r>
          </a:p>
        </p:txBody>
      </p:sp>
    </p:spTree>
    <p:extLst>
      <p:ext uri="{BB962C8B-B14F-4D97-AF65-F5344CB8AC3E}">
        <p14:creationId xmlns:p14="http://schemas.microsoft.com/office/powerpoint/2010/main" val="210407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B7A97-D4AC-4674-96AF-00F2795EF0BF}"/>
              </a:ext>
            </a:extLst>
          </p:cNvPr>
          <p:cNvSpPr>
            <a:spLocks noGrp="1"/>
          </p:cNvSpPr>
          <p:nvPr>
            <p:ph type="title"/>
          </p:nvPr>
        </p:nvSpPr>
        <p:spPr>
          <a:xfrm>
            <a:off x="1557908" y="199033"/>
            <a:ext cx="9782801" cy="731837"/>
          </a:xfrm>
        </p:spPr>
        <p:txBody>
          <a:bodyPr/>
          <a:lstStyle/>
          <a:p>
            <a:pPr algn="ctr"/>
            <a:r>
              <a:rPr lang="es-CO" dirty="0"/>
              <a:t>ÍNDICE</a:t>
            </a:r>
          </a:p>
        </p:txBody>
      </p:sp>
      <p:sp>
        <p:nvSpPr>
          <p:cNvPr id="3" name="Marcador de contenido 2">
            <a:extLst>
              <a:ext uri="{FF2B5EF4-FFF2-40B4-BE49-F238E27FC236}">
                <a16:creationId xmlns:a16="http://schemas.microsoft.com/office/drawing/2014/main" id="{EE1FC168-DECB-4825-9982-158BC8BD782F}"/>
              </a:ext>
            </a:extLst>
          </p:cNvPr>
          <p:cNvSpPr>
            <a:spLocks noGrp="1"/>
          </p:cNvSpPr>
          <p:nvPr>
            <p:ph idx="1"/>
          </p:nvPr>
        </p:nvSpPr>
        <p:spPr>
          <a:xfrm>
            <a:off x="1269876" y="1052735"/>
            <a:ext cx="10652041" cy="5400601"/>
          </a:xfrm>
        </p:spPr>
        <p:txBody>
          <a:bodyPr>
            <a:normAutofit fontScale="92500" lnSpcReduction="10000"/>
          </a:bodyPr>
          <a:lstStyle/>
          <a:p>
            <a:pPr>
              <a:lnSpc>
                <a:spcPct val="100000"/>
              </a:lnSpc>
              <a:spcBef>
                <a:spcPts val="600"/>
              </a:spcBef>
            </a:pPr>
            <a:r>
              <a:rPr lang="es-ES" sz="1900" dirty="0"/>
              <a:t>LINEALIDAD Y BILINEALIDAD 								1</a:t>
            </a:r>
          </a:p>
          <a:p>
            <a:pPr>
              <a:lnSpc>
                <a:spcPct val="100000"/>
              </a:lnSpc>
              <a:spcBef>
                <a:spcPts val="600"/>
              </a:spcBef>
            </a:pPr>
            <a:r>
              <a:rPr lang="es-ES" sz="1900" dirty="0"/>
              <a:t>MULTILINEALIDAD Y TENSORES  							2</a:t>
            </a:r>
          </a:p>
          <a:p>
            <a:pPr>
              <a:lnSpc>
                <a:spcPct val="100000"/>
              </a:lnSpc>
              <a:spcBef>
                <a:spcPts val="600"/>
              </a:spcBef>
            </a:pPr>
            <a:r>
              <a:rPr lang="es-ES" sz="1900" dirty="0"/>
              <a:t>TENSORES 										3</a:t>
            </a:r>
          </a:p>
          <a:p>
            <a:pPr>
              <a:lnSpc>
                <a:spcPct val="100000"/>
              </a:lnSpc>
              <a:spcBef>
                <a:spcPts val="600"/>
              </a:spcBef>
            </a:pPr>
            <a:r>
              <a:rPr lang="es-ES" sz="1900" dirty="0"/>
              <a:t>TRANSFORMACCIONES 								4</a:t>
            </a:r>
          </a:p>
          <a:p>
            <a:pPr>
              <a:lnSpc>
                <a:spcPct val="100000"/>
              </a:lnSpc>
              <a:spcBef>
                <a:spcPts val="600"/>
              </a:spcBef>
            </a:pPr>
            <a:r>
              <a:rPr lang="es-ES" sz="1900" dirty="0"/>
              <a:t>TENSORES ESPACIALES								6</a:t>
            </a:r>
          </a:p>
          <a:p>
            <a:pPr>
              <a:lnSpc>
                <a:spcPct val="100000"/>
              </a:lnSpc>
              <a:spcBef>
                <a:spcPts val="600"/>
              </a:spcBef>
            </a:pPr>
            <a:r>
              <a:rPr lang="es-ES" sz="1900" dirty="0"/>
              <a:t>TENSOR RANK									7</a:t>
            </a:r>
          </a:p>
          <a:p>
            <a:pPr>
              <a:lnSpc>
                <a:spcPct val="100000"/>
              </a:lnSpc>
              <a:spcBef>
                <a:spcPts val="600"/>
              </a:spcBef>
            </a:pPr>
            <a:r>
              <a:rPr lang="es-ES" sz="1900" dirty="0"/>
              <a:t>DESCOMPOSICIÓN DE TUCKER 								8</a:t>
            </a:r>
          </a:p>
          <a:p>
            <a:pPr>
              <a:lnSpc>
                <a:spcPct val="100000"/>
              </a:lnSpc>
              <a:spcBef>
                <a:spcPts val="600"/>
              </a:spcBef>
            </a:pPr>
            <a:r>
              <a:rPr lang="es-CO" sz="1900" dirty="0"/>
              <a:t>HOSVD Y RANGOS MULTILINEALES 							9</a:t>
            </a:r>
          </a:p>
          <a:p>
            <a:pPr>
              <a:lnSpc>
                <a:spcPct val="100000"/>
              </a:lnSpc>
              <a:spcBef>
                <a:spcPts val="600"/>
              </a:spcBef>
            </a:pPr>
            <a:r>
              <a:rPr lang="es-CO" sz="1900" dirty="0"/>
              <a:t>DESCOMPOSICIÓN DE CP 								10</a:t>
            </a:r>
          </a:p>
          <a:p>
            <a:pPr>
              <a:lnSpc>
                <a:spcPct val="100000"/>
              </a:lnSpc>
              <a:spcBef>
                <a:spcPts val="600"/>
              </a:spcBef>
            </a:pPr>
            <a:r>
              <a:rPr lang="es-CO" sz="1900" dirty="0"/>
              <a:t>RELACIÓN CON POLINOMIOS 								11</a:t>
            </a:r>
          </a:p>
          <a:p>
            <a:pPr>
              <a:lnSpc>
                <a:spcPct val="100000"/>
              </a:lnSpc>
              <a:spcBef>
                <a:spcPts val="600"/>
              </a:spcBef>
            </a:pPr>
            <a:r>
              <a:rPr lang="es-CO" sz="1900" dirty="0"/>
              <a:t>DESCOMPOSICIONES EXACTAS								12</a:t>
            </a:r>
          </a:p>
          <a:p>
            <a:pPr>
              <a:lnSpc>
                <a:spcPct val="100000"/>
              </a:lnSpc>
              <a:spcBef>
                <a:spcPts val="600"/>
              </a:spcBef>
            </a:pPr>
            <a:r>
              <a:rPr lang="es-CO" sz="1900" dirty="0"/>
              <a:t>RANGO ESPERADO									13</a:t>
            </a:r>
          </a:p>
          <a:p>
            <a:pPr>
              <a:lnSpc>
                <a:spcPct val="100000"/>
              </a:lnSpc>
              <a:spcBef>
                <a:spcPts val="600"/>
              </a:spcBef>
            </a:pPr>
            <a:r>
              <a:rPr lang="es-CO" sz="1900" dirty="0"/>
              <a:t>RANGOS TÍPICOS Y GENÉRICOS 							14</a:t>
            </a:r>
          </a:p>
          <a:p>
            <a:pPr>
              <a:lnSpc>
                <a:spcPct val="100000"/>
              </a:lnSpc>
              <a:spcBef>
                <a:spcPts val="600"/>
              </a:spcBef>
            </a:pPr>
            <a:r>
              <a:rPr lang="es-CO" sz="1900" dirty="0"/>
              <a:t>RESULTADOS DE UNICIDAD BASADOS ​​EN ÁLGEBRA LINEAL 				14</a:t>
            </a:r>
          </a:p>
          <a:p>
            <a:pPr>
              <a:lnSpc>
                <a:spcPct val="100000"/>
              </a:lnSpc>
              <a:spcBef>
                <a:spcPts val="600"/>
              </a:spcBef>
            </a:pPr>
            <a:r>
              <a:rPr lang="es-CO" sz="1900" dirty="0"/>
              <a:t>DESCOMPOSICIONES APROXIMADAS 							15</a:t>
            </a:r>
          </a:p>
          <a:p>
            <a:pPr>
              <a:lnSpc>
                <a:spcPct val="100000"/>
              </a:lnSpc>
              <a:spcBef>
                <a:spcPts val="600"/>
              </a:spcBef>
            </a:pPr>
            <a:r>
              <a:rPr lang="es-CO" sz="1900" dirty="0"/>
              <a:t>CONCLUSIONES									16</a:t>
            </a:r>
            <a:endParaRPr lang="es-CO" sz="2000" dirty="0"/>
          </a:p>
          <a:p>
            <a:pPr>
              <a:lnSpc>
                <a:spcPct val="100000"/>
              </a:lnSpc>
            </a:pPr>
            <a:endParaRPr lang="es-ES" sz="2000" dirty="0"/>
          </a:p>
        </p:txBody>
      </p:sp>
    </p:spTree>
    <p:extLst>
      <p:ext uri="{BB962C8B-B14F-4D97-AF65-F5344CB8AC3E}">
        <p14:creationId xmlns:p14="http://schemas.microsoft.com/office/powerpoint/2010/main" val="290229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LINEALIDAD Y BILINEALIDAD</a:t>
            </a:r>
          </a:p>
        </p:txBody>
      </p:sp>
      <p:sp>
        <p:nvSpPr>
          <p:cNvPr id="14" name="Marcador de posición de contenido 13"/>
          <p:cNvSpPr>
            <a:spLocks noGrp="1"/>
          </p:cNvSpPr>
          <p:nvPr>
            <p:ph idx="1"/>
          </p:nvPr>
        </p:nvSpPr>
        <p:spPr>
          <a:xfrm>
            <a:off x="1593436" y="1600200"/>
            <a:ext cx="9782801" cy="532656"/>
          </a:xfrm>
        </p:spPr>
        <p:txBody>
          <a:bodyPr rtlCol="0">
            <a:normAutofit/>
          </a:bodyPr>
          <a:lstStyle/>
          <a:p>
            <a:r>
              <a:rPr lang="es-ES" dirty="0"/>
              <a:t>Linealidad</a:t>
            </a:r>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1</a:t>
            </a:r>
          </a:p>
        </p:txBody>
      </p:sp>
      <p:sp>
        <p:nvSpPr>
          <p:cNvPr id="6" name="Marcador de posición de contenido 13">
            <a:extLst>
              <a:ext uri="{FF2B5EF4-FFF2-40B4-BE49-F238E27FC236}">
                <a16:creationId xmlns:a16="http://schemas.microsoft.com/office/drawing/2014/main" id="{46F6CF7F-CF2E-46C8-8ABA-5707D052AAB3}"/>
              </a:ext>
            </a:extLst>
          </p:cNvPr>
          <p:cNvSpPr txBox="1">
            <a:spLocks/>
          </p:cNvSpPr>
          <p:nvPr/>
        </p:nvSpPr>
        <p:spPr>
          <a:xfrm>
            <a:off x="2422004" y="2808189"/>
            <a:ext cx="7920880" cy="482738"/>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Font typeface="Euphemia" pitchFamily="34" charset="0"/>
              <a:buNone/>
            </a:pPr>
            <a:r>
              <a:rPr lang="es-ES" sz="2400" dirty="0"/>
              <a:t>µ (α x + β y) = αµ ( x) + βµ ( y), ∀ x, y ∈ S, α, β ∈ K</a:t>
            </a:r>
          </a:p>
        </p:txBody>
      </p:sp>
      <p:sp>
        <p:nvSpPr>
          <p:cNvPr id="7" name="Marcador de posición de contenido 13">
            <a:extLst>
              <a:ext uri="{FF2B5EF4-FFF2-40B4-BE49-F238E27FC236}">
                <a16:creationId xmlns:a16="http://schemas.microsoft.com/office/drawing/2014/main" id="{EF7EA5D5-3EAA-4A07-A6F8-C5C80360271D}"/>
              </a:ext>
            </a:extLst>
          </p:cNvPr>
          <p:cNvSpPr txBox="1">
            <a:spLocks/>
          </p:cNvSpPr>
          <p:nvPr/>
        </p:nvSpPr>
        <p:spPr>
          <a:xfrm>
            <a:off x="1845939" y="2108653"/>
            <a:ext cx="9530297" cy="600267"/>
          </a:xfrm>
          <a:prstGeom prst="rect">
            <a:avLst/>
          </a:prstGeom>
        </p:spPr>
        <p:txBody>
          <a:bodyPr vert="horz" lIns="91440" tIns="45720" rIns="91440" bIns="45720" rtlCol="0">
            <a:normAutofit lnSpcReduction="100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s-ES" sz="2000" dirty="0"/>
              <a:t>Expresar µ definido en un espacio vectorial S en otro espacio vectorial S’ sobre un mismo campo.</a:t>
            </a:r>
          </a:p>
        </p:txBody>
      </p:sp>
      <p:sp>
        <p:nvSpPr>
          <p:cNvPr id="8" name="Marcador de posición de contenido 13">
            <a:extLst>
              <a:ext uri="{FF2B5EF4-FFF2-40B4-BE49-F238E27FC236}">
                <a16:creationId xmlns:a16="http://schemas.microsoft.com/office/drawing/2014/main" id="{50FFD376-183A-4275-8802-6C61D833615A}"/>
              </a:ext>
            </a:extLst>
          </p:cNvPr>
          <p:cNvSpPr txBox="1">
            <a:spLocks/>
          </p:cNvSpPr>
          <p:nvPr/>
        </p:nvSpPr>
        <p:spPr>
          <a:xfrm>
            <a:off x="2650647" y="3260631"/>
            <a:ext cx="7920880" cy="482738"/>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None/>
            </a:pPr>
            <a:r>
              <a:rPr lang="es-ES" sz="2400" dirty="0"/>
              <a:t>Existe A; </a:t>
            </a:r>
            <a:r>
              <a:rPr lang="es-CO" sz="2400" dirty="0"/>
              <a:t>µ(x) = Ax</a:t>
            </a:r>
            <a:endParaRPr lang="es-ES" sz="2400" dirty="0"/>
          </a:p>
        </p:txBody>
      </p:sp>
      <p:sp>
        <p:nvSpPr>
          <p:cNvPr id="10" name="Marcador de posición de contenido 13">
            <a:extLst>
              <a:ext uri="{FF2B5EF4-FFF2-40B4-BE49-F238E27FC236}">
                <a16:creationId xmlns:a16="http://schemas.microsoft.com/office/drawing/2014/main" id="{8A2E378A-A753-4A0D-B1BD-3E2E95D92010}"/>
              </a:ext>
            </a:extLst>
          </p:cNvPr>
          <p:cNvSpPr txBox="1">
            <a:spLocks/>
          </p:cNvSpPr>
          <p:nvPr/>
        </p:nvSpPr>
        <p:spPr>
          <a:xfrm>
            <a:off x="1491043" y="3929483"/>
            <a:ext cx="9782801" cy="532656"/>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dirty="0"/>
              <a:t>Bilinealidad </a:t>
            </a:r>
          </a:p>
        </p:txBody>
      </p:sp>
      <p:sp>
        <p:nvSpPr>
          <p:cNvPr id="11" name="Marcador de posición de contenido 13">
            <a:extLst>
              <a:ext uri="{FF2B5EF4-FFF2-40B4-BE49-F238E27FC236}">
                <a16:creationId xmlns:a16="http://schemas.microsoft.com/office/drawing/2014/main" id="{49EDBCB9-6A62-4CCB-9BF1-79722796A360}"/>
              </a:ext>
            </a:extLst>
          </p:cNvPr>
          <p:cNvSpPr txBox="1">
            <a:spLocks/>
          </p:cNvSpPr>
          <p:nvPr/>
        </p:nvSpPr>
        <p:spPr>
          <a:xfrm>
            <a:off x="1845939" y="4431276"/>
            <a:ext cx="9782801" cy="422784"/>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s-CO" sz="2000" dirty="0"/>
              <a:t>Variables aleatorias (z1, z2) y G = E{z1 z2⸆} covarianza lineal con respecto a z1 y z2</a:t>
            </a:r>
            <a:r>
              <a:rPr lang="es-ES" sz="2000" dirty="0"/>
              <a:t>.</a:t>
            </a:r>
            <a:endParaRPr lang="es-CO" sz="2000" dirty="0"/>
          </a:p>
        </p:txBody>
      </p:sp>
      <p:sp>
        <p:nvSpPr>
          <p:cNvPr id="12" name="Marcador de posición de contenido 13">
            <a:extLst>
              <a:ext uri="{FF2B5EF4-FFF2-40B4-BE49-F238E27FC236}">
                <a16:creationId xmlns:a16="http://schemas.microsoft.com/office/drawing/2014/main" id="{C32C30A7-3EAE-45F5-94BC-6B1E73B247A1}"/>
              </a:ext>
            </a:extLst>
          </p:cNvPr>
          <p:cNvSpPr txBox="1">
            <a:spLocks/>
          </p:cNvSpPr>
          <p:nvPr/>
        </p:nvSpPr>
        <p:spPr>
          <a:xfrm>
            <a:off x="1845939" y="4917342"/>
            <a:ext cx="9427905" cy="366706"/>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None/>
            </a:pPr>
            <a:r>
              <a:rPr lang="en-US" sz="2000" dirty="0"/>
              <a:t>z′1 = Az1 y z′2 = Bz2, </a:t>
            </a:r>
            <a:r>
              <a:rPr lang="en-US" sz="2000" dirty="0" err="1"/>
              <a:t>asi</a:t>
            </a:r>
            <a:r>
              <a:rPr lang="en-US" sz="2000" dirty="0"/>
              <a:t> que G′ = E{z′1 z′2</a:t>
            </a:r>
            <a:r>
              <a:rPr lang="es-CO" sz="2000" dirty="0"/>
              <a:t>⸆</a:t>
            </a:r>
            <a:r>
              <a:rPr lang="en-US" sz="2000" dirty="0"/>
              <a:t>}, </a:t>
            </a:r>
            <a:r>
              <a:rPr lang="en-US" sz="2000" dirty="0" err="1"/>
              <a:t>en</a:t>
            </a:r>
            <a:r>
              <a:rPr lang="en-US" sz="2000" dirty="0"/>
              <a:t> el </a:t>
            </a:r>
            <a:r>
              <a:rPr lang="en-US" sz="2000" dirty="0" err="1"/>
              <a:t>cual</a:t>
            </a:r>
            <a:r>
              <a:rPr lang="en-US" sz="2000" dirty="0"/>
              <a:t> G′ = AGB</a:t>
            </a:r>
            <a:r>
              <a:rPr lang="es-CO" sz="2000" dirty="0"/>
              <a:t>⸆</a:t>
            </a:r>
            <a:r>
              <a:rPr lang="en-US" sz="2000" dirty="0"/>
              <a:t> </a:t>
            </a:r>
            <a:r>
              <a:rPr lang="es-CO" sz="2000" dirty="0"/>
              <a:t>	</a:t>
            </a:r>
            <a:r>
              <a:rPr lang="es-ES" sz="2000" dirty="0"/>
              <a:t> </a:t>
            </a:r>
            <a:endParaRPr lang="es-ES" dirty="0"/>
          </a:p>
        </p:txBody>
      </p:sp>
      <p:sp>
        <p:nvSpPr>
          <p:cNvPr id="15" name="Marcador de posición de contenido 13">
            <a:extLst>
              <a:ext uri="{FF2B5EF4-FFF2-40B4-BE49-F238E27FC236}">
                <a16:creationId xmlns:a16="http://schemas.microsoft.com/office/drawing/2014/main" id="{52B8F8EA-BCD6-43D6-9E88-53A05AC4F48E}"/>
              </a:ext>
            </a:extLst>
          </p:cNvPr>
          <p:cNvSpPr txBox="1">
            <a:spLocks/>
          </p:cNvSpPr>
          <p:nvPr/>
        </p:nvSpPr>
        <p:spPr>
          <a:xfrm>
            <a:off x="2002574" y="5436066"/>
            <a:ext cx="9217026" cy="605723"/>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lgn="ctr">
              <a:buNone/>
            </a:pPr>
            <a:r>
              <a:rPr lang="en-US" sz="2000" dirty="0"/>
              <a:t>G′ </a:t>
            </a:r>
            <a:r>
              <a:rPr lang="es-CO" dirty="0"/>
              <a:t>≠</a:t>
            </a:r>
            <a:r>
              <a:rPr lang="en-US" sz="2000" dirty="0"/>
              <a:t> G</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MULTILINEALIDAD Y TENSORES</a:t>
            </a:r>
          </a:p>
        </p:txBody>
      </p:sp>
      <p:sp>
        <p:nvSpPr>
          <p:cNvPr id="14" name="Marcador de posición de contenido 13"/>
          <p:cNvSpPr>
            <a:spLocks noGrp="1"/>
          </p:cNvSpPr>
          <p:nvPr>
            <p:ph idx="1"/>
          </p:nvPr>
        </p:nvSpPr>
        <p:spPr>
          <a:xfrm>
            <a:off x="1593436" y="1600201"/>
            <a:ext cx="9782801" cy="676672"/>
          </a:xfrm>
        </p:spPr>
        <p:txBody>
          <a:bodyPr rtlCol="0">
            <a:normAutofit/>
          </a:bodyPr>
          <a:lstStyle/>
          <a:p>
            <a:r>
              <a:rPr lang="es-CO" sz="2000" dirty="0"/>
              <a:t>Suponga que Sₕ son H espacios vectoriales 1 ≤ h ≤ H, y P es un mapa S₁ x … x Sₕ sobre un campo K.</a:t>
            </a:r>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2</a:t>
            </a:r>
          </a:p>
        </p:txBody>
      </p:sp>
      <p:sp>
        <p:nvSpPr>
          <p:cNvPr id="6" name="Marcador de posición de contenido 13">
            <a:extLst>
              <a:ext uri="{FF2B5EF4-FFF2-40B4-BE49-F238E27FC236}">
                <a16:creationId xmlns:a16="http://schemas.microsoft.com/office/drawing/2014/main" id="{29371E1E-12E5-44A5-BFA9-628D2C721B5D}"/>
              </a:ext>
            </a:extLst>
          </p:cNvPr>
          <p:cNvSpPr txBox="1">
            <a:spLocks/>
          </p:cNvSpPr>
          <p:nvPr/>
        </p:nvSpPr>
        <p:spPr>
          <a:xfrm>
            <a:off x="1593436" y="2402681"/>
            <a:ext cx="9782801" cy="378247"/>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CO" sz="2000" dirty="0"/>
              <a:t>P(X1, ..., XH) es </a:t>
            </a:r>
            <a:r>
              <a:rPr lang="es-CO" sz="2000" dirty="0" err="1"/>
              <a:t>multilínealidad</a:t>
            </a:r>
            <a:r>
              <a:rPr lang="es-CO" sz="2000" dirty="0"/>
              <a:t> con respecto a “X” Sₕ 1≤ h ≤ H</a:t>
            </a:r>
          </a:p>
        </p:txBody>
      </p:sp>
      <p:sp>
        <p:nvSpPr>
          <p:cNvPr id="7" name="Marcador de posición de contenido 13">
            <a:extLst>
              <a:ext uri="{FF2B5EF4-FFF2-40B4-BE49-F238E27FC236}">
                <a16:creationId xmlns:a16="http://schemas.microsoft.com/office/drawing/2014/main" id="{A7CD5BF7-64F7-4DBD-BE4A-FA701006B2D5}"/>
              </a:ext>
            </a:extLst>
          </p:cNvPr>
          <p:cNvSpPr txBox="1">
            <a:spLocks/>
          </p:cNvSpPr>
          <p:nvPr/>
        </p:nvSpPr>
        <p:spPr>
          <a:xfrm>
            <a:off x="1593435" y="2992593"/>
            <a:ext cx="9782801" cy="676673"/>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f (αX1, X2, X3) = f( X1, X2, αX 3), para que los dos trillizos de vectores (αX1, X2, X3) y  (X1, X2, α X3) tienen la misma imagen.</a:t>
            </a:r>
          </a:p>
        </p:txBody>
      </p:sp>
      <p:sp>
        <p:nvSpPr>
          <p:cNvPr id="8" name="Marcador de posición de contenido 13">
            <a:extLst>
              <a:ext uri="{FF2B5EF4-FFF2-40B4-BE49-F238E27FC236}">
                <a16:creationId xmlns:a16="http://schemas.microsoft.com/office/drawing/2014/main" id="{3DE86CB0-0716-43A4-A45F-5003CCC1E6EC}"/>
              </a:ext>
            </a:extLst>
          </p:cNvPr>
          <p:cNvSpPr txBox="1">
            <a:spLocks/>
          </p:cNvSpPr>
          <p:nvPr/>
        </p:nvSpPr>
        <p:spPr>
          <a:xfrm>
            <a:off x="1593436" y="3834985"/>
            <a:ext cx="9782801" cy="5208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pl-PL" sz="2000" dirty="0"/>
              <a:t>(</a:t>
            </a:r>
            <a:r>
              <a:rPr lang="es-CO" sz="2000" dirty="0"/>
              <a:t>X</a:t>
            </a:r>
            <a:r>
              <a:rPr lang="pl-PL" sz="2000" dirty="0"/>
              <a:t>,</a:t>
            </a:r>
            <a:r>
              <a:rPr lang="es-CO" sz="2000" dirty="0"/>
              <a:t>Y</a:t>
            </a:r>
            <a:r>
              <a:rPr lang="pl-PL" sz="2000" dirty="0"/>
              <a:t>,</a:t>
            </a:r>
            <a:r>
              <a:rPr lang="es-CO" sz="2000" dirty="0"/>
              <a:t>Z</a:t>
            </a:r>
            <a:r>
              <a:rPr lang="pl-PL" sz="2000" dirty="0"/>
              <a:t>) ∼ (</a:t>
            </a:r>
            <a:r>
              <a:rPr lang="es-CO" sz="2000" dirty="0"/>
              <a:t>X</a:t>
            </a:r>
            <a:r>
              <a:rPr lang="pl-PL" sz="2000" dirty="0"/>
              <a:t>′,</a:t>
            </a:r>
            <a:r>
              <a:rPr lang="es-CO" sz="2000" dirty="0"/>
              <a:t>Y</a:t>
            </a:r>
            <a:r>
              <a:rPr lang="pl-PL" sz="2000" dirty="0"/>
              <a:t>′,</a:t>
            </a:r>
            <a:r>
              <a:rPr lang="es-CO" sz="2000" dirty="0"/>
              <a:t>Z</a:t>
            </a:r>
            <a:r>
              <a:rPr lang="pl-PL" sz="2000" dirty="0"/>
              <a:t>′)</a:t>
            </a:r>
            <a:r>
              <a:rPr lang="es-CO" sz="2000" dirty="0"/>
              <a:t>; </a:t>
            </a:r>
            <a:r>
              <a:rPr lang="de-DE" sz="2000" dirty="0"/>
              <a:t> α, β, γ ∈ K donde </a:t>
            </a:r>
            <a:r>
              <a:rPr lang="pl-PL" sz="2000" dirty="0"/>
              <a:t>(</a:t>
            </a:r>
            <a:r>
              <a:rPr lang="es-CO" sz="2000" dirty="0"/>
              <a:t>X</a:t>
            </a:r>
            <a:r>
              <a:rPr lang="pl-PL" sz="2000" dirty="0"/>
              <a:t>′,</a:t>
            </a:r>
            <a:r>
              <a:rPr lang="es-CO" sz="2000" dirty="0"/>
              <a:t>Y</a:t>
            </a:r>
            <a:r>
              <a:rPr lang="pl-PL" sz="2000" dirty="0"/>
              <a:t>′,</a:t>
            </a:r>
            <a:r>
              <a:rPr lang="es-CO" sz="2000" dirty="0"/>
              <a:t>Z</a:t>
            </a:r>
            <a:r>
              <a:rPr lang="pl-PL" sz="2000" dirty="0"/>
              <a:t>′)=(α</a:t>
            </a:r>
            <a:r>
              <a:rPr lang="es-CO" sz="2000" dirty="0"/>
              <a:t>X</a:t>
            </a:r>
            <a:r>
              <a:rPr lang="pl-PL" sz="2000" dirty="0"/>
              <a:t>,β</a:t>
            </a:r>
            <a:r>
              <a:rPr lang="es-CO" sz="2000" dirty="0"/>
              <a:t>Y</a:t>
            </a:r>
            <a:r>
              <a:rPr lang="pl-PL" sz="2000" dirty="0"/>
              <a:t>,γ</a:t>
            </a:r>
            <a:r>
              <a:rPr lang="es-CO" sz="2000" dirty="0"/>
              <a:t>Z</a:t>
            </a:r>
            <a:r>
              <a:rPr lang="pl-PL" sz="2000" dirty="0"/>
              <a:t>)</a:t>
            </a:r>
            <a:r>
              <a:rPr lang="es-CO" sz="2000" dirty="0"/>
              <a:t> con </a:t>
            </a:r>
            <a:r>
              <a:rPr lang="el-GR" sz="2000" dirty="0"/>
              <a:t>αβγ = 1</a:t>
            </a:r>
            <a:endParaRPr lang="es-ES" sz="2000" dirty="0"/>
          </a:p>
        </p:txBody>
      </p:sp>
      <p:sp>
        <p:nvSpPr>
          <p:cNvPr id="10" name="Marcador de posición de contenido 13">
            <a:extLst>
              <a:ext uri="{FF2B5EF4-FFF2-40B4-BE49-F238E27FC236}">
                <a16:creationId xmlns:a16="http://schemas.microsoft.com/office/drawing/2014/main" id="{520129E7-429D-42E2-AC64-85A631CBCE15}"/>
              </a:ext>
            </a:extLst>
          </p:cNvPr>
          <p:cNvSpPr txBox="1">
            <a:spLocks/>
          </p:cNvSpPr>
          <p:nvPr/>
        </p:nvSpPr>
        <p:spPr>
          <a:xfrm>
            <a:off x="1593434" y="4462873"/>
            <a:ext cx="9782801" cy="5208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s-CO" sz="2000" dirty="0"/>
              <a:t>S1 ⊗ S2 ⊗ S3 ; ⊗ es denominado como producto tensorial, definiendo un tensor de orden 3</a:t>
            </a:r>
            <a:endParaRPr lang="es-ES" sz="2000" dirty="0"/>
          </a:p>
        </p:txBody>
      </p:sp>
      <p:sp>
        <p:nvSpPr>
          <p:cNvPr id="12" name="Marcador de posición de contenido 13">
            <a:extLst>
              <a:ext uri="{FF2B5EF4-FFF2-40B4-BE49-F238E27FC236}">
                <a16:creationId xmlns:a16="http://schemas.microsoft.com/office/drawing/2014/main" id="{9FDD252D-BE94-4919-BEA9-46D27A052631}"/>
              </a:ext>
            </a:extLst>
          </p:cNvPr>
          <p:cNvSpPr txBox="1">
            <a:spLocks/>
          </p:cNvSpPr>
          <p:nvPr/>
        </p:nvSpPr>
        <p:spPr>
          <a:xfrm>
            <a:off x="1593434" y="5594816"/>
            <a:ext cx="2988811" cy="520899"/>
          </a:xfrm>
          <a:prstGeom prst="rect">
            <a:avLst/>
          </a:prstGeom>
        </p:spPr>
        <p:txBody>
          <a:bodyPr vert="horz" lIns="91440" tIns="45720" rIns="91440" bIns="45720" rtlCol="0">
            <a:normAutofit fontScale="925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000" dirty="0"/>
              <a:t>X1 ∈ S1, X2 ∈ S2, X3 ∈ S3</a:t>
            </a:r>
            <a:endParaRPr lang="es-ES" sz="2000" dirty="0"/>
          </a:p>
        </p:txBody>
      </p:sp>
      <p:sp>
        <p:nvSpPr>
          <p:cNvPr id="15" name="Marcador de posición de contenido 13">
            <a:extLst>
              <a:ext uri="{FF2B5EF4-FFF2-40B4-BE49-F238E27FC236}">
                <a16:creationId xmlns:a16="http://schemas.microsoft.com/office/drawing/2014/main" id="{6B666214-4B8A-4F14-8D30-0B5DAED692B1}"/>
              </a:ext>
            </a:extLst>
          </p:cNvPr>
          <p:cNvSpPr txBox="1">
            <a:spLocks/>
          </p:cNvSpPr>
          <p:nvPr/>
        </p:nvSpPr>
        <p:spPr>
          <a:xfrm>
            <a:off x="5086300" y="5855266"/>
            <a:ext cx="4680520" cy="520899"/>
          </a:xfrm>
          <a:prstGeom prst="rect">
            <a:avLst/>
          </a:prstGeom>
        </p:spPr>
        <p:txBody>
          <a:bodyPr vert="horz" lIns="91440" tIns="45720" rIns="91440" bIns="45720" rtlCol="0">
            <a:normAutofit fontScale="92500"/>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s-CO" sz="2000" dirty="0"/>
              <a:t>S1 × S2 × S3;  </a:t>
            </a:r>
            <a:r>
              <a:rPr lang="en-US" sz="2000" dirty="0"/>
              <a:t>(6x1, x2, x3) </a:t>
            </a:r>
            <a:r>
              <a:rPr lang="es-CO" sz="2000" dirty="0"/>
              <a:t>≠</a:t>
            </a:r>
            <a:r>
              <a:rPr lang="en-US" sz="2000" dirty="0"/>
              <a:t> (x1, 2x2, 3x3) </a:t>
            </a:r>
            <a:endParaRPr lang="es-ES" sz="2000" dirty="0"/>
          </a:p>
        </p:txBody>
      </p:sp>
      <p:sp>
        <p:nvSpPr>
          <p:cNvPr id="16" name="Marcador de posición de contenido 13">
            <a:extLst>
              <a:ext uri="{FF2B5EF4-FFF2-40B4-BE49-F238E27FC236}">
                <a16:creationId xmlns:a16="http://schemas.microsoft.com/office/drawing/2014/main" id="{686BEFAF-74CD-401B-B74E-89726CE1C6B2}"/>
              </a:ext>
            </a:extLst>
          </p:cNvPr>
          <p:cNvSpPr txBox="1">
            <a:spLocks/>
          </p:cNvSpPr>
          <p:nvPr/>
        </p:nvSpPr>
        <p:spPr>
          <a:xfrm>
            <a:off x="5158308" y="5105782"/>
            <a:ext cx="4196179" cy="5208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000" dirty="0"/>
              <a:t>6X1 ⊗ X2 ⊗ X3 = X1 ⊗ 2X2 ⊗ X3</a:t>
            </a:r>
            <a:endParaRPr lang="es-ES" sz="2000" dirty="0"/>
          </a:p>
        </p:txBody>
      </p:sp>
      <p:cxnSp>
        <p:nvCxnSpPr>
          <p:cNvPr id="9" name="Conector: angular 8">
            <a:extLst>
              <a:ext uri="{FF2B5EF4-FFF2-40B4-BE49-F238E27FC236}">
                <a16:creationId xmlns:a16="http://schemas.microsoft.com/office/drawing/2014/main" id="{84215151-26CE-429B-BE40-17D3F6A5F40A}"/>
              </a:ext>
            </a:extLst>
          </p:cNvPr>
          <p:cNvCxnSpPr>
            <a:endCxn id="15" idx="1"/>
          </p:cNvCxnSpPr>
          <p:nvPr/>
        </p:nvCxnSpPr>
        <p:spPr>
          <a:xfrm>
            <a:off x="4510236" y="5733256"/>
            <a:ext cx="576064" cy="382460"/>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r 17">
            <a:extLst>
              <a:ext uri="{FF2B5EF4-FFF2-40B4-BE49-F238E27FC236}">
                <a16:creationId xmlns:a16="http://schemas.microsoft.com/office/drawing/2014/main" id="{85D2F993-430F-4408-8C33-1391AA91DDB7}"/>
              </a:ext>
            </a:extLst>
          </p:cNvPr>
          <p:cNvCxnSpPr>
            <a:cxnSpLocks/>
          </p:cNvCxnSpPr>
          <p:nvPr/>
        </p:nvCxnSpPr>
        <p:spPr>
          <a:xfrm flipV="1">
            <a:off x="4494929" y="5290269"/>
            <a:ext cx="608294" cy="428317"/>
          </a:xfrm>
          <a:prstGeom prst="bentConnector3">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93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TENSORES</a:t>
            </a:r>
          </a:p>
        </p:txBody>
      </p:sp>
      <p:sp>
        <p:nvSpPr>
          <p:cNvPr id="14" name="Marcador de posición de contenido 13"/>
          <p:cNvSpPr>
            <a:spLocks noGrp="1"/>
          </p:cNvSpPr>
          <p:nvPr>
            <p:ph idx="1"/>
          </p:nvPr>
        </p:nvSpPr>
        <p:spPr>
          <a:xfrm>
            <a:off x="1593436" y="1600200"/>
            <a:ext cx="9782801" cy="460648"/>
          </a:xfrm>
        </p:spPr>
        <p:txBody>
          <a:bodyPr rtlCol="0">
            <a:normAutofit fontScale="92500"/>
          </a:bodyPr>
          <a:lstStyle/>
          <a:p>
            <a:r>
              <a:rPr lang="es-ES" sz="2000" dirty="0"/>
              <a:t>Cambiando de base </a:t>
            </a:r>
            <a:r>
              <a:rPr lang="en-US" sz="2000" dirty="0"/>
              <a:t>S1 con respecto a  S2 y S3 con X′ = AX  con respecto Y′ = BY y Z′ = CZ</a:t>
            </a:r>
            <a:endParaRPr lang="es-ES" sz="2000" dirty="0"/>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3</a:t>
            </a:r>
          </a:p>
        </p:txBody>
      </p:sp>
      <p:sp>
        <p:nvSpPr>
          <p:cNvPr id="6" name="Marcador de posición de contenido 13">
            <a:extLst>
              <a:ext uri="{FF2B5EF4-FFF2-40B4-BE49-F238E27FC236}">
                <a16:creationId xmlns:a16="http://schemas.microsoft.com/office/drawing/2014/main" id="{83A8CB07-A71C-4E7E-9472-96CD71192337}"/>
              </a:ext>
            </a:extLst>
          </p:cNvPr>
          <p:cNvSpPr txBox="1">
            <a:spLocks/>
          </p:cNvSpPr>
          <p:nvPr/>
        </p:nvSpPr>
        <p:spPr>
          <a:xfrm>
            <a:off x="1989956" y="2101352"/>
            <a:ext cx="9505056" cy="52089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s-ES" sz="2000" dirty="0"/>
              <a:t>Define una matriz T de forma multilínea a  H en un nuevo sistema de coordenadas  </a:t>
            </a:r>
          </a:p>
        </p:txBody>
      </p:sp>
      <p:pic>
        <p:nvPicPr>
          <p:cNvPr id="3" name="Imagen 2">
            <a:extLst>
              <a:ext uri="{FF2B5EF4-FFF2-40B4-BE49-F238E27FC236}">
                <a16:creationId xmlns:a16="http://schemas.microsoft.com/office/drawing/2014/main" id="{AB519C83-891B-4FB3-9D65-EBF378095A1E}"/>
              </a:ext>
            </a:extLst>
          </p:cNvPr>
          <p:cNvPicPr>
            <a:picLocks noChangeAspect="1"/>
          </p:cNvPicPr>
          <p:nvPr/>
        </p:nvPicPr>
        <p:blipFill>
          <a:blip r:embed="rId4"/>
          <a:stretch>
            <a:fillRect/>
          </a:stretch>
        </p:blipFill>
        <p:spPr>
          <a:xfrm>
            <a:off x="4078188" y="2613988"/>
            <a:ext cx="4191000" cy="923925"/>
          </a:xfrm>
          <a:prstGeom prst="rect">
            <a:avLst/>
          </a:prstGeom>
        </p:spPr>
      </p:pic>
      <p:sp>
        <p:nvSpPr>
          <p:cNvPr id="9" name="Marcador de posición de contenido 13">
            <a:extLst>
              <a:ext uri="{FF2B5EF4-FFF2-40B4-BE49-F238E27FC236}">
                <a16:creationId xmlns:a16="http://schemas.microsoft.com/office/drawing/2014/main" id="{7C30097B-1717-44A0-9659-81DF10D9671B}"/>
              </a:ext>
            </a:extLst>
          </p:cNvPr>
          <p:cNvSpPr txBox="1">
            <a:spLocks/>
          </p:cNvSpPr>
          <p:nvPr/>
        </p:nvSpPr>
        <p:spPr>
          <a:xfrm>
            <a:off x="1593435" y="3589901"/>
            <a:ext cx="9782801" cy="460648"/>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Define una matriz T de forma multilínea a  H en un nuevo sistema de coordenadas  </a:t>
            </a:r>
          </a:p>
          <a:p>
            <a:endParaRPr lang="es-CO" sz="2000" dirty="0"/>
          </a:p>
        </p:txBody>
      </p:sp>
      <p:sp>
        <p:nvSpPr>
          <p:cNvPr id="10" name="Marcador de posición de contenido 13">
            <a:extLst>
              <a:ext uri="{FF2B5EF4-FFF2-40B4-BE49-F238E27FC236}">
                <a16:creationId xmlns:a16="http://schemas.microsoft.com/office/drawing/2014/main" id="{7E2227FF-96A6-4DDF-AA2E-1482F8897FB1}"/>
              </a:ext>
            </a:extLst>
          </p:cNvPr>
          <p:cNvSpPr txBox="1">
            <a:spLocks/>
          </p:cNvSpPr>
          <p:nvPr/>
        </p:nvSpPr>
        <p:spPr>
          <a:xfrm>
            <a:off x="1588294" y="4102537"/>
            <a:ext cx="10122742" cy="691978"/>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Un tensor de orden h es un elemento de </a:t>
            </a:r>
            <a:r>
              <a:rPr lang="es-CO" sz="2000" dirty="0"/>
              <a:t>S1 ⊗ ... ⊗ SH, y puede ser representado por una matriz H en una forma T una vez fijadas las bases de Sₕ </a:t>
            </a:r>
          </a:p>
        </p:txBody>
      </p:sp>
    </p:spTree>
    <p:extLst>
      <p:ext uri="{BB962C8B-B14F-4D97-AF65-F5344CB8AC3E}">
        <p14:creationId xmlns:p14="http://schemas.microsoft.com/office/powerpoint/2010/main" val="204370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TRANSFORMACCIONES </a:t>
            </a:r>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4</a:t>
            </a:r>
          </a:p>
        </p:txBody>
      </p:sp>
      <p:sp>
        <p:nvSpPr>
          <p:cNvPr id="8" name="Marcador de posición de contenido 13">
            <a:extLst>
              <a:ext uri="{FF2B5EF4-FFF2-40B4-BE49-F238E27FC236}">
                <a16:creationId xmlns:a16="http://schemas.microsoft.com/office/drawing/2014/main" id="{B6F627FE-3C24-4F17-AAFA-9AAF230C0B5E}"/>
              </a:ext>
            </a:extLst>
          </p:cNvPr>
          <p:cNvSpPr txBox="1">
            <a:spLocks/>
          </p:cNvSpPr>
          <p:nvPr/>
        </p:nvSpPr>
        <p:spPr>
          <a:xfrm>
            <a:off x="1593436" y="1556792"/>
            <a:ext cx="10122742" cy="1512168"/>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CO" sz="2000" dirty="0"/>
              <a:t>El producto tensorial entre A ⊗ B donde </a:t>
            </a:r>
            <a:r>
              <a:rPr lang="en-US" sz="2000" dirty="0"/>
              <a:t>A ∈ (S1⊗S2) y B ∈ (S3⊗ S4) es un tensor de (S1⊗S2⊗S3⊗S4)</a:t>
            </a:r>
          </a:p>
        </p:txBody>
      </p:sp>
      <p:sp>
        <p:nvSpPr>
          <p:cNvPr id="9" name="Marcador de posición de contenido 13">
            <a:extLst>
              <a:ext uri="{FF2B5EF4-FFF2-40B4-BE49-F238E27FC236}">
                <a16:creationId xmlns:a16="http://schemas.microsoft.com/office/drawing/2014/main" id="{A81ED786-60D5-4BF2-9D3F-4B7592A42D8B}"/>
              </a:ext>
            </a:extLst>
          </p:cNvPr>
          <p:cNvSpPr txBox="1">
            <a:spLocks/>
          </p:cNvSpPr>
          <p:nvPr/>
        </p:nvSpPr>
        <p:spPr>
          <a:xfrm>
            <a:off x="1593436" y="2312876"/>
            <a:ext cx="10122742" cy="1764196"/>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Si el producto tensorial aumenta el orden, la contracción lo disminuye en 2. La contracción consiste en una suma sobre un par de índices.</a:t>
            </a:r>
          </a:p>
          <a:p>
            <a:r>
              <a:rPr lang="es-ES" sz="2000" dirty="0"/>
              <a:t>Esta operación define el producto de modo-k entre tensores, se denotar por • k, donde k indica qué índice se debe sumar.</a:t>
            </a:r>
            <a:endParaRPr lang="es-CO" sz="2000" dirty="0"/>
          </a:p>
        </p:txBody>
      </p:sp>
      <p:sp>
        <p:nvSpPr>
          <p:cNvPr id="10" name="Marcador de posición de contenido 13">
            <a:extLst>
              <a:ext uri="{FF2B5EF4-FFF2-40B4-BE49-F238E27FC236}">
                <a16:creationId xmlns:a16="http://schemas.microsoft.com/office/drawing/2014/main" id="{9A9BC543-38FE-4762-9B6E-965997A3BC74}"/>
              </a:ext>
            </a:extLst>
          </p:cNvPr>
          <p:cNvSpPr txBox="1">
            <a:spLocks/>
          </p:cNvSpPr>
          <p:nvPr/>
        </p:nvSpPr>
        <p:spPr>
          <a:xfrm>
            <a:off x="1763406" y="4077072"/>
            <a:ext cx="9782801" cy="756084"/>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000" dirty="0"/>
              <a:t>Si A y A′ son tensores D y D′, el tensor B = A •k A′ es un tensor D+D′ −2 obtenido sumando el K-</a:t>
            </a:r>
            <a:r>
              <a:rPr lang="en-US" sz="2000" dirty="0" err="1"/>
              <a:t>enesimo</a:t>
            </a:r>
            <a:r>
              <a:rPr lang="en-US" sz="2000" dirty="0"/>
              <a:t> indice. Ejemplo (D, D′ , k) = (3, 3, 2), entonces tendremos que.</a:t>
            </a:r>
            <a:endParaRPr lang="es-CO" sz="2000" dirty="0"/>
          </a:p>
        </p:txBody>
      </p:sp>
      <p:pic>
        <p:nvPicPr>
          <p:cNvPr id="6" name="Imagen 5">
            <a:extLst>
              <a:ext uri="{FF2B5EF4-FFF2-40B4-BE49-F238E27FC236}">
                <a16:creationId xmlns:a16="http://schemas.microsoft.com/office/drawing/2014/main" id="{CD658154-9F6A-4730-8A1B-3D1B5B97D5A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3960632" y="4833156"/>
            <a:ext cx="4267560" cy="672645"/>
          </a:xfrm>
          <a:prstGeom prst="rect">
            <a:avLst/>
          </a:prstGeom>
        </p:spPr>
      </p:pic>
      <p:sp>
        <p:nvSpPr>
          <p:cNvPr id="12" name="Marcador de posición de contenido 13">
            <a:extLst>
              <a:ext uri="{FF2B5EF4-FFF2-40B4-BE49-F238E27FC236}">
                <a16:creationId xmlns:a16="http://schemas.microsoft.com/office/drawing/2014/main" id="{54FA5FEA-C64A-4E0A-8CAD-F92EB4102D67}"/>
              </a:ext>
            </a:extLst>
          </p:cNvPr>
          <p:cNvSpPr txBox="1">
            <a:spLocks/>
          </p:cNvSpPr>
          <p:nvPr/>
        </p:nvSpPr>
        <p:spPr>
          <a:xfrm>
            <a:off x="4936664" y="5770556"/>
            <a:ext cx="3096344" cy="491329"/>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000" dirty="0"/>
              <a:t>para (D, D′ , k) = (2, 2, 1).</a:t>
            </a:r>
            <a:endParaRPr lang="es-CO" sz="2000" dirty="0"/>
          </a:p>
        </p:txBody>
      </p:sp>
    </p:spTree>
    <p:extLst>
      <p:ext uri="{BB962C8B-B14F-4D97-AF65-F5344CB8AC3E}">
        <p14:creationId xmlns:p14="http://schemas.microsoft.com/office/powerpoint/2010/main" val="406655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posición de contenido 13"/>
          <p:cNvSpPr>
            <a:spLocks noGrp="1"/>
          </p:cNvSpPr>
          <p:nvPr>
            <p:ph idx="1"/>
          </p:nvPr>
        </p:nvSpPr>
        <p:spPr>
          <a:xfrm>
            <a:off x="1557909" y="788982"/>
            <a:ext cx="7272808" cy="497160"/>
          </a:xfrm>
        </p:spPr>
        <p:txBody>
          <a:bodyPr rtlCol="0">
            <a:normAutofit/>
          </a:bodyPr>
          <a:lstStyle/>
          <a:p>
            <a:r>
              <a:rPr lang="es-ES" sz="2000" dirty="0"/>
              <a:t>Puede ser conveniente almacenar RE- forma matrices en matrices.</a:t>
            </a:r>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5</a:t>
            </a:r>
          </a:p>
        </p:txBody>
      </p:sp>
      <p:pic>
        <p:nvPicPr>
          <p:cNvPr id="6" name="Imagen 5">
            <a:extLst>
              <a:ext uri="{FF2B5EF4-FFF2-40B4-BE49-F238E27FC236}">
                <a16:creationId xmlns:a16="http://schemas.microsoft.com/office/drawing/2014/main" id="{219440DE-3F3E-4545-ADD6-F713DCCEC9BD}"/>
              </a:ext>
            </a:extLst>
          </p:cNvPr>
          <p:cNvPicPr>
            <a:picLocks noChangeAspect="1"/>
          </p:cNvPicPr>
          <p:nvPr/>
        </p:nvPicPr>
        <p:blipFill>
          <a:blip r:embed="rId4"/>
          <a:stretch>
            <a:fillRect/>
          </a:stretch>
        </p:blipFill>
        <p:spPr>
          <a:xfrm>
            <a:off x="1561120" y="3702932"/>
            <a:ext cx="4082008" cy="1838663"/>
          </a:xfrm>
          <a:prstGeom prst="rect">
            <a:avLst/>
          </a:prstGeom>
        </p:spPr>
      </p:pic>
      <p:sp>
        <p:nvSpPr>
          <p:cNvPr id="9" name="Marcador de posición de contenido 13">
            <a:extLst>
              <a:ext uri="{FF2B5EF4-FFF2-40B4-BE49-F238E27FC236}">
                <a16:creationId xmlns:a16="http://schemas.microsoft.com/office/drawing/2014/main" id="{383F9126-42B5-46E5-A9AF-B7461FE60F05}"/>
              </a:ext>
            </a:extLst>
          </p:cNvPr>
          <p:cNvSpPr txBox="1">
            <a:spLocks/>
          </p:cNvSpPr>
          <p:nvPr/>
        </p:nvSpPr>
        <p:spPr>
          <a:xfrm>
            <a:off x="6153744" y="1643106"/>
            <a:ext cx="5112568" cy="49716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El producto de Kronecker entre dos matrices</a:t>
            </a:r>
          </a:p>
        </p:txBody>
      </p:sp>
      <p:sp>
        <p:nvSpPr>
          <p:cNvPr id="10" name="Marcador de posición de contenido 13">
            <a:extLst>
              <a:ext uri="{FF2B5EF4-FFF2-40B4-BE49-F238E27FC236}">
                <a16:creationId xmlns:a16="http://schemas.microsoft.com/office/drawing/2014/main" id="{AD582B16-2A2C-42C9-B501-4AFA34022D79}"/>
              </a:ext>
            </a:extLst>
          </p:cNvPr>
          <p:cNvSpPr txBox="1">
            <a:spLocks/>
          </p:cNvSpPr>
          <p:nvPr/>
        </p:nvSpPr>
        <p:spPr>
          <a:xfrm>
            <a:off x="1561722" y="2221887"/>
            <a:ext cx="4532690" cy="1622332"/>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Un tensor de tercer orden con sus 3 matrices aplanadas, sea una matriz de 2 × 2 × 2 de coordenadas </a:t>
            </a:r>
            <a:r>
              <a:rPr lang="es-ES" sz="2000" dirty="0" err="1"/>
              <a:t>Aijk</a:t>
            </a:r>
            <a:r>
              <a:rPr lang="es-ES" sz="2000" dirty="0"/>
              <a:t>, sus despliegues modo-n A (n) son:</a:t>
            </a:r>
          </a:p>
        </p:txBody>
      </p:sp>
      <p:sp>
        <p:nvSpPr>
          <p:cNvPr id="11" name="Marcador de posición de contenido 13">
            <a:extLst>
              <a:ext uri="{FF2B5EF4-FFF2-40B4-BE49-F238E27FC236}">
                <a16:creationId xmlns:a16="http://schemas.microsoft.com/office/drawing/2014/main" id="{075C747C-E016-40CB-BDBC-DD1D69886873}"/>
              </a:ext>
            </a:extLst>
          </p:cNvPr>
          <p:cNvSpPr txBox="1">
            <a:spLocks/>
          </p:cNvSpPr>
          <p:nvPr/>
        </p:nvSpPr>
        <p:spPr>
          <a:xfrm>
            <a:off x="2006724" y="6254080"/>
            <a:ext cx="7272808" cy="49716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a:t>
            </a:r>
          </a:p>
        </p:txBody>
      </p:sp>
      <p:sp>
        <p:nvSpPr>
          <p:cNvPr id="12" name="Marcador de posición de contenido 13">
            <a:extLst>
              <a:ext uri="{FF2B5EF4-FFF2-40B4-BE49-F238E27FC236}">
                <a16:creationId xmlns:a16="http://schemas.microsoft.com/office/drawing/2014/main" id="{DABEFDF1-7D4E-4989-81B0-F97163845D0A}"/>
              </a:ext>
            </a:extLst>
          </p:cNvPr>
          <p:cNvSpPr txBox="1">
            <a:spLocks/>
          </p:cNvSpPr>
          <p:nvPr/>
        </p:nvSpPr>
        <p:spPr>
          <a:xfrm>
            <a:off x="2159124" y="6406480"/>
            <a:ext cx="7272808" cy="497160"/>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r>
              <a:rPr lang="es-ES" sz="2000" dirty="0"/>
              <a:t>.</a:t>
            </a:r>
          </a:p>
        </p:txBody>
      </p:sp>
      <p:sp>
        <p:nvSpPr>
          <p:cNvPr id="15" name="Marcador de posición de contenido 13">
            <a:extLst>
              <a:ext uri="{FF2B5EF4-FFF2-40B4-BE49-F238E27FC236}">
                <a16:creationId xmlns:a16="http://schemas.microsoft.com/office/drawing/2014/main" id="{5AB26261-9615-41D6-AA85-F2A4F8C5FFB1}"/>
              </a:ext>
            </a:extLst>
          </p:cNvPr>
          <p:cNvSpPr txBox="1">
            <a:spLocks/>
          </p:cNvSpPr>
          <p:nvPr/>
        </p:nvSpPr>
        <p:spPr>
          <a:xfrm>
            <a:off x="6274433" y="2436418"/>
            <a:ext cx="5112568" cy="992582"/>
          </a:xfrm>
          <a:prstGeom prst="rect">
            <a:avLst/>
          </a:prstGeom>
        </p:spPr>
        <p:txBody>
          <a:bodyPr vert="horz" lIns="91440" tIns="45720" rIns="91440" bIns="45720" rtlCol="0">
            <a:normAutofit/>
          </a:bodyPr>
          <a:lst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a:lstStyle>
          <a:p>
            <a:pPr marL="0" indent="0">
              <a:buNone/>
            </a:pPr>
            <a:r>
              <a:rPr lang="en-US" sz="2000" dirty="0"/>
              <a:t>A  B de tamaño I × J y K × L,  el product tensorial esta dado por A □ B del tamaño IK × JL definido como:</a:t>
            </a:r>
            <a:endParaRPr lang="es-ES" sz="2000" dirty="0"/>
          </a:p>
        </p:txBody>
      </p:sp>
      <p:pic>
        <p:nvPicPr>
          <p:cNvPr id="7" name="Imagen 6">
            <a:extLst>
              <a:ext uri="{FF2B5EF4-FFF2-40B4-BE49-F238E27FC236}">
                <a16:creationId xmlns:a16="http://schemas.microsoft.com/office/drawing/2014/main" id="{DB0B78E2-E0D2-4A34-A06A-3FBFE4755E54}"/>
              </a:ext>
            </a:extLst>
          </p:cNvPr>
          <p:cNvPicPr>
            <a:picLocks noChangeAspect="1"/>
          </p:cNvPicPr>
          <p:nvPr/>
        </p:nvPicPr>
        <p:blipFill>
          <a:blip r:embed="rId5"/>
          <a:stretch>
            <a:fillRect/>
          </a:stretch>
        </p:blipFill>
        <p:spPr>
          <a:xfrm>
            <a:off x="6526621" y="3888011"/>
            <a:ext cx="4248150" cy="1304925"/>
          </a:xfrm>
          <a:prstGeom prst="rect">
            <a:avLst/>
          </a:prstGeom>
        </p:spPr>
      </p:pic>
    </p:spTree>
    <p:extLst>
      <p:ext uri="{BB962C8B-B14F-4D97-AF65-F5344CB8AC3E}">
        <p14:creationId xmlns:p14="http://schemas.microsoft.com/office/powerpoint/2010/main" val="1739160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93436" y="685800"/>
            <a:ext cx="9782801" cy="731837"/>
          </a:xfrm>
        </p:spPr>
        <p:txBody>
          <a:bodyPr rtlCol="0"/>
          <a:lstStyle/>
          <a:p>
            <a:pPr rtl="0"/>
            <a:r>
              <a:rPr lang="es-ES" dirty="0"/>
              <a:t>TENSORES ESPACIALES </a:t>
            </a:r>
          </a:p>
        </p:txBody>
      </p:sp>
      <p:sp>
        <p:nvSpPr>
          <p:cNvPr id="14" name="Marcador de posición de contenido 13"/>
          <p:cNvSpPr>
            <a:spLocks noGrp="1"/>
          </p:cNvSpPr>
          <p:nvPr>
            <p:ph idx="1"/>
          </p:nvPr>
        </p:nvSpPr>
        <p:spPr/>
        <p:txBody>
          <a:bodyPr rtlCol="0">
            <a:normAutofit/>
          </a:bodyPr>
          <a:lstStyle/>
          <a:p>
            <a:r>
              <a:rPr lang="es-CO" sz="2000" dirty="0"/>
              <a:t>Una clase de tensores particularmente importante es la de los tensores descomponibles, que son productos tensoriales de vectores. Abarcan todo el espacio tensorial</a:t>
            </a:r>
          </a:p>
          <a:p>
            <a:endParaRPr lang="es-ES" sz="2000" dirty="0"/>
          </a:p>
          <a:p>
            <a:r>
              <a:rPr lang="es-CO" sz="2000" dirty="0"/>
              <a:t>Ellos son de la forma:</a:t>
            </a:r>
          </a:p>
          <a:p>
            <a:endParaRPr lang="es-CO" sz="2000" dirty="0"/>
          </a:p>
          <a:p>
            <a:r>
              <a:rPr lang="es-CO" sz="2000" dirty="0"/>
              <a:t>La matriz correspondiente de coordenadas es:</a:t>
            </a:r>
          </a:p>
          <a:p>
            <a:pPr marL="0" indent="0">
              <a:buNone/>
            </a:pPr>
            <a:endParaRPr lang="es-CO" sz="2000" dirty="0"/>
          </a:p>
          <a:p>
            <a:r>
              <a:rPr lang="es-CO" sz="2000" dirty="0"/>
              <a:t>Se puede observar que  estos tensores como una discretización de una función multivariante cuyas variables se separan</a:t>
            </a:r>
          </a:p>
          <a:p>
            <a:endParaRPr lang="es-CO" sz="2000" dirty="0"/>
          </a:p>
          <a:p>
            <a:pPr marL="0" indent="0">
              <a:buNone/>
            </a:pPr>
            <a:endParaRPr lang="es-ES" sz="2000" dirty="0"/>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6</a:t>
            </a:r>
          </a:p>
        </p:txBody>
      </p:sp>
      <p:pic>
        <p:nvPicPr>
          <p:cNvPr id="7" name="Imagen 6"/>
          <p:cNvPicPr>
            <a:picLocks noChangeAspect="1"/>
          </p:cNvPicPr>
          <p:nvPr/>
        </p:nvPicPr>
        <p:blipFill>
          <a:blip r:embed="rId4"/>
          <a:stretch>
            <a:fillRect/>
          </a:stretch>
        </p:blipFill>
        <p:spPr>
          <a:xfrm>
            <a:off x="4294212" y="2731659"/>
            <a:ext cx="1872208" cy="504056"/>
          </a:xfrm>
          <a:prstGeom prst="rect">
            <a:avLst/>
          </a:prstGeom>
        </p:spPr>
      </p:pic>
      <p:pic>
        <p:nvPicPr>
          <p:cNvPr id="8" name="Imagen 7"/>
          <p:cNvPicPr>
            <a:picLocks noChangeAspect="1"/>
          </p:cNvPicPr>
          <p:nvPr/>
        </p:nvPicPr>
        <p:blipFill>
          <a:blip r:embed="rId5"/>
          <a:stretch>
            <a:fillRect/>
          </a:stretch>
        </p:blipFill>
        <p:spPr>
          <a:xfrm>
            <a:off x="6742484" y="3755448"/>
            <a:ext cx="1728192" cy="261503"/>
          </a:xfrm>
          <a:prstGeom prst="rect">
            <a:avLst/>
          </a:prstGeom>
        </p:spPr>
      </p:pic>
    </p:spTree>
    <p:extLst>
      <p:ext uri="{BB962C8B-B14F-4D97-AF65-F5344CB8AC3E}">
        <p14:creationId xmlns:p14="http://schemas.microsoft.com/office/powerpoint/2010/main" val="284006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TENSOR RANK</a:t>
            </a:r>
          </a:p>
        </p:txBody>
      </p:sp>
      <p:sp>
        <p:nvSpPr>
          <p:cNvPr id="14" name="Marcador de posición de contenido 13"/>
          <p:cNvSpPr>
            <a:spLocks noGrp="1"/>
          </p:cNvSpPr>
          <p:nvPr>
            <p:ph idx="1"/>
          </p:nvPr>
        </p:nvSpPr>
        <p:spPr/>
        <p:txBody>
          <a:bodyPr rtlCol="0">
            <a:normAutofit/>
          </a:bodyPr>
          <a:lstStyle/>
          <a:p>
            <a:pPr algn="just"/>
            <a:r>
              <a:rPr lang="es-CO" sz="2000" dirty="0"/>
              <a:t>Cualquier tensor T puede descomponerse (no de forma única) en un combinación lineal (con coeficientes en K) de descomponible tensores</a:t>
            </a:r>
          </a:p>
          <a:p>
            <a:endParaRPr lang="es-CO" sz="2000" dirty="0"/>
          </a:p>
          <a:p>
            <a:endParaRPr lang="es-CO" sz="2000" dirty="0"/>
          </a:p>
          <a:p>
            <a:endParaRPr lang="es-ES" sz="2000" dirty="0"/>
          </a:p>
          <a:p>
            <a:pPr algn="just"/>
            <a:r>
              <a:rPr lang="es-CO" sz="2000" dirty="0"/>
              <a:t>Si los espacios tensoriales están dotados de productos escalares, se pueden imponer tensores descomponibles D(r) construirse con vectores unitarios normativos</a:t>
            </a:r>
            <a:endParaRPr lang="es-ES" sz="2000" dirty="0"/>
          </a:p>
        </p:txBody>
      </p:sp>
      <p:pic>
        <p:nvPicPr>
          <p:cNvPr id="4" name="Imagen 3" descr="Imagen que contiene señal, firmar, dibujo, reloj&#10;&#10;Descripción generada automáticamente">
            <a:extLst>
              <a:ext uri="{FF2B5EF4-FFF2-40B4-BE49-F238E27FC236}">
                <a16:creationId xmlns:a16="http://schemas.microsoft.com/office/drawing/2014/main" id="{2CFEC64D-C22D-43B2-B79F-BBD16996D080}"/>
              </a:ext>
            </a:extLst>
          </p:cNvPr>
          <p:cNvPicPr>
            <a:picLocks noChangeAspect="1"/>
          </p:cNvPicPr>
          <p:nvPr/>
        </p:nvPicPr>
        <p:blipFill rotWithShape="1">
          <a:blip r:embed="rId3"/>
          <a:srcRect l="51850"/>
          <a:stretch/>
        </p:blipFill>
        <p:spPr>
          <a:xfrm>
            <a:off x="686192" y="788982"/>
            <a:ext cx="487214" cy="497160"/>
          </a:xfrm>
          <a:prstGeom prst="rect">
            <a:avLst/>
          </a:prstGeom>
        </p:spPr>
      </p:pic>
      <p:sp>
        <p:nvSpPr>
          <p:cNvPr id="2" name="CuadroTexto 1">
            <a:extLst>
              <a:ext uri="{FF2B5EF4-FFF2-40B4-BE49-F238E27FC236}">
                <a16:creationId xmlns:a16="http://schemas.microsoft.com/office/drawing/2014/main" id="{DC2E231E-AE08-4B78-ABB3-90D9F04DE710}"/>
              </a:ext>
            </a:extLst>
          </p:cNvPr>
          <p:cNvSpPr txBox="1"/>
          <p:nvPr/>
        </p:nvSpPr>
        <p:spPr>
          <a:xfrm>
            <a:off x="708772" y="6325241"/>
            <a:ext cx="439668" cy="461665"/>
          </a:xfrm>
          <a:prstGeom prst="rect">
            <a:avLst/>
          </a:prstGeom>
          <a:noFill/>
        </p:spPr>
        <p:txBody>
          <a:bodyPr wrap="square" rtlCol="0">
            <a:spAutoFit/>
          </a:bodyPr>
          <a:lstStyle/>
          <a:p>
            <a:r>
              <a:rPr lang="es-CO" sz="2400" b="1" dirty="0"/>
              <a:t>7</a:t>
            </a:r>
          </a:p>
        </p:txBody>
      </p:sp>
      <p:pic>
        <p:nvPicPr>
          <p:cNvPr id="5" name="Imagen 4"/>
          <p:cNvPicPr>
            <a:picLocks noChangeAspect="1"/>
          </p:cNvPicPr>
          <p:nvPr/>
        </p:nvPicPr>
        <p:blipFill>
          <a:blip r:embed="rId4"/>
          <a:stretch>
            <a:fillRect/>
          </a:stretch>
        </p:blipFill>
        <p:spPr>
          <a:xfrm>
            <a:off x="5727598" y="2492896"/>
            <a:ext cx="1514475" cy="714375"/>
          </a:xfrm>
          <a:prstGeom prst="rect">
            <a:avLst/>
          </a:prstGeom>
        </p:spPr>
      </p:pic>
      <p:pic>
        <p:nvPicPr>
          <p:cNvPr id="6" name="Imagen 5"/>
          <p:cNvPicPr>
            <a:picLocks noChangeAspect="1"/>
          </p:cNvPicPr>
          <p:nvPr/>
        </p:nvPicPr>
        <p:blipFill>
          <a:blip r:embed="rId5"/>
          <a:stretch>
            <a:fillRect/>
          </a:stretch>
        </p:blipFill>
        <p:spPr>
          <a:xfrm>
            <a:off x="9766820" y="4077072"/>
            <a:ext cx="819150" cy="209550"/>
          </a:xfrm>
          <a:prstGeom prst="rect">
            <a:avLst/>
          </a:prstGeom>
        </p:spPr>
      </p:pic>
    </p:spTree>
    <p:extLst>
      <p:ext uri="{BB962C8B-B14F-4D97-AF65-F5344CB8AC3E}">
        <p14:creationId xmlns:p14="http://schemas.microsoft.com/office/powerpoint/2010/main" val="295580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Ap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907</TotalTime>
  <Words>1559</Words>
  <Application>Microsoft Office PowerPoint</Application>
  <PresentationFormat>Personalizado</PresentationFormat>
  <Paragraphs>150</Paragraphs>
  <Slides>18</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Cambria Math</vt:lpstr>
      <vt:lpstr>Euphemia</vt:lpstr>
      <vt:lpstr>Times New Roman</vt:lpstr>
      <vt:lpstr>Matemáticas 16 X 9</vt:lpstr>
      <vt:lpstr>TENSORES UNA BREVE INTRODUCCIÓN</vt:lpstr>
      <vt:lpstr>ÍNDICE</vt:lpstr>
      <vt:lpstr>LINEALIDAD Y BILINEALIDAD</vt:lpstr>
      <vt:lpstr>MULTILINEALIDAD Y TENSORES</vt:lpstr>
      <vt:lpstr>TENSORES</vt:lpstr>
      <vt:lpstr>TRANSFORMACCIONES </vt:lpstr>
      <vt:lpstr>Presentación de PowerPoint</vt:lpstr>
      <vt:lpstr>TENSORES ESPACIALES </vt:lpstr>
      <vt:lpstr>TENSOR RANK</vt:lpstr>
      <vt:lpstr>DESCOMPOSICIÓN DE TUCKER</vt:lpstr>
      <vt:lpstr> HOSVD Y RANGOS MULTILINEALES</vt:lpstr>
      <vt:lpstr> DESCOMPOSICIÓN DE CP</vt:lpstr>
      <vt:lpstr> RELACIÓN CON POLINOMIOS</vt:lpstr>
      <vt:lpstr> DESCOMPOSICIONES EXACTAS</vt:lpstr>
      <vt:lpstr>Presentación de PowerPoint</vt:lpstr>
      <vt:lpstr>Presentación de PowerPoint</vt:lpstr>
      <vt:lpstr>DESCOMPOSICIONES APROXIMADAS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Felipe Daza</dc:creator>
  <cp:lastModifiedBy>Felipe Daza</cp:lastModifiedBy>
  <cp:revision>39</cp:revision>
  <dcterms:created xsi:type="dcterms:W3CDTF">2020-03-26T18:45:31Z</dcterms:created>
  <dcterms:modified xsi:type="dcterms:W3CDTF">2020-12-11T15:12:08Z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