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3" r:id="rId2"/>
    <p:sldId id="264" r:id="rId3"/>
    <p:sldId id="266" r:id="rId4"/>
    <p:sldId id="272" r:id="rId5"/>
    <p:sldId id="277" r:id="rId6"/>
    <p:sldId id="276" r:id="rId7"/>
    <p:sldId id="265" r:id="rId8"/>
    <p:sldId id="27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an Carlo Batista Justino" initials="JCBJ" lastIdx="1" clrIdx="0">
    <p:extLst>
      <p:ext uri="{19B8F6BF-5375-455C-9EA6-DF929625EA0E}">
        <p15:presenceInfo xmlns:p15="http://schemas.microsoft.com/office/powerpoint/2012/main" userId="Jean Carlo Batista Justin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5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19FE45-4A45-4DC1-B95B-457ED89D1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Informatics</a:t>
            </a:r>
            <a:r>
              <a:rPr lang="pt-BR" dirty="0"/>
              <a:t> </a:t>
            </a:r>
            <a:r>
              <a:rPr lang="pt-BR" dirty="0" err="1"/>
              <a:t>knowledge</a:t>
            </a:r>
            <a:r>
              <a:rPr lang="pt-BR" dirty="0"/>
              <a:t> área – BIG DATA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A7A8E7-A786-4B62-B3E1-2363B3CE2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6223" y="1673390"/>
            <a:ext cx="2587487" cy="166296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b="1" dirty="0">
                <a:solidFill>
                  <a:srgbClr val="FF0000"/>
                </a:solidFill>
              </a:rPr>
              <a:t>TECHNIQUES</a:t>
            </a:r>
          </a:p>
          <a:p>
            <a:r>
              <a:rPr lang="pt-BR" dirty="0"/>
              <a:t> </a:t>
            </a:r>
            <a:r>
              <a:rPr lang="pt-BR" dirty="0" err="1">
                <a:solidFill>
                  <a:srgbClr val="FF0000"/>
                </a:solidFill>
              </a:rPr>
              <a:t>Distributed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Processing</a:t>
            </a:r>
            <a:r>
              <a:rPr lang="pt-BR" dirty="0">
                <a:solidFill>
                  <a:srgbClr val="FF0000"/>
                </a:solidFill>
              </a:rPr>
              <a:t> </a:t>
            </a:r>
          </a:p>
          <a:p>
            <a:r>
              <a:rPr lang="pt-BR" dirty="0" err="1">
                <a:solidFill>
                  <a:srgbClr val="FF0000"/>
                </a:solidFill>
              </a:rPr>
              <a:t>MapReduce</a:t>
            </a:r>
            <a:endParaRPr lang="pt-BR" dirty="0">
              <a:solidFill>
                <a:srgbClr val="FF0000"/>
              </a:solidFill>
            </a:endParaRPr>
          </a:p>
          <a:p>
            <a:r>
              <a:rPr lang="pt-BR" dirty="0" err="1">
                <a:solidFill>
                  <a:srgbClr val="FF0000"/>
                </a:solidFill>
              </a:rPr>
              <a:t>Replication</a:t>
            </a:r>
            <a:r>
              <a:rPr lang="pt-BR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5" name="Imagem 4" descr="Tela de jogo de vídeo game&#10;&#10;Descrição gerada automaticamente">
            <a:extLst>
              <a:ext uri="{FF2B5EF4-FFF2-40B4-BE49-F238E27FC236}">
                <a16:creationId xmlns:a16="http://schemas.microsoft.com/office/drawing/2014/main" id="{03411561-9EEC-4F2E-A549-32C0B0E20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379" y="3642141"/>
            <a:ext cx="7303771" cy="240673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3EAA9D8-611C-424F-9815-13A6B7E74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9614" y="1673389"/>
            <a:ext cx="3950125" cy="1755611"/>
          </a:xfrm>
          <a:prstGeom prst="rect">
            <a:avLst/>
          </a:prstGeom>
        </p:spPr>
      </p:pic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75DB3EB1-95AF-459F-885F-7FB4125ED304}"/>
              </a:ext>
            </a:extLst>
          </p:cNvPr>
          <p:cNvSpPr txBox="1">
            <a:spLocks/>
          </p:cNvSpPr>
          <p:nvPr/>
        </p:nvSpPr>
        <p:spPr>
          <a:xfrm>
            <a:off x="685801" y="1928925"/>
            <a:ext cx="3157329" cy="1286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/>
              <a:t>TECHNOLOGIES</a:t>
            </a:r>
          </a:p>
          <a:p>
            <a:r>
              <a:rPr lang="pt-BR" dirty="0"/>
              <a:t>HDFS (</a:t>
            </a:r>
            <a:r>
              <a:rPr lang="pt-BR" i="1" dirty="0" err="1"/>
              <a:t>Hadoop</a:t>
            </a:r>
            <a:r>
              <a:rPr lang="pt-BR" i="1" dirty="0"/>
              <a:t> </a:t>
            </a:r>
            <a:r>
              <a:rPr lang="pt-BR" i="1" dirty="0" err="1"/>
              <a:t>Distributed</a:t>
            </a:r>
            <a:r>
              <a:rPr lang="pt-BR" i="1" dirty="0"/>
              <a:t> File System</a:t>
            </a:r>
            <a:r>
              <a:rPr lang="pt-BR" dirty="0"/>
              <a:t> ) 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33F7924-CB3F-4164-8D24-5764550917B9}"/>
              </a:ext>
            </a:extLst>
          </p:cNvPr>
          <p:cNvSpPr txBox="1"/>
          <p:nvPr/>
        </p:nvSpPr>
        <p:spPr>
          <a:xfrm>
            <a:off x="5551137" y="6109900"/>
            <a:ext cx="11942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 err="1"/>
              <a:t>Source</a:t>
            </a:r>
            <a:r>
              <a:rPr lang="pt-BR" sz="1200" dirty="0"/>
              <a:t>: </a:t>
            </a:r>
            <a:r>
              <a:rPr lang="pt-BR" sz="1200" dirty="0" err="1"/>
              <a:t>Author</a:t>
            </a:r>
            <a:endParaRPr lang="pt-BR" sz="1200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E4B9F6A5-2B09-4CC2-850C-452065B88471}"/>
              </a:ext>
            </a:extLst>
          </p:cNvPr>
          <p:cNvSpPr txBox="1">
            <a:spLocks/>
          </p:cNvSpPr>
          <p:nvPr/>
        </p:nvSpPr>
        <p:spPr>
          <a:xfrm>
            <a:off x="625185" y="4032707"/>
            <a:ext cx="3157329" cy="145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dirty="0">
                <a:solidFill>
                  <a:schemeClr val="accent3">
                    <a:lumMod val="75000"/>
                  </a:schemeClr>
                </a:solidFill>
              </a:rPr>
              <a:t>ENVIRONMENTS</a:t>
            </a:r>
          </a:p>
          <a:p>
            <a:r>
              <a:rPr lang="pt-BR" dirty="0">
                <a:solidFill>
                  <a:schemeClr val="accent3"/>
                </a:solidFill>
              </a:rPr>
              <a:t>Data Lake</a:t>
            </a:r>
          </a:p>
          <a:p>
            <a:r>
              <a:rPr lang="pt-BR" dirty="0">
                <a:solidFill>
                  <a:schemeClr val="accent3"/>
                </a:solidFill>
              </a:rPr>
              <a:t>Cluster Big Data</a:t>
            </a:r>
          </a:p>
          <a:p>
            <a:r>
              <a:rPr lang="pt-BR" dirty="0">
                <a:solidFill>
                  <a:schemeClr val="accent3"/>
                </a:solidFill>
              </a:rPr>
              <a:t>Cluster HDFS</a:t>
            </a:r>
          </a:p>
        </p:txBody>
      </p:sp>
    </p:spTree>
    <p:extLst>
      <p:ext uri="{BB962C8B-B14F-4D97-AF65-F5344CB8AC3E}">
        <p14:creationId xmlns:p14="http://schemas.microsoft.com/office/powerpoint/2010/main" val="1948721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65A15-E70C-455C-BD06-46967D4FD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Machine</a:t>
            </a:r>
            <a:r>
              <a:rPr lang="pt-BR" dirty="0"/>
              <a:t> Learning e Inteligência Artificial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0BE640-37F1-42E0-8E35-379D39BE0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55319"/>
            <a:ext cx="10131425" cy="2507974"/>
          </a:xfrm>
        </p:spPr>
        <p:txBody>
          <a:bodyPr/>
          <a:lstStyle/>
          <a:p>
            <a:r>
              <a:rPr lang="pt-BR" dirty="0"/>
              <a:t>Inteligência Artificial : é a realização de atividades pelo computador que substituem a inteligência Humana, o computador pensa como um Humano e executa uma atividade</a:t>
            </a:r>
          </a:p>
          <a:p>
            <a:r>
              <a:rPr lang="pt-BR" dirty="0" err="1"/>
              <a:t>Machine</a:t>
            </a:r>
            <a:r>
              <a:rPr lang="pt-BR" dirty="0"/>
              <a:t> Learning : Aprendizado de maquina, quando o sistema pode modificar seu comportamento baseado no conhecimento de experiência. </a:t>
            </a:r>
          </a:p>
          <a:p>
            <a:r>
              <a:rPr lang="pt-BR" dirty="0"/>
              <a:t>Diferença : Ação.</a:t>
            </a:r>
          </a:p>
        </p:txBody>
      </p:sp>
    </p:spTree>
    <p:extLst>
      <p:ext uri="{BB962C8B-B14F-4D97-AF65-F5344CB8AC3E}">
        <p14:creationId xmlns:p14="http://schemas.microsoft.com/office/powerpoint/2010/main" val="2134679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3D3791-7198-48A8-BEC4-D3D43D853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0575" y="322887"/>
            <a:ext cx="10131425" cy="1456267"/>
          </a:xfrm>
        </p:spPr>
        <p:txBody>
          <a:bodyPr/>
          <a:lstStyle/>
          <a:p>
            <a:r>
              <a:rPr lang="en-US" dirty="0"/>
              <a:t>Importance of Big Data Environment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B85EF03-F0E2-4B8F-BAA6-FDCD68392C95}"/>
              </a:ext>
            </a:extLst>
          </p:cNvPr>
          <p:cNvSpPr txBox="1"/>
          <p:nvPr/>
        </p:nvSpPr>
        <p:spPr>
          <a:xfrm>
            <a:off x="5407281" y="6396514"/>
            <a:ext cx="50089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 err="1"/>
              <a:t>Source</a:t>
            </a:r>
            <a:r>
              <a:rPr lang="pt-BR" sz="1200" dirty="0"/>
              <a:t>: </a:t>
            </a:r>
            <a:r>
              <a:rPr lang="pt-BR" sz="1200" dirty="0" err="1"/>
              <a:t>Forum</a:t>
            </a:r>
            <a:r>
              <a:rPr lang="pt-BR" sz="1200" dirty="0"/>
              <a:t> Cl</a:t>
            </a:r>
          </a:p>
        </p:txBody>
      </p:sp>
      <p:pic>
        <p:nvPicPr>
          <p:cNvPr id="11" name="Imagem 10" descr="Texto preto sobre fundo branco&#10;&#10;Descrição gerada automaticamente">
            <a:extLst>
              <a:ext uri="{FF2B5EF4-FFF2-40B4-BE49-F238E27FC236}">
                <a16:creationId xmlns:a16="http://schemas.microsoft.com/office/drawing/2014/main" id="{22663E9F-4F8F-4092-BBD5-5FD04C30A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1461" y="1544744"/>
            <a:ext cx="4322268" cy="464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138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2CA19A-E21F-4018-9556-38909B9FE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636" y="212035"/>
            <a:ext cx="10131425" cy="1456267"/>
          </a:xfrm>
        </p:spPr>
        <p:txBody>
          <a:bodyPr/>
          <a:lstStyle/>
          <a:p>
            <a:r>
              <a:rPr lang="pt-BR" dirty="0" err="1"/>
              <a:t>StreAMING</a:t>
            </a:r>
            <a:r>
              <a:rPr lang="pt-BR" dirty="0"/>
              <a:t> DE DADOS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13AADBC8-65DF-4211-8EBF-77CB66291D2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53"/>
          <a:stretch>
            <a:fillRect/>
          </a:stretch>
        </p:blipFill>
        <p:spPr bwMode="auto">
          <a:xfrm>
            <a:off x="972136" y="2087638"/>
            <a:ext cx="6199305" cy="3744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t="705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119089B8-86CE-4CB7-A73D-1D23A1E010F3}"/>
              </a:ext>
            </a:extLst>
          </p:cNvPr>
          <p:cNvSpPr txBox="1"/>
          <p:nvPr/>
        </p:nvSpPr>
        <p:spPr>
          <a:xfrm>
            <a:off x="7434470" y="2087638"/>
            <a:ext cx="421419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/>
              <a:t>Captura de dados em tempo real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r>
              <a:rPr lang="pt-BR" dirty="0"/>
              <a:t>Os dados em Streaming podem ser gerados das mais diversas fontes e a Internet das Coisas está trazendo dados de onde não se imaginava alguns anos atrás, como dados a partir de óculos de realidade virtual, relógios inteligentes ou mesmo da sua geladeira.</a:t>
            </a:r>
          </a:p>
        </p:txBody>
      </p:sp>
    </p:spTree>
    <p:extLst>
      <p:ext uri="{BB962C8B-B14F-4D97-AF65-F5344CB8AC3E}">
        <p14:creationId xmlns:p14="http://schemas.microsoft.com/office/powerpoint/2010/main" val="3940572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FC365F-5CCD-4E94-AF3C-1D8C45348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Analytics</a:t>
            </a:r>
            <a:r>
              <a:rPr lang="pt-BR" dirty="0"/>
              <a:t> e </a:t>
            </a:r>
            <a:r>
              <a:rPr lang="pt-BR" dirty="0" err="1"/>
              <a:t>BusiNess</a:t>
            </a:r>
            <a:r>
              <a:rPr lang="pt-BR" dirty="0"/>
              <a:t> </a:t>
            </a:r>
            <a:r>
              <a:rPr lang="pt-BR" dirty="0" err="1"/>
              <a:t>Intelligence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458D55F-F732-4162-84D1-1DBC841D72A9}"/>
              </a:ext>
            </a:extLst>
          </p:cNvPr>
          <p:cNvSpPr txBox="1"/>
          <p:nvPr/>
        </p:nvSpPr>
        <p:spPr>
          <a:xfrm>
            <a:off x="685801" y="2321291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Termos criados na década de 60, mas amplamente difundidos</a:t>
            </a:r>
          </a:p>
          <a:p>
            <a:r>
              <a:rPr lang="pt-BR" dirty="0"/>
              <a:t>na década de 80 com o armazenamento de dados em </a:t>
            </a:r>
            <a:r>
              <a:rPr lang="pt-BR" dirty="0" err="1"/>
              <a:t>SGBDs</a:t>
            </a:r>
            <a:r>
              <a:rPr lang="pt-BR" dirty="0"/>
              <a:t> e </a:t>
            </a:r>
          </a:p>
          <a:p>
            <a:r>
              <a:rPr lang="pt-BR" dirty="0"/>
              <a:t>com surgimento dos Data </a:t>
            </a:r>
            <a:r>
              <a:rPr lang="pt-BR" dirty="0" err="1"/>
              <a:t>Warehouses</a:t>
            </a:r>
            <a:r>
              <a:rPr lang="pt-BR" dirty="0"/>
              <a:t>. </a:t>
            </a:r>
          </a:p>
          <a:p>
            <a:pPr marL="285750" indent="-285750">
              <a:buFontTx/>
              <a:buChar char="-"/>
            </a:pPr>
            <a:r>
              <a:rPr lang="pt-BR" dirty="0"/>
              <a:t>Business </a:t>
            </a:r>
            <a:r>
              <a:rPr lang="pt-BR" dirty="0" err="1"/>
              <a:t>Intelligence</a:t>
            </a:r>
            <a:r>
              <a:rPr lang="pt-BR" dirty="0"/>
              <a:t>: Técnicas para criação de relatórios, afim de tomadas de decisão, olhando para os dados históricos. </a:t>
            </a:r>
          </a:p>
          <a:p>
            <a:pPr marL="285750" indent="-285750">
              <a:buFontTx/>
              <a:buChar char="-"/>
            </a:pPr>
            <a:r>
              <a:rPr lang="pt-BR" dirty="0" err="1"/>
              <a:t>Analytics</a:t>
            </a:r>
            <a:r>
              <a:rPr lang="pt-BR" dirty="0"/>
              <a:t>, : Técnicas para criação de relatórios, afim de tomadas de decisão, olhando para os dados históricos, presentes e futuros. </a:t>
            </a:r>
          </a:p>
        </p:txBody>
      </p:sp>
      <p:pic>
        <p:nvPicPr>
          <p:cNvPr id="9" name="Imagem 8" descr="Uma imagem contendo relógio&#10;&#10;Descrição gerada automaticamente">
            <a:extLst>
              <a:ext uri="{FF2B5EF4-FFF2-40B4-BE49-F238E27FC236}">
                <a16:creationId xmlns:a16="http://schemas.microsoft.com/office/drawing/2014/main" id="{D5330696-B68E-4081-8C93-A6AC8CA41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3213" y="2321291"/>
            <a:ext cx="4725386" cy="434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244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0E2317-68A1-4079-A8E7-FB602D9E0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Data </a:t>
            </a:r>
            <a:r>
              <a:rPr lang="pt-BR" dirty="0" err="1"/>
              <a:t>ScienCe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785DFE0-1D5C-44F0-8CC6-9CD5C03E2182}"/>
              </a:ext>
            </a:extLst>
          </p:cNvPr>
          <p:cNvSpPr txBox="1"/>
          <p:nvPr/>
        </p:nvSpPr>
        <p:spPr>
          <a:xfrm>
            <a:off x="808381" y="2065867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-Data Science ou ciência de dados é uma área interdisciplinar voltada para o estudo e a análise de dados, estruturados ou não, que visa a extração de conhecimento ou </a:t>
            </a:r>
            <a:r>
              <a:rPr lang="pt-BR" dirty="0" err="1"/>
              <a:t>insigths</a:t>
            </a:r>
            <a:r>
              <a:rPr lang="pt-BR" dirty="0"/>
              <a:t> para possíveis tomadas de decisão.</a:t>
            </a:r>
          </a:p>
        </p:txBody>
      </p:sp>
      <p:pic>
        <p:nvPicPr>
          <p:cNvPr id="9" name="Imagem 8" descr="Uma imagem contendo no interior, computador, computer, brinquedo&#10;&#10;Descrição gerada automaticamente">
            <a:extLst>
              <a:ext uri="{FF2B5EF4-FFF2-40B4-BE49-F238E27FC236}">
                <a16:creationId xmlns:a16="http://schemas.microsoft.com/office/drawing/2014/main" id="{22400EB4-4636-4578-B1E5-39530E3A2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7319" y="3057939"/>
            <a:ext cx="4898246" cy="3538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06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3D3791-7198-48A8-BEC4-D3D43D853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Machine</a:t>
            </a:r>
            <a:r>
              <a:rPr lang="pt-BR" dirty="0"/>
              <a:t> Learning e Inteligência Artificial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5F89AE-EFE7-4D91-AE70-8FDA50A37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29905"/>
            <a:ext cx="5410199" cy="548124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Diference</a:t>
            </a:r>
            <a:r>
              <a:rPr lang="en-US" dirty="0"/>
              <a:t> from Computer Thinking to Human Thinking</a:t>
            </a:r>
            <a:endParaRPr lang="pt-BR" dirty="0"/>
          </a:p>
        </p:txBody>
      </p:sp>
      <p:pic>
        <p:nvPicPr>
          <p:cNvPr id="11" name="Imagem 10" descr="Mapa colorido com texto preto sobre fundo branco&#10;&#10;Descrição gerada automaticamente">
            <a:extLst>
              <a:ext uri="{FF2B5EF4-FFF2-40B4-BE49-F238E27FC236}">
                <a16:creationId xmlns:a16="http://schemas.microsoft.com/office/drawing/2014/main" id="{77FE13BC-E4DB-4EEF-A2D1-9228C0D92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489" y="2378029"/>
            <a:ext cx="7623641" cy="3905554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D0F7176B-DEB8-4FE4-87C2-6AB11A94DA49}"/>
              </a:ext>
            </a:extLst>
          </p:cNvPr>
          <p:cNvSpPr txBox="1"/>
          <p:nvPr/>
        </p:nvSpPr>
        <p:spPr>
          <a:xfrm>
            <a:off x="5498889" y="6283583"/>
            <a:ext cx="11942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 err="1"/>
              <a:t>Source</a:t>
            </a:r>
            <a:r>
              <a:rPr lang="pt-BR" sz="1200" dirty="0"/>
              <a:t>: </a:t>
            </a:r>
            <a:r>
              <a:rPr lang="pt-BR" sz="1200" dirty="0" err="1"/>
              <a:t>Author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106935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AA9F16-BAF4-4E7F-96DB-BD5F7906B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8743" y="2796209"/>
            <a:ext cx="3122473" cy="1456267"/>
          </a:xfrm>
        </p:spPr>
        <p:txBody>
          <a:bodyPr/>
          <a:lstStyle/>
          <a:p>
            <a:r>
              <a:rPr lang="pt-BR" dirty="0" err="1"/>
              <a:t>DÚvidas</a:t>
            </a:r>
            <a:r>
              <a:rPr lang="pt-BR" dirty="0"/>
              <a:t> ???</a:t>
            </a:r>
          </a:p>
        </p:txBody>
      </p:sp>
    </p:spTree>
    <p:extLst>
      <p:ext uri="{BB962C8B-B14F-4D97-AF65-F5344CB8AC3E}">
        <p14:creationId xmlns:p14="http://schemas.microsoft.com/office/powerpoint/2010/main" val="13092437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{7D5396F3-21CC-4CDA-8464-3C4DF9F49216}tf03457452</Template>
  <TotalTime>9035</TotalTime>
  <Words>286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Informatics knowledge área – BIG DATA</vt:lpstr>
      <vt:lpstr>Machine Learning e Inteligência Artificial</vt:lpstr>
      <vt:lpstr>Importance of Big Data Environment</vt:lpstr>
      <vt:lpstr>StreAMING DE DADOS</vt:lpstr>
      <vt:lpstr>Analytics e BusiNess Intelligence</vt:lpstr>
      <vt:lpstr>Data ScienCe</vt:lpstr>
      <vt:lpstr>Machine Learning e Inteligência Artificial</vt:lpstr>
      <vt:lpstr>DÚvidas ???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detecção e análise de manchas solares utilizando técnicas de machine learning e           big data</dc:title>
  <dc:creator>Jean Carlo Batista Justino</dc:creator>
  <cp:lastModifiedBy>senai</cp:lastModifiedBy>
  <cp:revision>109</cp:revision>
  <dcterms:created xsi:type="dcterms:W3CDTF">2020-08-11T03:47:08Z</dcterms:created>
  <dcterms:modified xsi:type="dcterms:W3CDTF">2025-03-22T17:10:32Z</dcterms:modified>
</cp:coreProperties>
</file>