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E6FA9-C760-4320-9C84-C19AA6A8CFC4}" v="376" dt="2020-01-10T03:33:01.940"/>
    <p1510:client id="{CD7F04BD-F7C2-060D-F9ED-460C3DAA370A}" v="1456" dt="2020-01-10T07:02:48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6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2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2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0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7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1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1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pt-BR" sz="4400" b="1" dirty="0">
                <a:solidFill>
                  <a:srgbClr val="000000"/>
                </a:solidFill>
                <a:latin typeface="Arial Black"/>
              </a:rPr>
              <a:t>Arvore de busca KD-</a:t>
            </a:r>
            <a:r>
              <a:rPr lang="en-US" sz="4400" b="1" dirty="0">
                <a:solidFill>
                  <a:srgbClr val="000000"/>
                </a:solidFill>
                <a:latin typeface="Arial Black"/>
              </a:rPr>
              <a:t>Tree</a:t>
            </a:r>
            <a:endParaRPr lang="pt-BR" sz="4400" b="1" dirty="0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Estrutura de Dados KD-Tree</a:t>
            </a:r>
          </a:p>
        </p:txBody>
      </p:sp>
      <p:sp>
        <p:nvSpPr>
          <p:cNvPr id="5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6" name="Imagem 47" descr="Uma imagem contendo no interior, luz, colorido, pequeno&#10;&#10;Descrição gerada com muito alta confiança">
            <a:extLst>
              <a:ext uri="{FF2B5EF4-FFF2-40B4-BE49-F238E27FC236}">
                <a16:creationId xmlns:a16="http://schemas.microsoft.com/office/drawing/2014/main" id="{EC2840B5-9A13-4782-844B-EAAAD39CFC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4134" r="-4" b="-4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F417682-41F6-4B0A-A2F7-196AD04AD886}"/>
              </a:ext>
            </a:extLst>
          </p:cNvPr>
          <p:cNvSpPr txBox="1"/>
          <p:nvPr/>
        </p:nvSpPr>
        <p:spPr>
          <a:xfrm>
            <a:off x="10135861" y="6211669"/>
            <a:ext cx="2056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Felipe Ferreira</a:t>
            </a:r>
          </a:p>
          <a:p>
            <a:r>
              <a:rPr lang="en-US" b="1" dirty="0"/>
              <a:t>eng.ffn@gmail.com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6">
            <a:extLst>
              <a:ext uri="{FF2B5EF4-FFF2-40B4-BE49-F238E27FC236}">
                <a16:creationId xmlns:a16="http://schemas.microsoft.com/office/drawing/2014/main" id="{9BD0A92D-399A-41B4-B955-6B72A41B7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2264" y="0"/>
            <a:ext cx="934973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8">
            <a:extLst>
              <a:ext uri="{FF2B5EF4-FFF2-40B4-BE49-F238E27FC236}">
                <a16:creationId xmlns:a16="http://schemas.microsoft.com/office/drawing/2014/main" id="{D6A49DF9-534D-4905-8F46-02AB63E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3944" y="90663"/>
            <a:ext cx="4317072" cy="1261946"/>
          </a:xfrm>
        </p:spPr>
        <p:txBody>
          <a:bodyPr anchor="t">
            <a:normAutofit/>
          </a:bodyPr>
          <a:lstStyle/>
          <a:p>
            <a:pPr algn="l"/>
            <a:r>
              <a:rPr lang="pt-BR" sz="2100" b="1" dirty="0">
                <a:solidFill>
                  <a:srgbClr val="000000"/>
                </a:solidFill>
                <a:latin typeface="Arial Black"/>
              </a:rPr>
              <a:t>Estrutura ABB e KD-</a:t>
            </a:r>
            <a:r>
              <a:rPr lang="en-US" sz="2100" b="1" dirty="0">
                <a:solidFill>
                  <a:srgbClr val="000000"/>
                </a:solidFill>
                <a:latin typeface="Arial Black"/>
              </a:rPr>
              <a:t>Tree</a:t>
            </a:r>
            <a:endParaRPr lang="pt-BR" sz="2100" b="1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26" name="Freeform 56">
            <a:extLst>
              <a:ext uri="{FF2B5EF4-FFF2-40B4-BE49-F238E27FC236}">
                <a16:creationId xmlns:a16="http://schemas.microsoft.com/office/drawing/2014/main" id="{9FA51AA9-DFBD-4CB2-9C70-26DAC24A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5021" y="2"/>
            <a:ext cx="4305922" cy="3193227"/>
          </a:xfrm>
          <a:custGeom>
            <a:avLst/>
            <a:gdLst>
              <a:gd name="connsiteX0" fmla="*/ 268379 w 4305922"/>
              <a:gd name="connsiteY0" fmla="*/ 0 h 3193227"/>
              <a:gd name="connsiteX1" fmla="*/ 4037544 w 4305922"/>
              <a:gd name="connsiteY1" fmla="*/ 0 h 3193227"/>
              <a:gd name="connsiteX2" fmla="*/ 4046072 w 4305922"/>
              <a:gd name="connsiteY2" fmla="*/ 14037 h 3193227"/>
              <a:gd name="connsiteX3" fmla="*/ 4305922 w 4305922"/>
              <a:gd name="connsiteY3" fmla="*/ 1040266 h 3193227"/>
              <a:gd name="connsiteX4" fmla="*/ 2152962 w 4305922"/>
              <a:gd name="connsiteY4" fmla="*/ 3193227 h 3193227"/>
              <a:gd name="connsiteX5" fmla="*/ 0 w 4305922"/>
              <a:gd name="connsiteY5" fmla="*/ 1040266 h 3193227"/>
              <a:gd name="connsiteX6" fmla="*/ 259851 w 4305922"/>
              <a:gd name="connsiteY6" fmla="*/ 14037 h 319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922" h="3193227">
                <a:moveTo>
                  <a:pt x="268379" y="0"/>
                </a:moveTo>
                <a:lnTo>
                  <a:pt x="4037544" y="0"/>
                </a:lnTo>
                <a:lnTo>
                  <a:pt x="4046072" y="14037"/>
                </a:lnTo>
                <a:cubicBezTo>
                  <a:pt x="4211790" y="319097"/>
                  <a:pt x="4305922" y="668689"/>
                  <a:pt x="4305922" y="1040266"/>
                </a:cubicBezTo>
                <a:cubicBezTo>
                  <a:pt x="4305922" y="2229314"/>
                  <a:pt x="3342009" y="3193227"/>
                  <a:pt x="2152962" y="3193227"/>
                </a:cubicBezTo>
                <a:cubicBezTo>
                  <a:pt x="963913" y="3193227"/>
                  <a:pt x="0" y="2229314"/>
                  <a:pt x="0" y="1040266"/>
                </a:cubicBezTo>
                <a:cubicBezTo>
                  <a:pt x="0" y="668689"/>
                  <a:pt x="94133" y="319097"/>
                  <a:pt x="259851" y="14037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Freeform 58">
            <a:extLst>
              <a:ext uri="{FF2B5EF4-FFF2-40B4-BE49-F238E27FC236}">
                <a16:creationId xmlns:a16="http://schemas.microsoft.com/office/drawing/2014/main" id="{D5905D0D-FE5E-454B-A340-4DE821C09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5658" y="1424717"/>
            <a:ext cx="4506342" cy="5442758"/>
          </a:xfrm>
          <a:custGeom>
            <a:avLst/>
            <a:gdLst>
              <a:gd name="connsiteX0" fmla="*/ 3034499 w 4506342"/>
              <a:gd name="connsiteY0" fmla="*/ 0 h 5442758"/>
              <a:gd name="connsiteX1" fmla="*/ 4480922 w 4506342"/>
              <a:gd name="connsiteY1" fmla="*/ 366248 h 5442758"/>
              <a:gd name="connsiteX2" fmla="*/ 4506342 w 4506342"/>
              <a:gd name="connsiteY2" fmla="*/ 381691 h 5442758"/>
              <a:gd name="connsiteX3" fmla="*/ 4506342 w 4506342"/>
              <a:gd name="connsiteY3" fmla="*/ 5442758 h 5442758"/>
              <a:gd name="connsiteX4" fmla="*/ 1193461 w 4506342"/>
              <a:gd name="connsiteY4" fmla="*/ 5442758 h 5442758"/>
              <a:gd name="connsiteX5" fmla="*/ 1104276 w 4506342"/>
              <a:gd name="connsiteY5" fmla="*/ 5376066 h 5442758"/>
              <a:gd name="connsiteX6" fmla="*/ 0 w 4506342"/>
              <a:gd name="connsiteY6" fmla="*/ 3034499 h 5442758"/>
              <a:gd name="connsiteX7" fmla="*/ 3034499 w 4506342"/>
              <a:gd name="connsiteY7" fmla="*/ 0 h 5442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6342" h="5442758">
                <a:moveTo>
                  <a:pt x="3034499" y="0"/>
                </a:moveTo>
                <a:cubicBezTo>
                  <a:pt x="3558220" y="0"/>
                  <a:pt x="4050953" y="132675"/>
                  <a:pt x="4480922" y="366248"/>
                </a:cubicBezTo>
                <a:lnTo>
                  <a:pt x="4506342" y="381691"/>
                </a:lnTo>
                <a:lnTo>
                  <a:pt x="4506342" y="5442758"/>
                </a:lnTo>
                <a:lnTo>
                  <a:pt x="1193461" y="5442758"/>
                </a:lnTo>
                <a:lnTo>
                  <a:pt x="1104276" y="5376066"/>
                </a:lnTo>
                <a:cubicBezTo>
                  <a:pt x="429867" y="4819495"/>
                  <a:pt x="0" y="3977198"/>
                  <a:pt x="0" y="3034499"/>
                </a:cubicBezTo>
                <a:cubicBezTo>
                  <a:pt x="0" y="1358591"/>
                  <a:pt x="1358591" y="0"/>
                  <a:pt x="3034499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11" descr="Imagem em preto e branco&#10;&#10;Descrição gerada com alta confiança">
            <a:extLst>
              <a:ext uri="{FF2B5EF4-FFF2-40B4-BE49-F238E27FC236}">
                <a16:creationId xmlns:a16="http://schemas.microsoft.com/office/drawing/2014/main" id="{FBA9FEAD-E010-496D-BD6F-9C16D041A5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7739" r="13573" b="4"/>
          <a:stretch/>
        </p:blipFill>
        <p:spPr>
          <a:xfrm>
            <a:off x="7934552" y="1298473"/>
            <a:ext cx="4351232" cy="5287648"/>
          </a:xfrm>
          <a:custGeom>
            <a:avLst/>
            <a:gdLst>
              <a:gd name="connsiteX0" fmla="*/ 2879389 w 4351232"/>
              <a:gd name="connsiteY0" fmla="*/ 0 h 5287648"/>
              <a:gd name="connsiteX1" fmla="*/ 4251877 w 4351232"/>
              <a:gd name="connsiteY1" fmla="*/ 347527 h 5287648"/>
              <a:gd name="connsiteX2" fmla="*/ 4351232 w 4351232"/>
              <a:gd name="connsiteY2" fmla="*/ 407886 h 5287648"/>
              <a:gd name="connsiteX3" fmla="*/ 4351232 w 4351232"/>
              <a:gd name="connsiteY3" fmla="*/ 5287648 h 5287648"/>
              <a:gd name="connsiteX4" fmla="*/ 1303444 w 4351232"/>
              <a:gd name="connsiteY4" fmla="*/ 5287648 h 5287648"/>
              <a:gd name="connsiteX5" fmla="*/ 1269495 w 4351232"/>
              <a:gd name="connsiteY5" fmla="*/ 5267024 h 5287648"/>
              <a:gd name="connsiteX6" fmla="*/ 0 w 4351232"/>
              <a:gd name="connsiteY6" fmla="*/ 2879389 h 5287648"/>
              <a:gd name="connsiteX7" fmla="*/ 2879389 w 4351232"/>
              <a:gd name="connsiteY7" fmla="*/ 0 h 528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1232" h="5287648">
                <a:moveTo>
                  <a:pt x="2879389" y="0"/>
                </a:moveTo>
                <a:cubicBezTo>
                  <a:pt x="3376340" y="0"/>
                  <a:pt x="3843887" y="125893"/>
                  <a:pt x="4251877" y="347527"/>
                </a:cubicBezTo>
                <a:lnTo>
                  <a:pt x="4351232" y="407886"/>
                </a:lnTo>
                <a:lnTo>
                  <a:pt x="4351232" y="5287648"/>
                </a:lnTo>
                <a:lnTo>
                  <a:pt x="1303444" y="5287648"/>
                </a:lnTo>
                <a:lnTo>
                  <a:pt x="1269495" y="5267024"/>
                </a:lnTo>
                <a:cubicBezTo>
                  <a:pt x="503573" y="4749577"/>
                  <a:pt x="0" y="3873291"/>
                  <a:pt x="0" y="2879389"/>
                </a:cubicBezTo>
                <a:cubicBezTo>
                  <a:pt x="0" y="1289146"/>
                  <a:pt x="1289146" y="0"/>
                  <a:pt x="2879389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6" name="Imagem 6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1ABC0649-44D8-4027-941C-5857F384A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2865"/>
            <a:ext cx="7057290" cy="3335079"/>
          </a:xfrm>
          <a:prstGeom prst="rect">
            <a:avLst/>
          </a:prstGeom>
        </p:spPr>
      </p:pic>
      <p:pic>
        <p:nvPicPr>
          <p:cNvPr id="9" name="Imagem 10" descr="Mapa colorido com texto preto sobre fundo branco&#10;&#10;Descrição gerada com alta confiança">
            <a:extLst>
              <a:ext uri="{FF2B5EF4-FFF2-40B4-BE49-F238E27FC236}">
                <a16:creationId xmlns:a16="http://schemas.microsoft.com/office/drawing/2014/main" id="{6925C9FB-AA1C-40F6-9D43-2ACEB047F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5" y="3323659"/>
            <a:ext cx="7268305" cy="34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4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9BD4D9E-F5E2-4D4A-B572-0D62339C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1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Exemplo De Inserção Típica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F68F8-B761-4E3D-9E80-F386E310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17" y="4202728"/>
            <a:ext cx="3654568" cy="1026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E"/>
                </a:solidFill>
                <a:latin typeface="+mn-lt"/>
                <a:ea typeface="+mn-ea"/>
                <a:cs typeface="+mn-cs"/>
              </a:rPr>
              <a:t>(3, 6), (17, 15), (13, 15), (6, 12</a:t>
            </a:r>
            <a:r>
              <a:rPr lang="en-US" sz="2000" dirty="0">
                <a:solidFill>
                  <a:srgbClr val="FFFFFE"/>
                </a:solidFill>
              </a:rPr>
              <a:t>) </a:t>
            </a:r>
            <a:endParaRPr lang="pt-BR"/>
          </a:p>
          <a:p>
            <a:pPr marL="0" indent="0" algn="ctr">
              <a:buNone/>
            </a:pPr>
            <a:r>
              <a:rPr lang="en-US" sz="2000" dirty="0">
                <a:solidFill>
                  <a:srgbClr val="FFFFFE"/>
                </a:solidFill>
              </a:rPr>
              <a:t>(</a:t>
            </a:r>
            <a:r>
              <a:rPr lang="en-US" sz="2000" kern="1200" dirty="0">
                <a:solidFill>
                  <a:srgbClr val="FFFFFE"/>
                </a:solidFill>
                <a:latin typeface="+mn-lt"/>
                <a:ea typeface="+mn-ea"/>
                <a:cs typeface="+mn-cs"/>
              </a:rPr>
              <a:t>9, 1), (2, 7), (10, 19)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9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0EC834C8-30B7-4DC1-B9FF-3344E7AE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262" y="1416915"/>
            <a:ext cx="6120318" cy="4033313"/>
          </a:xfrm>
          <a:prstGeom prst="rect">
            <a:avLst/>
          </a:prstGeom>
          <a:ln w="9525">
            <a:noFill/>
          </a:ln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2EB1E95A-4AA5-4893-9407-6EA70BFC259F}"/>
              </a:ext>
            </a:extLst>
          </p:cNvPr>
          <p:cNvSpPr txBox="1"/>
          <p:nvPr/>
        </p:nvSpPr>
        <p:spPr>
          <a:xfrm>
            <a:off x="8628185" y="1524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1.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67B0E5A-4368-4516-A7D2-36606ED07D66}"/>
              </a:ext>
            </a:extLst>
          </p:cNvPr>
          <p:cNvSpPr txBox="1"/>
          <p:nvPr/>
        </p:nvSpPr>
        <p:spPr>
          <a:xfrm>
            <a:off x="9519138" y="24852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2.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786C6C3-E797-48BB-857C-831E69764C88}"/>
              </a:ext>
            </a:extLst>
          </p:cNvPr>
          <p:cNvSpPr txBox="1"/>
          <p:nvPr/>
        </p:nvSpPr>
        <p:spPr>
          <a:xfrm>
            <a:off x="10234245" y="3493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3.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B9DF6E6-69E6-4786-AA1E-AE1F69DE65C1}"/>
              </a:ext>
            </a:extLst>
          </p:cNvPr>
          <p:cNvSpPr txBox="1"/>
          <p:nvPr/>
        </p:nvSpPr>
        <p:spPr>
          <a:xfrm>
            <a:off x="7596553" y="3493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4.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65F53A26-6D5C-4ED1-935D-8ECB016EB2FE}"/>
              </a:ext>
            </a:extLst>
          </p:cNvPr>
          <p:cNvSpPr txBox="1"/>
          <p:nvPr/>
        </p:nvSpPr>
        <p:spPr>
          <a:xfrm>
            <a:off x="8053752" y="45251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5.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0D3172C9-FBE3-4B5D-BD39-E817F35952AE}"/>
              </a:ext>
            </a:extLst>
          </p:cNvPr>
          <p:cNvSpPr txBox="1"/>
          <p:nvPr/>
        </p:nvSpPr>
        <p:spPr>
          <a:xfrm>
            <a:off x="6682151" y="24852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6.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A8E9D9E5-389C-4D98-8002-7D3A1D9688A8}"/>
              </a:ext>
            </a:extLst>
          </p:cNvPr>
          <p:cNvSpPr txBox="1"/>
          <p:nvPr/>
        </p:nvSpPr>
        <p:spPr>
          <a:xfrm>
            <a:off x="9378458" y="45251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48456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C730E-7F28-4456-A364-17E99BBA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pt-BR" b="1" dirty="0">
                <a:cs typeface="Calibri Light"/>
              </a:rPr>
              <a:t>Criando Arvore Balanceada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E21783-7095-4A9A-9E20-C32805E9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16653" cy="44216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200" b="1" dirty="0">
                <a:solidFill>
                  <a:schemeClr val="accent4"/>
                </a:solidFill>
                <a:ea typeface="+mn-lt"/>
                <a:cs typeface="+mn-lt"/>
              </a:rPr>
              <a:t>(6 , 2), (7, 1), (3, 6), (2, 9), (4, 8), (8, 4), (5, 3), (1, 5), (9, 5);</a:t>
            </a:r>
            <a:endParaRPr lang="pt-BR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pt-BR" sz="2200" b="1" dirty="0">
                <a:cs typeface="Calibri"/>
              </a:rPr>
              <a:t>(</a:t>
            </a:r>
            <a:r>
              <a:rPr lang="pt-BR" sz="2200" b="1" dirty="0" err="1">
                <a:cs typeface="Calibri"/>
              </a:rPr>
              <a:t>Sort</a:t>
            </a:r>
            <a:r>
              <a:rPr lang="pt-BR" sz="2200" b="1" dirty="0">
                <a:cs typeface="Calibri"/>
              </a:rPr>
              <a:t> X) </a:t>
            </a:r>
            <a:r>
              <a:rPr lang="pt-BR" sz="2200" b="1" dirty="0" err="1">
                <a:cs typeface="Calibri"/>
              </a:rPr>
              <a:t>Dim</a:t>
            </a:r>
            <a:r>
              <a:rPr lang="pt-BR" sz="2200" b="1" dirty="0">
                <a:cs typeface="Calibri"/>
              </a:rPr>
              <a:t>;</a:t>
            </a:r>
          </a:p>
          <a:p>
            <a:pPr>
              <a:buNone/>
            </a:pPr>
            <a:r>
              <a:rPr lang="pt-BR" sz="2200" b="1" dirty="0">
                <a:solidFill>
                  <a:schemeClr val="accent2"/>
                </a:solidFill>
                <a:cs typeface="Calibri"/>
              </a:rPr>
              <a:t>(1 , 5), (2, 9), (3, 6), (4, 8)</a:t>
            </a:r>
            <a:r>
              <a:rPr lang="pt-BR" sz="2200" b="1" dirty="0">
                <a:cs typeface="Calibri"/>
              </a:rPr>
              <a:t>,</a:t>
            </a:r>
            <a:r>
              <a:rPr lang="pt-BR" sz="2200" b="1" dirty="0">
                <a:solidFill>
                  <a:schemeClr val="accent4"/>
                </a:solidFill>
                <a:cs typeface="Calibri"/>
              </a:rPr>
              <a:t> (5, 3)</a:t>
            </a:r>
            <a:r>
              <a:rPr lang="pt-BR" sz="2200" b="1" dirty="0">
                <a:cs typeface="Calibri"/>
              </a:rPr>
              <a:t>, </a:t>
            </a:r>
            <a:r>
              <a:rPr lang="pt-BR" sz="2200" b="1" dirty="0">
                <a:solidFill>
                  <a:schemeClr val="accent2"/>
                </a:solidFill>
                <a:cs typeface="Calibri"/>
              </a:rPr>
              <a:t>(6, 2), (7, 1), (8, 4),  (9, 5)</a:t>
            </a:r>
            <a:r>
              <a:rPr lang="pt-BR" sz="2200" dirty="0">
                <a:cs typeface="Calibri"/>
              </a:rPr>
              <a:t>;</a:t>
            </a:r>
            <a:endParaRPr lang="pt-BR" sz="2200" dirty="0">
              <a:ea typeface="+mn-lt"/>
              <a:cs typeface="+mn-lt"/>
            </a:endParaRPr>
          </a:p>
          <a:p>
            <a:pPr>
              <a:buNone/>
            </a:pPr>
            <a:r>
              <a:rPr lang="pt-BR" sz="2200" b="1" dirty="0">
                <a:cs typeface="Calibri"/>
              </a:rPr>
              <a:t>(</a:t>
            </a:r>
            <a:r>
              <a:rPr lang="pt-BR" sz="2200" b="1" dirty="0" err="1">
                <a:cs typeface="Calibri"/>
              </a:rPr>
              <a:t>Sort</a:t>
            </a:r>
            <a:r>
              <a:rPr lang="pt-BR" sz="2200" b="1" dirty="0">
                <a:cs typeface="Calibri"/>
              </a:rPr>
              <a:t> Y) </a:t>
            </a:r>
            <a:r>
              <a:rPr lang="pt-BR" sz="2200" b="1" dirty="0" err="1">
                <a:cs typeface="Calibri"/>
              </a:rPr>
              <a:t>Dim</a:t>
            </a:r>
            <a:r>
              <a:rPr lang="pt-BR" sz="2200" b="1" dirty="0">
                <a:cs typeface="Calibri"/>
              </a:rPr>
              <a:t>;</a:t>
            </a:r>
          </a:p>
          <a:p>
            <a:pPr>
              <a:buNone/>
            </a:pPr>
            <a:r>
              <a:rPr lang="pt-BR" sz="2200" b="1" dirty="0">
                <a:solidFill>
                  <a:schemeClr val="accent2"/>
                </a:solidFill>
                <a:cs typeface="Calibri"/>
              </a:rPr>
              <a:t>(1, 5), </a:t>
            </a:r>
            <a:r>
              <a:rPr lang="pt-BR" sz="2200" b="1" dirty="0">
                <a:solidFill>
                  <a:schemeClr val="accent4"/>
                </a:solidFill>
                <a:cs typeface="Calibri"/>
              </a:rPr>
              <a:t>(3, 6)</a:t>
            </a:r>
            <a:r>
              <a:rPr lang="pt-BR" sz="2200" b="1" dirty="0">
                <a:solidFill>
                  <a:schemeClr val="accent2"/>
                </a:solidFill>
                <a:cs typeface="Calibri"/>
              </a:rPr>
              <a:t>, (4, 8), (2, 9) ,</a:t>
            </a:r>
            <a:r>
              <a:rPr lang="pt-BR" sz="2200" b="1" dirty="0">
                <a:solidFill>
                  <a:schemeClr val="accent4"/>
                </a:solidFill>
                <a:cs typeface="Calibri"/>
              </a:rPr>
              <a:t> (5, 3)</a:t>
            </a:r>
            <a:r>
              <a:rPr lang="pt-BR" sz="2200" b="1" dirty="0">
                <a:solidFill>
                  <a:schemeClr val="accent2"/>
                </a:solidFill>
                <a:cs typeface="Calibri"/>
              </a:rPr>
              <a:t>, (7, 1),</a:t>
            </a:r>
            <a:r>
              <a:rPr lang="pt-BR" sz="2200" b="1" dirty="0">
                <a:solidFill>
                  <a:schemeClr val="accent4"/>
                </a:solidFill>
                <a:cs typeface="Calibri"/>
              </a:rPr>
              <a:t> (6, 2)</a:t>
            </a:r>
            <a:r>
              <a:rPr lang="pt-BR" sz="2200" b="1" dirty="0">
                <a:solidFill>
                  <a:schemeClr val="accent3"/>
                </a:solidFill>
                <a:cs typeface="Calibri"/>
              </a:rPr>
              <a:t>,</a:t>
            </a:r>
            <a:r>
              <a:rPr lang="pt-BR" sz="2200" b="1" dirty="0">
                <a:solidFill>
                  <a:schemeClr val="accent2"/>
                </a:solidFill>
                <a:cs typeface="Calibri"/>
              </a:rPr>
              <a:t> (8, 4), (9 , 5);</a:t>
            </a:r>
          </a:p>
          <a:p>
            <a:pPr>
              <a:buNone/>
            </a:pPr>
            <a:r>
              <a:rPr lang="pt-BR" sz="2200" b="1" dirty="0">
                <a:cs typeface="Calibri"/>
              </a:rPr>
              <a:t>(</a:t>
            </a:r>
            <a:r>
              <a:rPr lang="pt-BR" sz="2200" b="1" dirty="0" err="1">
                <a:cs typeface="Calibri"/>
              </a:rPr>
              <a:t>Sort</a:t>
            </a:r>
            <a:r>
              <a:rPr lang="pt-BR" sz="2200" b="1" dirty="0">
                <a:cs typeface="Calibri"/>
              </a:rPr>
              <a:t> X) </a:t>
            </a:r>
            <a:r>
              <a:rPr lang="pt-BR" sz="2200" b="1" dirty="0" err="1">
                <a:cs typeface="Calibri"/>
              </a:rPr>
              <a:t>Dim</a:t>
            </a:r>
            <a:r>
              <a:rPr lang="pt-BR" sz="2200" b="1" dirty="0">
                <a:cs typeface="Calibri"/>
              </a:rPr>
              <a:t>;</a:t>
            </a:r>
          </a:p>
          <a:p>
            <a:pPr marL="0" indent="0">
              <a:buNone/>
            </a:pPr>
            <a:r>
              <a:rPr lang="pt-BR" sz="2200" b="1" dirty="0">
                <a:solidFill>
                  <a:schemeClr val="accent2"/>
                </a:solidFill>
                <a:cs typeface="Calibri"/>
              </a:rPr>
              <a:t>(1, 5), </a:t>
            </a:r>
            <a:r>
              <a:rPr lang="pt-BR" sz="2200" b="1" dirty="0">
                <a:solidFill>
                  <a:schemeClr val="accent4"/>
                </a:solidFill>
                <a:cs typeface="Calibri"/>
              </a:rPr>
              <a:t>(3, 6)</a:t>
            </a:r>
            <a:r>
              <a:rPr lang="pt-BR" sz="2200" b="1" dirty="0">
                <a:solidFill>
                  <a:schemeClr val="accent2"/>
                </a:solidFill>
                <a:cs typeface="Calibri"/>
              </a:rPr>
              <a:t>, (2, 9), (4 , 8),</a:t>
            </a:r>
            <a:r>
              <a:rPr lang="pt-BR" sz="2200" b="1" dirty="0">
                <a:solidFill>
                  <a:schemeClr val="accent4"/>
                </a:solidFill>
                <a:cs typeface="Calibri"/>
              </a:rPr>
              <a:t> </a:t>
            </a:r>
            <a:r>
              <a:rPr lang="pt-BR" sz="2200" b="1" dirty="0">
                <a:solidFill>
                  <a:schemeClr val="accent4"/>
                </a:solidFill>
                <a:ea typeface="+mn-lt"/>
                <a:cs typeface="+mn-lt"/>
              </a:rPr>
              <a:t>(5, 3)</a:t>
            </a:r>
            <a:r>
              <a:rPr lang="pt-BR" sz="2200" b="1" dirty="0">
                <a:solidFill>
                  <a:schemeClr val="accent2"/>
                </a:solidFill>
                <a:ea typeface="+mn-lt"/>
                <a:cs typeface="+mn-lt"/>
              </a:rPr>
              <a:t>, (7, 1),</a:t>
            </a:r>
            <a:r>
              <a:rPr lang="pt-BR" sz="2200" b="1" dirty="0">
                <a:solidFill>
                  <a:schemeClr val="accent4"/>
                </a:solidFill>
                <a:ea typeface="+mn-lt"/>
                <a:cs typeface="+mn-lt"/>
              </a:rPr>
              <a:t> (6, 2)</a:t>
            </a:r>
            <a:r>
              <a:rPr lang="pt-BR" sz="2200" b="1" dirty="0">
                <a:solidFill>
                  <a:schemeClr val="accent2"/>
                </a:solidFill>
                <a:ea typeface="+mn-lt"/>
                <a:cs typeface="+mn-lt"/>
              </a:rPr>
              <a:t>, (8, 4), (9</a:t>
            </a:r>
            <a:r>
              <a:rPr lang="pt-BR" sz="2200" b="1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pt-BR" sz="2200" b="1" dirty="0">
                <a:solidFill>
                  <a:schemeClr val="accent2"/>
                </a:solidFill>
                <a:ea typeface="+mn-lt"/>
                <a:cs typeface="+mn-lt"/>
              </a:rPr>
              <a:t>, 5);</a:t>
            </a:r>
            <a:endParaRPr lang="pt-BR" sz="2200">
              <a:solidFill>
                <a:schemeClr val="accent2"/>
              </a:solidFill>
              <a:ea typeface="+mn-lt"/>
              <a:cs typeface="+mn-lt"/>
            </a:endParaRPr>
          </a:p>
          <a:p>
            <a:pPr>
              <a:buNone/>
            </a:pPr>
            <a:endParaRPr lang="pt-BR" sz="2200" b="1">
              <a:ea typeface="+mn-lt"/>
              <a:cs typeface="+mn-lt"/>
            </a:endParaRPr>
          </a:p>
          <a:p>
            <a:pPr>
              <a:buNone/>
            </a:pPr>
            <a:endParaRPr lang="pt-BR" sz="2200" b="1">
              <a:cs typeface="Calibri"/>
            </a:endParaRPr>
          </a:p>
          <a:p>
            <a:pPr>
              <a:buNone/>
            </a:pPr>
            <a:endParaRPr lang="pt-BR" sz="2200" b="1">
              <a:cs typeface="Calibri"/>
            </a:endParaRPr>
          </a:p>
          <a:p>
            <a:pPr>
              <a:buNone/>
            </a:pPr>
            <a:endParaRPr lang="pt-BR" sz="2200" b="1">
              <a:cs typeface="Calibri"/>
            </a:endParaRPr>
          </a:p>
          <a:p>
            <a:pPr>
              <a:buNone/>
            </a:pPr>
            <a:endParaRPr lang="pt-BR" sz="2200" b="1">
              <a:cs typeface="Calibri"/>
            </a:endParaRPr>
          </a:p>
          <a:p>
            <a:pPr>
              <a:buNone/>
            </a:pPr>
            <a:endParaRPr lang="pt-BR" sz="2200">
              <a:cs typeface="Calibri"/>
            </a:endParaRPr>
          </a:p>
          <a:p>
            <a:pPr>
              <a:buNone/>
            </a:pPr>
            <a:endParaRPr lang="pt-BR" sz="2200">
              <a:cs typeface="Calibri"/>
            </a:endParaRPr>
          </a:p>
          <a:p>
            <a:pPr marL="0" indent="0">
              <a:buNone/>
            </a:pPr>
            <a:endParaRPr lang="pt-BR" sz="2200" b="1">
              <a:cs typeface="Calibri"/>
            </a:endParaRPr>
          </a:p>
          <a:p>
            <a:pPr marL="0" indent="0">
              <a:buNone/>
            </a:pPr>
            <a:endParaRPr lang="pt-BR" sz="2200" b="1">
              <a:cs typeface="Calibri"/>
            </a:endParaRPr>
          </a:p>
          <a:p>
            <a:pPr marL="0" indent="0">
              <a:buNone/>
            </a:pPr>
            <a:endParaRPr lang="pt-BR" sz="2200" b="1">
              <a:cs typeface="Calibri"/>
            </a:endParaRP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C66BBB48-54B4-4F72-9853-159A2C21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85" y="3893511"/>
            <a:ext cx="4608457" cy="2668214"/>
          </a:xfrm>
          <a:custGeom>
            <a:avLst/>
            <a:gdLst>
              <a:gd name="connsiteX0" fmla="*/ 126986 w 4221597"/>
              <a:gd name="connsiteY0" fmla="*/ 0 h 4303912"/>
              <a:gd name="connsiteX1" fmla="*/ 4094611 w 4221597"/>
              <a:gd name="connsiteY1" fmla="*/ 0 h 4303912"/>
              <a:gd name="connsiteX2" fmla="*/ 4221597 w 4221597"/>
              <a:gd name="connsiteY2" fmla="*/ 126986 h 4303912"/>
              <a:gd name="connsiteX3" fmla="*/ 4221597 w 4221597"/>
              <a:gd name="connsiteY3" fmla="*/ 4176926 h 4303912"/>
              <a:gd name="connsiteX4" fmla="*/ 4094611 w 4221597"/>
              <a:gd name="connsiteY4" fmla="*/ 4303912 h 4303912"/>
              <a:gd name="connsiteX5" fmla="*/ 126986 w 4221597"/>
              <a:gd name="connsiteY5" fmla="*/ 4303912 h 4303912"/>
              <a:gd name="connsiteX6" fmla="*/ 0 w 4221597"/>
              <a:gd name="connsiteY6" fmla="*/ 4176926 h 4303912"/>
              <a:gd name="connsiteX7" fmla="*/ 0 w 4221597"/>
              <a:gd name="connsiteY7" fmla="*/ 126986 h 4303912"/>
              <a:gd name="connsiteX8" fmla="*/ 126986 w 4221597"/>
              <a:gd name="connsiteY8" fmla="*/ 0 h 430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  <p:sp>
        <p:nvSpPr>
          <p:cNvPr id="7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6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EA6B9-9D7A-4AF7-A13C-CEFCB4CE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912" y="93905"/>
            <a:ext cx="10515600" cy="1325563"/>
          </a:xfrm>
        </p:spPr>
        <p:txBody>
          <a:bodyPr/>
          <a:lstStyle/>
          <a:p>
            <a:r>
              <a:rPr lang="pt-BR" b="1">
                <a:cs typeface="Calibri Light"/>
              </a:rPr>
              <a:t>Analisando HeapMin devolvido no Algoritmo</a:t>
            </a:r>
            <a:endParaRPr lang="pt-BR" b="1"/>
          </a:p>
        </p:txBody>
      </p:sp>
      <p:pic>
        <p:nvPicPr>
          <p:cNvPr id="4" name="Imagem 4" descr="Uma imagem contendo pendurado, branco, colar, ar&#10;&#10;Descrição gerada com muito alta confiança">
            <a:extLst>
              <a:ext uri="{FF2B5EF4-FFF2-40B4-BE49-F238E27FC236}">
                <a16:creationId xmlns:a16="http://schemas.microsoft.com/office/drawing/2014/main" id="{B1C04E59-8511-4778-9CBD-799D47AEC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861" y="1777690"/>
            <a:ext cx="4939600" cy="3762697"/>
          </a:xfrm>
        </p:spPr>
      </p:pic>
      <p:pic>
        <p:nvPicPr>
          <p:cNvPr id="6" name="Imagem 6" descr="Uma imagem contendo no interior, pendurado, pequeno, branco&#10;&#10;Descrição gerada com muito alta confiança">
            <a:extLst>
              <a:ext uri="{FF2B5EF4-FFF2-40B4-BE49-F238E27FC236}">
                <a16:creationId xmlns:a16="http://schemas.microsoft.com/office/drawing/2014/main" id="{8D282033-3321-47D8-804C-A0E192BE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875" y="1999133"/>
            <a:ext cx="5210011" cy="37637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41AAED4-D5DA-40CC-8268-330BD8F56F81}"/>
              </a:ext>
            </a:extLst>
          </p:cNvPr>
          <p:cNvSpPr txBox="1"/>
          <p:nvPr/>
        </p:nvSpPr>
        <p:spPr>
          <a:xfrm>
            <a:off x="927315" y="1198536"/>
            <a:ext cx="66436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1D6FA9"/>
                </a:solidFill>
              </a:rPr>
              <a:t>(4, 1), (3, 6), (2), (1, 4), (3), </a:t>
            </a:r>
            <a:r>
              <a:rPr lang="pt-BR" b="1" dirty="0">
                <a:solidFill>
                  <a:schemeClr val="accent1"/>
                </a:solidFill>
              </a:rPr>
              <a:t>(3, 1)</a:t>
            </a:r>
            <a:r>
              <a:rPr lang="pt-BR" b="1" dirty="0">
                <a:solidFill>
                  <a:srgbClr val="1D6FA9"/>
                </a:solidFill>
              </a:rPr>
              <a:t>, (4, 1), (2), (1, 4), (</a:t>
            </a:r>
            <a:r>
              <a:rPr lang="pt-BR" b="1" dirty="0">
                <a:solidFill>
                  <a:srgbClr val="1D6FA9"/>
                </a:solidFill>
                <a:cs typeface="Calibri"/>
              </a:rPr>
              <a:t>5,6) ,</a:t>
            </a:r>
            <a:r>
              <a:rPr lang="pt-BR" b="1">
                <a:solidFill>
                  <a:srgbClr val="1D6FA9"/>
                </a:solidFill>
                <a:cs typeface="Calibri"/>
              </a:rPr>
              <a:t> (6 , 7), (5,3)</a:t>
            </a:r>
            <a:endParaRPr lang="pt-BR" dirty="0">
              <a:cs typeface="Calibri"/>
            </a:endParaRPr>
          </a:p>
          <a:p>
            <a:r>
              <a:rPr lang="pt-BR">
                <a:solidFill>
                  <a:srgbClr val="FF0000"/>
                </a:solidFill>
                <a:cs typeface="Calibri"/>
              </a:rPr>
              <a:t> 0           1         2      3        4      5          6        7      8        9​         10       11</a:t>
            </a:r>
          </a:p>
        </p:txBody>
      </p:sp>
    </p:spTree>
    <p:extLst>
      <p:ext uri="{BB962C8B-B14F-4D97-AF65-F5344CB8AC3E}">
        <p14:creationId xmlns:p14="http://schemas.microsoft.com/office/powerpoint/2010/main" val="150192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B80F6-B394-4C0A-B165-54FD4C58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32B0F72E-BD6C-4442-B5DA-38128D476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136" y="1624403"/>
            <a:ext cx="5333353" cy="4766697"/>
          </a:xfrm>
        </p:spPr>
      </p:pic>
      <p:pic>
        <p:nvPicPr>
          <p:cNvPr id="8" name="Imagem 8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78B6E0B5-BAE3-482E-892F-A20C41F09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977" y="2299387"/>
            <a:ext cx="5403742" cy="395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3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0A3A-F0CD-4A7A-A40B-6DBD850A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400"/>
          </a:p>
        </p:txBody>
      </p:sp>
      <p:pic>
        <p:nvPicPr>
          <p:cNvPr id="4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6DE576E5-DF94-4E2D-8960-585D28A2E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881" y="2264230"/>
            <a:ext cx="4651784" cy="4008552"/>
          </a:xfrm>
          <a:prstGeom prst="rect">
            <a:avLst/>
          </a:prstGeom>
        </p:spPr>
      </p:pic>
      <p:pic>
        <p:nvPicPr>
          <p:cNvPr id="6" name="Imagem 6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C7803998-E321-4661-B86C-15D45B94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300" y="2264229"/>
            <a:ext cx="5153853" cy="400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8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76200" sx="102000" sy="102000" algn="ct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Uma imagem contendo desenho&#10;&#10;Descrição gerada com muito alta confiança">
            <a:extLst>
              <a:ext uri="{FF2B5EF4-FFF2-40B4-BE49-F238E27FC236}">
                <a16:creationId xmlns:a16="http://schemas.microsoft.com/office/drawing/2014/main" id="{DEC136EB-C3B6-4339-A763-2D46FD288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0" r="-1" b="-1"/>
          <a:stretch/>
        </p:blipFill>
        <p:spPr>
          <a:xfrm>
            <a:off x="1217748" y="684518"/>
            <a:ext cx="9343217" cy="6431787"/>
          </a:xfrm>
          <a:custGeom>
            <a:avLst/>
            <a:gdLst>
              <a:gd name="connsiteX0" fmla="*/ 1593452 w 9948672"/>
              <a:gd name="connsiteY0" fmla="*/ 0 h 6858000"/>
              <a:gd name="connsiteX1" fmla="*/ 8355220 w 9948672"/>
              <a:gd name="connsiteY1" fmla="*/ 0 h 6858000"/>
              <a:gd name="connsiteX2" fmla="*/ 8491722 w 9948672"/>
              <a:gd name="connsiteY2" fmla="*/ 130333 h 6858000"/>
              <a:gd name="connsiteX3" fmla="*/ 9948672 w 9948672"/>
              <a:gd name="connsiteY3" fmla="*/ 3652838 h 6858000"/>
              <a:gd name="connsiteX4" fmla="*/ 8812775 w 9948672"/>
              <a:gd name="connsiteY4" fmla="*/ 6821583 h 6858000"/>
              <a:gd name="connsiteX5" fmla="*/ 8781276 w 9948672"/>
              <a:gd name="connsiteY5" fmla="*/ 6858000 h 6858000"/>
              <a:gd name="connsiteX6" fmla="*/ 1167397 w 9948672"/>
              <a:gd name="connsiteY6" fmla="*/ 6858000 h 6858000"/>
              <a:gd name="connsiteX7" fmla="*/ 1135897 w 9948672"/>
              <a:gd name="connsiteY7" fmla="*/ 6821583 h 6858000"/>
              <a:gd name="connsiteX8" fmla="*/ 0 w 9948672"/>
              <a:gd name="connsiteY8" fmla="*/ 3652838 h 6858000"/>
              <a:gd name="connsiteX9" fmla="*/ 1456950 w 9948672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D36A540-5F2C-4F25-AC61-5374442DB3F9}"/>
              </a:ext>
            </a:extLst>
          </p:cNvPr>
          <p:cNvSpPr txBox="1"/>
          <p:nvPr/>
        </p:nvSpPr>
        <p:spPr>
          <a:xfrm>
            <a:off x="3097078" y="359044"/>
            <a:ext cx="69406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1D6FA9"/>
                </a:solidFill>
                <a:cs typeface="Segoe UI"/>
              </a:rPr>
              <a:t>(1, 4), (1,4), (2), (2), (3), </a:t>
            </a:r>
            <a:r>
              <a:rPr lang="pt-BR" b="1" dirty="0">
                <a:solidFill>
                  <a:schemeClr val="accent4"/>
                </a:solidFill>
                <a:cs typeface="Segoe UI"/>
              </a:rPr>
              <a:t>(3, 1)</a:t>
            </a:r>
            <a:r>
              <a:rPr lang="pt-BR" b="1">
                <a:solidFill>
                  <a:srgbClr val="1D6FA9"/>
                </a:solidFill>
                <a:cs typeface="Segoe UI"/>
              </a:rPr>
              <a:t>, (4, 1), (4,1), (3,6), (5,6</a:t>
            </a:r>
            <a:r>
              <a:rPr lang="pt-BR" b="1" dirty="0">
                <a:solidFill>
                  <a:srgbClr val="1D6FA9"/>
                </a:solidFill>
                <a:cs typeface="Segoe UI"/>
              </a:rPr>
              <a:t>) , (6 , 7), (5,3)</a:t>
            </a:r>
            <a:r>
              <a:rPr lang="pt-BR" dirty="0">
                <a:cs typeface="Segoe UI"/>
              </a:rPr>
              <a:t>​</a:t>
            </a:r>
          </a:p>
          <a:p>
            <a:r>
              <a:rPr lang="pt-BR">
                <a:solidFill>
                  <a:srgbClr val="FF0000"/>
                </a:solidFill>
                <a:cs typeface="Segoe UI"/>
              </a:rPr>
              <a:t> 0         1       2      3      4      5          6        7       8        9​         10       11</a:t>
            </a:r>
            <a:r>
              <a:rPr lang="en-US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99704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22802-3BD0-4681-A10A-A6563CD2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501647"/>
            <a:ext cx="3648456" cy="1719072"/>
          </a:xfrm>
        </p:spPr>
        <p:txBody>
          <a:bodyPr>
            <a:normAutofit/>
          </a:bodyPr>
          <a:lstStyle/>
          <a:p>
            <a:r>
              <a:rPr lang="pt-BR" sz="3200">
                <a:cs typeface="Calibri Light"/>
              </a:rPr>
              <a:t>Algoritmo</a:t>
            </a:r>
            <a:endParaRPr lang="pt-BR" sz="3200"/>
          </a:p>
        </p:txBody>
      </p:sp>
      <p:pic>
        <p:nvPicPr>
          <p:cNvPr id="8" name="Imagem 8" descr="Uma imagem contendo mapa, luz, tráfego&#10;&#10;Descrição gerada com muito alta confiança">
            <a:extLst>
              <a:ext uri="{FF2B5EF4-FFF2-40B4-BE49-F238E27FC236}">
                <a16:creationId xmlns:a16="http://schemas.microsoft.com/office/drawing/2014/main" id="{18644517-DB2A-41D9-BC08-FBCC9AA0A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10" r="-3" b="29306"/>
          <a:stretch/>
        </p:blipFill>
        <p:spPr>
          <a:xfrm>
            <a:off x="704087" y="1157298"/>
            <a:ext cx="5267414" cy="2358857"/>
          </a:xfrm>
          <a:prstGeom prst="rect">
            <a:avLst/>
          </a:prstGeom>
        </p:spPr>
      </p:pic>
      <p:pic>
        <p:nvPicPr>
          <p:cNvPr id="16" name="Imagem 19">
            <a:extLst>
              <a:ext uri="{FF2B5EF4-FFF2-40B4-BE49-F238E27FC236}">
                <a16:creationId xmlns:a16="http://schemas.microsoft.com/office/drawing/2014/main" id="{251B3DB5-FA35-4BC9-B25C-8F965272E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0" r="3490" b="2"/>
          <a:stretch/>
        </p:blipFill>
        <p:spPr>
          <a:xfrm>
            <a:off x="6220496" y="1156983"/>
            <a:ext cx="5267415" cy="2359484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87CFCE7-1EF1-4766-8CF3-08340B87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4511427"/>
            <a:ext cx="6851904" cy="171907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279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410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Arvore de busca KD-Tree</vt:lpstr>
      <vt:lpstr>Estrutura ABB e KD-Tree</vt:lpstr>
      <vt:lpstr>Exemplo De Inserção Típica</vt:lpstr>
      <vt:lpstr>Criando Arvore Balanceada</vt:lpstr>
      <vt:lpstr>Analisando HeapMin devolvido no Algoritmo</vt:lpstr>
      <vt:lpstr>Apresentação do PowerPoint</vt:lpstr>
      <vt:lpstr>Apresentação do PowerPoint</vt:lpstr>
      <vt:lpstr>Apresentação do PowerPoint</vt:lpstr>
      <vt:lpstr>Algoritmo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Felipe Ferreira Nascimento</cp:lastModifiedBy>
  <cp:revision>627</cp:revision>
  <dcterms:created xsi:type="dcterms:W3CDTF">2020-01-10T02:44:58Z</dcterms:created>
  <dcterms:modified xsi:type="dcterms:W3CDTF">2020-12-21T07:19:01Z</dcterms:modified>
</cp:coreProperties>
</file>