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13"/>
  </p:notesMasterIdLst>
  <p:sldIdLst>
    <p:sldId id="256" r:id="rId5"/>
    <p:sldId id="259" r:id="rId6"/>
    <p:sldId id="267" r:id="rId7"/>
    <p:sldId id="268" r:id="rId8"/>
    <p:sldId id="269" r:id="rId9"/>
    <p:sldId id="270" r:id="rId10"/>
    <p:sldId id="275" r:id="rId11"/>
    <p:sldId id="263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983402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3847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1305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8022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1828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2087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5000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4488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0259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125" y="2765800"/>
            <a:ext cx="9144000" cy="50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-CO" sz="2000" b="1" dirty="0">
                <a:solidFill>
                  <a:srgbClr val="FFFFFF"/>
                </a:solidFill>
              </a:rPr>
              <a:t>Actividad en Clase: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-CO" sz="3200" b="1" dirty="0">
                <a:solidFill>
                  <a:srgbClr val="FFFFFF"/>
                </a:solidFill>
              </a:rPr>
              <a:t>EMPRESA DE CALZADO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-100" y="3429475"/>
            <a:ext cx="9144000" cy="31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s" sz="1100" dirty="0">
              <a:solidFill>
                <a:srgbClr val="FFFFFF"/>
              </a:solidFill>
            </a:endParaRPr>
          </a:p>
        </p:txBody>
      </p:sp>
      <p:sp>
        <p:nvSpPr>
          <p:cNvPr id="56" name="Shape 56"/>
          <p:cNvSpPr txBox="1"/>
          <p:nvPr/>
        </p:nvSpPr>
        <p:spPr>
          <a:xfrm>
            <a:off x="720375" y="4152950"/>
            <a:ext cx="7703400" cy="23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s-CO" sz="1200" dirty="0">
                <a:solidFill>
                  <a:schemeClr val="lt1"/>
                </a:solidFill>
              </a:rPr>
              <a:t>Diseño de Procesos de Software</a:t>
            </a:r>
            <a:endParaRPr lang="es" sz="12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0" y="1042600"/>
            <a:ext cx="91440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s-CO" dirty="0"/>
              <a:t>Problema</a:t>
            </a:r>
            <a:endParaRPr lang="es" dirty="0"/>
          </a:p>
        </p:txBody>
      </p:sp>
      <p:cxnSp>
        <p:nvCxnSpPr>
          <p:cNvPr id="77" name="Shape 77"/>
          <p:cNvCxnSpPr/>
          <p:nvPr/>
        </p:nvCxnSpPr>
        <p:spPr>
          <a:xfrm>
            <a:off x="1465325" y="1921250"/>
            <a:ext cx="0" cy="33000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" name="Marcador de contenido 2"/>
          <p:cNvSpPr txBox="1">
            <a:spLocks/>
          </p:cNvSpPr>
          <p:nvPr/>
        </p:nvSpPr>
        <p:spPr>
          <a:xfrm>
            <a:off x="1465325" y="1921250"/>
            <a:ext cx="4252187" cy="188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CO" sz="2000" dirty="0">
                <a:solidFill>
                  <a:schemeClr val="tx2">
                    <a:lumMod val="50000"/>
                  </a:schemeClr>
                </a:solidFill>
                <a:latin typeface="Calibri" panose="020F0502020204030204"/>
              </a:rPr>
              <a:t>Sobrecarga laboral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CO" sz="2000" dirty="0">
                <a:solidFill>
                  <a:schemeClr val="tx2">
                    <a:lumMod val="50000"/>
                  </a:schemeClr>
                </a:solidFill>
                <a:latin typeface="Calibri" panose="020F0502020204030204"/>
              </a:rPr>
              <a:t>Consecuencia:</a:t>
            </a:r>
          </a:p>
          <a:p>
            <a:pPr lvl="1">
              <a:spcBef>
                <a:spcPts val="1000"/>
              </a:spcBef>
              <a:defRPr/>
            </a:pPr>
            <a:r>
              <a:rPr lang="es-CO" sz="1600" dirty="0">
                <a:solidFill>
                  <a:schemeClr val="tx2">
                    <a:lumMod val="50000"/>
                  </a:schemeClr>
                </a:solidFill>
                <a:latin typeface="Calibri" panose="020F0502020204030204"/>
              </a:rPr>
              <a:t>Bajo rendimiento</a:t>
            </a:r>
          </a:p>
          <a:p>
            <a:pPr lvl="1">
              <a:spcBef>
                <a:spcPts val="1000"/>
              </a:spcBef>
              <a:defRPr/>
            </a:pPr>
            <a:r>
              <a:rPr lang="es-CO" sz="1600" dirty="0">
                <a:solidFill>
                  <a:schemeClr val="tx2">
                    <a:lumMod val="50000"/>
                  </a:schemeClr>
                </a:solidFill>
                <a:latin typeface="Calibri" panose="020F0502020204030204"/>
              </a:rPr>
              <a:t>Calidad del trabajo</a:t>
            </a:r>
          </a:p>
          <a:p>
            <a:pPr lvl="1">
              <a:spcBef>
                <a:spcPts val="1000"/>
              </a:spcBef>
              <a:defRPr/>
            </a:pPr>
            <a:r>
              <a:rPr lang="es-CO" sz="1600" dirty="0">
                <a:solidFill>
                  <a:schemeClr val="tx2">
                    <a:lumMod val="50000"/>
                  </a:schemeClr>
                </a:solidFill>
                <a:latin typeface="Calibri" panose="020F0502020204030204"/>
              </a:rPr>
              <a:t>Falta de motivación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6">
            <a:extLst>
              <a:ext uri="{FF2B5EF4-FFF2-40B4-BE49-F238E27FC236}">
                <a16:creationId xmlns:a16="http://schemas.microsoft.com/office/drawing/2014/main" id="{823F227E-2080-4C2D-A66D-23642D088B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042600"/>
            <a:ext cx="91440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s-CO" dirty="0"/>
              <a:t>Contexto</a:t>
            </a:r>
            <a:endParaRPr lang="es" dirty="0"/>
          </a:p>
        </p:txBody>
      </p:sp>
      <p:cxnSp>
        <p:nvCxnSpPr>
          <p:cNvPr id="9" name="Shape 77">
            <a:extLst>
              <a:ext uri="{FF2B5EF4-FFF2-40B4-BE49-F238E27FC236}">
                <a16:creationId xmlns:a16="http://schemas.microsoft.com/office/drawing/2014/main" id="{70A6B525-E3CF-4F8C-835A-CDB84BD6BEBA}"/>
              </a:ext>
            </a:extLst>
          </p:cNvPr>
          <p:cNvCxnSpPr/>
          <p:nvPr/>
        </p:nvCxnSpPr>
        <p:spPr>
          <a:xfrm>
            <a:off x="1465325" y="1921250"/>
            <a:ext cx="0" cy="33000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CCBDC1B4-3E5B-4797-AC57-42C6439571A5}"/>
              </a:ext>
            </a:extLst>
          </p:cNvPr>
          <p:cNvSpPr txBox="1">
            <a:spLocks/>
          </p:cNvSpPr>
          <p:nvPr/>
        </p:nvSpPr>
        <p:spPr>
          <a:xfrm>
            <a:off x="1465325" y="1921250"/>
            <a:ext cx="4252187" cy="188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CO" sz="2000" dirty="0">
                <a:solidFill>
                  <a:schemeClr val="tx2">
                    <a:lumMod val="50000"/>
                  </a:schemeClr>
                </a:solidFill>
                <a:latin typeface="Calibri" panose="020F0502020204030204"/>
              </a:rPr>
              <a:t>Empresa de fabricación de zapatos.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CO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Ciudad de Bogotá</a:t>
            </a:r>
            <a:r>
              <a:rPr lang="es-ES" sz="1800" dirty="0">
                <a:solidFill>
                  <a:schemeClr val="tx2">
                    <a:lumMod val="50000"/>
                  </a:schemeClr>
                </a:solidFill>
                <a:latin typeface="Calibri" panose="020F0502020204030204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1800" dirty="0">
                <a:solidFill>
                  <a:schemeClr val="tx2">
                    <a:lumMod val="50000"/>
                  </a:schemeClr>
                </a:solidFill>
                <a:latin typeface="Calibri" panose="020F0502020204030204"/>
              </a:rPr>
              <a:t>100 operarios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s-ES" sz="1800" dirty="0">
              <a:solidFill>
                <a:schemeClr val="tx2">
                  <a:lumMod val="50000"/>
                </a:schemeClr>
              </a:solidFill>
              <a:latin typeface="Calibri" panose="020F0502020204030204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CO" sz="2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2988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76">
            <a:extLst>
              <a:ext uri="{FF2B5EF4-FFF2-40B4-BE49-F238E27FC236}">
                <a16:creationId xmlns:a16="http://schemas.microsoft.com/office/drawing/2014/main" id="{CF40DF45-FB5D-4440-92AC-93BE8C82B9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042600"/>
            <a:ext cx="91440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s-CO" dirty="0"/>
              <a:t>Cuantificación</a:t>
            </a:r>
            <a:endParaRPr lang="es" dirty="0"/>
          </a:p>
        </p:txBody>
      </p:sp>
      <p:cxnSp>
        <p:nvCxnSpPr>
          <p:cNvPr id="11" name="Shape 77">
            <a:extLst>
              <a:ext uri="{FF2B5EF4-FFF2-40B4-BE49-F238E27FC236}">
                <a16:creationId xmlns:a16="http://schemas.microsoft.com/office/drawing/2014/main" id="{03DCC001-B4A5-444C-804B-FB0C6BA1FEB0}"/>
              </a:ext>
            </a:extLst>
          </p:cNvPr>
          <p:cNvCxnSpPr/>
          <p:nvPr/>
        </p:nvCxnSpPr>
        <p:spPr>
          <a:xfrm>
            <a:off x="1465325" y="1921250"/>
            <a:ext cx="0" cy="33000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9DEC5C61-270A-4264-B408-4C7D43594634}"/>
              </a:ext>
            </a:extLst>
          </p:cNvPr>
          <p:cNvSpPr txBox="1">
            <a:spLocks/>
          </p:cNvSpPr>
          <p:nvPr/>
        </p:nvSpPr>
        <p:spPr>
          <a:xfrm>
            <a:off x="1465325" y="1921250"/>
            <a:ext cx="7096783" cy="2557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CO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 empresa debe producir 10.000 zapatos semanales pero solo producen 5.000, donde 2.000 son de baja calidad.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CO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 empresa ha tenido que hacer recortes de personal porque el producido mensual no ha suplido el salario.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CO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 25% ha presentado enfermedades por causa del estrés y cansancio.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CO" sz="2000" dirty="0">
                <a:solidFill>
                  <a:schemeClr val="tx2">
                    <a:lumMod val="50000"/>
                  </a:schemeClr>
                </a:solidFill>
                <a:latin typeface="Calibri" panose="020F0502020204030204"/>
              </a:rPr>
              <a:t>3 de cada 5 zapatos es devuelto por baja calidad.</a:t>
            </a:r>
            <a:endParaRPr kumimoji="0" lang="es-CO" sz="2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4994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76">
            <a:extLst>
              <a:ext uri="{FF2B5EF4-FFF2-40B4-BE49-F238E27FC236}">
                <a16:creationId xmlns:a16="http://schemas.microsoft.com/office/drawing/2014/main" id="{4D0BC5B2-D3FF-4136-BCED-C693C0AFA6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042600"/>
            <a:ext cx="91440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s-CO" dirty="0"/>
              <a:t>Quién lo sufre</a:t>
            </a:r>
            <a:endParaRPr lang="es" dirty="0"/>
          </a:p>
        </p:txBody>
      </p:sp>
      <p:cxnSp>
        <p:nvCxnSpPr>
          <p:cNvPr id="3" name="Shape 77">
            <a:extLst>
              <a:ext uri="{FF2B5EF4-FFF2-40B4-BE49-F238E27FC236}">
                <a16:creationId xmlns:a16="http://schemas.microsoft.com/office/drawing/2014/main" id="{60CD1C9F-92BA-495D-B553-D273A598DA00}"/>
              </a:ext>
            </a:extLst>
          </p:cNvPr>
          <p:cNvCxnSpPr/>
          <p:nvPr/>
        </p:nvCxnSpPr>
        <p:spPr>
          <a:xfrm>
            <a:off x="1465325" y="1921250"/>
            <a:ext cx="0" cy="33000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62DA86C1-0F4B-42F5-93E0-CCE56A485388}"/>
              </a:ext>
            </a:extLst>
          </p:cNvPr>
          <p:cNvSpPr txBox="1">
            <a:spLocks/>
          </p:cNvSpPr>
          <p:nvPr/>
        </p:nvSpPr>
        <p:spPr>
          <a:xfrm>
            <a:off x="1465325" y="1921250"/>
            <a:ext cx="3615827" cy="2557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CO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Directamente:</a:t>
            </a:r>
          </a:p>
          <a:p>
            <a:pPr lvl="1">
              <a:spcBef>
                <a:spcPts val="1000"/>
              </a:spcBef>
              <a:defRPr/>
            </a:pPr>
            <a:r>
              <a:rPr lang="es-CO" sz="1600" dirty="0">
                <a:solidFill>
                  <a:schemeClr val="tx2">
                    <a:lumMod val="50000"/>
                  </a:schemeClr>
                </a:solidFill>
                <a:latin typeface="Calibri" panose="020F0502020204030204"/>
              </a:rPr>
              <a:t>Los empleados: Por su situación económica y de salud.</a:t>
            </a:r>
          </a:p>
          <a:p>
            <a:pPr lvl="1">
              <a:spcBef>
                <a:spcPts val="1000"/>
              </a:spcBef>
              <a:defRPr/>
            </a:pPr>
            <a:r>
              <a:rPr kumimoji="0" lang="es-CO" sz="16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 gerencia: Porque no generan los ingresos suficientes.</a:t>
            </a:r>
          </a:p>
          <a:p>
            <a:pPr lvl="1">
              <a:spcBef>
                <a:spcPts val="1000"/>
              </a:spcBef>
              <a:defRPr/>
            </a:pPr>
            <a:endParaRPr kumimoji="0" lang="es-CO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8B7A350A-B96B-4D11-BD6A-2621F5472FD9}"/>
              </a:ext>
            </a:extLst>
          </p:cNvPr>
          <p:cNvSpPr txBox="1">
            <a:spLocks/>
          </p:cNvSpPr>
          <p:nvPr/>
        </p:nvSpPr>
        <p:spPr>
          <a:xfrm>
            <a:off x="4922034" y="1921250"/>
            <a:ext cx="3847887" cy="2557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CO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Indirectamente:</a:t>
            </a:r>
          </a:p>
          <a:p>
            <a:pPr lvl="1">
              <a:spcBef>
                <a:spcPts val="1000"/>
              </a:spcBef>
              <a:defRPr/>
            </a:pPr>
            <a:r>
              <a:rPr lang="es-CO" sz="1600" dirty="0">
                <a:solidFill>
                  <a:schemeClr val="tx2">
                    <a:lumMod val="50000"/>
                  </a:schemeClr>
                </a:solidFill>
                <a:latin typeface="Calibri" panose="020F0502020204030204"/>
              </a:rPr>
              <a:t>Los clientes: Por la calidad de sus productos.</a:t>
            </a:r>
          </a:p>
          <a:p>
            <a:pPr lvl="1">
              <a:spcBef>
                <a:spcPts val="1000"/>
              </a:spcBef>
              <a:defRPr/>
            </a:pPr>
            <a:r>
              <a:rPr lang="es-CO" sz="1600" dirty="0">
                <a:solidFill>
                  <a:schemeClr val="tx2">
                    <a:lumMod val="50000"/>
                  </a:schemeClr>
                </a:solidFill>
                <a:latin typeface="Calibri" panose="020F0502020204030204"/>
              </a:rPr>
              <a:t>Las familias de los empleados: Por ver poco a sus familiares y no contar con dinero suficiente.</a:t>
            </a:r>
          </a:p>
        </p:txBody>
      </p:sp>
    </p:spTree>
    <p:extLst>
      <p:ext uri="{BB962C8B-B14F-4D97-AF65-F5344CB8AC3E}">
        <p14:creationId xmlns:p14="http://schemas.microsoft.com/office/powerpoint/2010/main" val="2379376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76">
            <a:extLst>
              <a:ext uri="{FF2B5EF4-FFF2-40B4-BE49-F238E27FC236}">
                <a16:creationId xmlns:a16="http://schemas.microsoft.com/office/drawing/2014/main" id="{5127D90A-2316-4D99-B1C3-3B89C94DA5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042600"/>
            <a:ext cx="91440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s-CO" dirty="0"/>
              <a:t>Causas</a:t>
            </a:r>
            <a:endParaRPr lang="es" dirty="0"/>
          </a:p>
        </p:txBody>
      </p:sp>
      <p:cxnSp>
        <p:nvCxnSpPr>
          <p:cNvPr id="3" name="Shape 77">
            <a:extLst>
              <a:ext uri="{FF2B5EF4-FFF2-40B4-BE49-F238E27FC236}">
                <a16:creationId xmlns:a16="http://schemas.microsoft.com/office/drawing/2014/main" id="{301F4023-D500-4009-B8B1-9518F79B9B72}"/>
              </a:ext>
            </a:extLst>
          </p:cNvPr>
          <p:cNvCxnSpPr/>
          <p:nvPr/>
        </p:nvCxnSpPr>
        <p:spPr>
          <a:xfrm>
            <a:off x="1465325" y="1921250"/>
            <a:ext cx="0" cy="33000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9DEA87FC-FE36-4A0C-870B-61A75C799DED}"/>
              </a:ext>
            </a:extLst>
          </p:cNvPr>
          <p:cNvSpPr txBox="1">
            <a:spLocks/>
          </p:cNvSpPr>
          <p:nvPr/>
        </p:nvSpPr>
        <p:spPr>
          <a:xfrm>
            <a:off x="1465325" y="1921250"/>
            <a:ext cx="7096783" cy="2557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CO" sz="2000" u="sng" dirty="0">
                <a:solidFill>
                  <a:schemeClr val="tx2">
                    <a:lumMod val="50000"/>
                  </a:schemeClr>
                </a:solidFill>
                <a:latin typeface="Calibri" panose="020F0502020204030204"/>
              </a:rPr>
              <a:t>PLANEACIÓN DE LA PRODUCCIÓN.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CO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Falta de personal.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CO" sz="2000" dirty="0">
                <a:solidFill>
                  <a:schemeClr val="tx2">
                    <a:lumMod val="50000"/>
                  </a:schemeClr>
                </a:solidFill>
                <a:latin typeface="Calibri" panose="020F0502020204030204"/>
              </a:rPr>
              <a:t>Horarios muy largos.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CO" sz="2000" dirty="0">
                <a:solidFill>
                  <a:schemeClr val="tx2">
                    <a:lumMod val="50000"/>
                  </a:schemeClr>
                </a:solidFill>
                <a:latin typeface="Calibri" panose="020F0502020204030204"/>
              </a:rPr>
              <a:t>Capacitación del personal.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CO" sz="2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6785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76">
            <a:extLst>
              <a:ext uri="{FF2B5EF4-FFF2-40B4-BE49-F238E27FC236}">
                <a16:creationId xmlns:a16="http://schemas.microsoft.com/office/drawing/2014/main" id="{53C233B4-85B1-4BA1-A512-E0FD3FF788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s-CO" dirty="0"/>
              <a:t>Descripción</a:t>
            </a:r>
            <a:endParaRPr lang="es" dirty="0"/>
          </a:p>
        </p:txBody>
      </p:sp>
      <p:cxnSp>
        <p:nvCxnSpPr>
          <p:cNvPr id="3" name="Shape 77">
            <a:extLst>
              <a:ext uri="{FF2B5EF4-FFF2-40B4-BE49-F238E27FC236}">
                <a16:creationId xmlns:a16="http://schemas.microsoft.com/office/drawing/2014/main" id="{08A6C367-C85B-4C21-800C-3BB63CD57AA4}"/>
              </a:ext>
            </a:extLst>
          </p:cNvPr>
          <p:cNvCxnSpPr/>
          <p:nvPr/>
        </p:nvCxnSpPr>
        <p:spPr>
          <a:xfrm>
            <a:off x="1465325" y="1921250"/>
            <a:ext cx="0" cy="33000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C825BB67-98F6-4EED-8DAB-7A6E7335C2A9}"/>
              </a:ext>
            </a:extLst>
          </p:cNvPr>
          <p:cNvSpPr txBox="1">
            <a:spLocks/>
          </p:cNvSpPr>
          <p:nvPr/>
        </p:nvSpPr>
        <p:spPr>
          <a:xfrm>
            <a:off x="1465325" y="972634"/>
            <a:ext cx="7096783" cy="3412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CO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Como hay una mala planeación del proceso de producción, hay una sobrecarga en los operarios cuando llega el pico de ventas, por lo tanto el producto se ve afectado.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CO" sz="2000" dirty="0">
                <a:solidFill>
                  <a:schemeClr val="tx2">
                    <a:lumMod val="50000"/>
                  </a:schemeClr>
                </a:solidFill>
                <a:latin typeface="Calibri" panose="020F0502020204030204"/>
              </a:rPr>
              <a:t>Se ha visto que los clientes devuelven 3 de cada 5 pares de zapatos por la baja calidad, eso genera que se deban producir pares de zapatos extra para reponer el producto, causando pérdidas económicas.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CO" sz="2000" dirty="0">
                <a:solidFill>
                  <a:schemeClr val="tx2">
                    <a:lumMod val="50000"/>
                  </a:schemeClr>
                </a:solidFill>
                <a:latin typeface="Calibri" panose="020F0502020204030204"/>
              </a:rPr>
              <a:t>La sobrecarga de trabajo genera horarios de trabajo más largos, afectando el estado de salud de los trabajadores y la calidad del producto.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CO" sz="2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6504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/>
        </p:nvSpPr>
        <p:spPr>
          <a:xfrm>
            <a:off x="0" y="1122934"/>
            <a:ext cx="9144000" cy="36198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 dirty="0">
                <a:solidFill>
                  <a:schemeClr val="lt1"/>
                </a:solidFill>
              </a:rPr>
              <a:t>Bogotá, 2018-I</a:t>
            </a:r>
            <a:r>
              <a:rPr lang="es-CO" dirty="0">
                <a:solidFill>
                  <a:schemeClr val="lt1"/>
                </a:solidFill>
              </a:rPr>
              <a:t>I</a:t>
            </a:r>
            <a:endParaRPr lang="es" dirty="0">
              <a:solidFill>
                <a:schemeClr val="lt1"/>
              </a:solidFill>
            </a:endParaRPr>
          </a:p>
          <a:p>
            <a:pPr lvl="0" algn="ctr">
              <a:spcBef>
                <a:spcPts val="0"/>
              </a:spcBef>
              <a:buNone/>
            </a:pPr>
            <a:endParaRPr lang="es" dirty="0">
              <a:solidFill>
                <a:schemeClr val="lt1"/>
              </a:solidFill>
            </a:endParaRPr>
          </a:p>
          <a:p>
            <a:pPr lvl="0" algn="ctr">
              <a:spcBef>
                <a:spcPts val="0"/>
              </a:spcBef>
              <a:buNone/>
            </a:pPr>
            <a:endParaRPr lang="es" dirty="0">
              <a:solidFill>
                <a:schemeClr val="lt1"/>
              </a:solidFill>
            </a:endParaRPr>
          </a:p>
          <a:p>
            <a:pPr lvl="0" algn="ctr">
              <a:spcBef>
                <a:spcPts val="0"/>
              </a:spcBef>
              <a:buNone/>
            </a:pPr>
            <a:endParaRPr lang="es" dirty="0">
              <a:solidFill>
                <a:schemeClr val="lt1"/>
              </a:solidFill>
            </a:endParaRPr>
          </a:p>
          <a:p>
            <a:pPr lvl="0" algn="ctr">
              <a:spcBef>
                <a:spcPts val="0"/>
              </a:spcBef>
              <a:buNone/>
            </a:pPr>
            <a:endParaRPr lang="es" dirty="0">
              <a:solidFill>
                <a:schemeClr val="lt1"/>
              </a:solidFill>
            </a:endParaRPr>
          </a:p>
          <a:p>
            <a:pPr lvl="0" algn="ctr">
              <a:spcBef>
                <a:spcPts val="0"/>
              </a:spcBef>
              <a:buNone/>
            </a:pPr>
            <a:endParaRPr lang="es" dirty="0">
              <a:solidFill>
                <a:schemeClr val="lt1"/>
              </a:solidFill>
            </a:endParaRPr>
          </a:p>
          <a:p>
            <a:pPr lvl="0" algn="ctr">
              <a:spcBef>
                <a:spcPts val="0"/>
              </a:spcBef>
              <a:buNone/>
            </a:pPr>
            <a:endParaRPr lang="es" dirty="0">
              <a:solidFill>
                <a:schemeClr val="lt1"/>
              </a:solidFill>
            </a:endParaRPr>
          </a:p>
          <a:p>
            <a:pPr lvl="0" algn="ctr">
              <a:spcBef>
                <a:spcPts val="0"/>
              </a:spcBef>
              <a:buNone/>
            </a:pPr>
            <a:endParaRPr lang="es" dirty="0">
              <a:solidFill>
                <a:schemeClr val="lt1"/>
              </a:solidFill>
            </a:endParaRPr>
          </a:p>
          <a:p>
            <a:pPr lvl="0" algn="ctr">
              <a:spcBef>
                <a:spcPts val="0"/>
              </a:spcBef>
              <a:buNone/>
            </a:pPr>
            <a:endParaRPr lang="es" dirty="0">
              <a:solidFill>
                <a:schemeClr val="lt1"/>
              </a:solidFill>
            </a:endParaRPr>
          </a:p>
          <a:p>
            <a:pPr lvl="0" algn="ctr">
              <a:spcBef>
                <a:spcPts val="0"/>
              </a:spcBef>
              <a:buNone/>
            </a:pPr>
            <a:endParaRPr lang="es" dirty="0">
              <a:solidFill>
                <a:schemeClr val="lt1"/>
              </a:solidFill>
            </a:endParaRPr>
          </a:p>
          <a:p>
            <a:pPr lvl="0" algn="ctr">
              <a:spcBef>
                <a:spcPts val="0"/>
              </a:spcBef>
              <a:buNone/>
            </a:pPr>
            <a:endParaRPr lang="es" dirty="0">
              <a:solidFill>
                <a:schemeClr val="lt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s" dirty="0">
                <a:solidFill>
                  <a:schemeClr val="lt1"/>
                </a:solidFill>
              </a:rPr>
              <a:t>			Presentado a:	</a:t>
            </a:r>
            <a:r>
              <a:rPr lang="es-CO" dirty="0">
                <a:solidFill>
                  <a:schemeClr val="lt1"/>
                </a:solidFill>
              </a:rPr>
              <a:t>Omar G. Erazo C.</a:t>
            </a:r>
            <a:endParaRPr lang="es" dirty="0">
              <a:solidFill>
                <a:schemeClr val="lt1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lang="es" dirty="0">
              <a:solidFill>
                <a:schemeClr val="lt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s" dirty="0">
                <a:solidFill>
                  <a:schemeClr val="lt1"/>
                </a:solidFill>
              </a:rPr>
              <a:t>			Realizado por:	Cesar Alejandro Antolinez</a:t>
            </a:r>
          </a:p>
          <a:p>
            <a:pPr lvl="0">
              <a:spcBef>
                <a:spcPts val="0"/>
              </a:spcBef>
              <a:buNone/>
            </a:pPr>
            <a:r>
              <a:rPr lang="es" dirty="0">
                <a:solidFill>
                  <a:schemeClr val="lt1"/>
                </a:solidFill>
              </a:rPr>
              <a:t>					</a:t>
            </a:r>
            <a:r>
              <a:rPr lang="es-CO" dirty="0">
                <a:solidFill>
                  <a:schemeClr val="lt1"/>
                </a:solidFill>
              </a:rPr>
              <a:t>Angela Daniela </a:t>
            </a:r>
            <a:r>
              <a:rPr lang="es-CO" dirty="0" err="1">
                <a:solidFill>
                  <a:schemeClr val="lt1"/>
                </a:solidFill>
              </a:rPr>
              <a:t>Garcia</a:t>
            </a:r>
            <a:endParaRPr lang="es" dirty="0">
              <a:solidFill>
                <a:schemeClr val="lt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s" dirty="0">
                <a:solidFill>
                  <a:schemeClr val="lt1"/>
                </a:solidFill>
              </a:rPr>
              <a:t>					Juan Felipe Gonzalez</a:t>
            </a:r>
          </a:p>
          <a:p>
            <a:pPr lvl="0">
              <a:spcBef>
                <a:spcPts val="0"/>
              </a:spcBef>
              <a:buNone/>
            </a:pPr>
            <a:r>
              <a:rPr lang="es" dirty="0">
                <a:solidFill>
                  <a:schemeClr val="lt1"/>
                </a:solidFill>
              </a:rPr>
              <a:t>					Juan Pablo Lara</a:t>
            </a:r>
          </a:p>
          <a:p>
            <a:pPr lvl="0" algn="ctr">
              <a:spcBef>
                <a:spcPts val="0"/>
              </a:spcBef>
              <a:buNone/>
            </a:pPr>
            <a:endParaRPr lang="es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5DDB39498BD254F8BA43A8D23B63BD7" ma:contentTypeVersion="7" ma:contentTypeDescription="Crear nuevo documento." ma:contentTypeScope="" ma:versionID="ec9209598e7c0fb2515870f3a000a1d5">
  <xsd:schema xmlns:xsd="http://www.w3.org/2001/XMLSchema" xmlns:xs="http://www.w3.org/2001/XMLSchema" xmlns:p="http://schemas.microsoft.com/office/2006/metadata/properties" xmlns:ns1="http://schemas.microsoft.com/sharepoint/v3" xmlns:ns2="293b8b8b-efc6-42e0-89fb-18df7ef8bc6d" xmlns:ns3="8eba1ff4-51d4-4410-8c07-2b60a57976f4" targetNamespace="http://schemas.microsoft.com/office/2006/metadata/properties" ma:root="true" ma:fieldsID="21f7552530f1d1d6760471e16e55aff0" ns1:_="" ns2:_="" ns3:_="">
    <xsd:import namespace="http://schemas.microsoft.com/sharepoint/v3"/>
    <xsd:import namespace="293b8b8b-efc6-42e0-89fb-18df7ef8bc6d"/>
    <xsd:import namespace="8eba1ff4-51d4-4410-8c07-2b60a57976f4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Fecha de inicio programada" ma:description="Fecha de inicio programada es una columna del sitio que crea la característica Publicación. Se usa para especificar la fecha y la hora a la que esta página se presentará por primera vez a los visitantes del sitio." ma:internalName="PublishingStartDate">
      <xsd:simpleType>
        <xsd:restriction base="dms:Unknown"/>
      </xsd:simpleType>
    </xsd:element>
    <xsd:element name="PublishingExpirationDate" ma:index="9" nillable="true" ma:displayName="Fecha de finalización programada" ma:description="Fecha de finalización programada es una columna del sitio que crea la característica Publicación. Se usa para especificar la fecha y la hora a la que esta página dejará de presentarse a los visitantes del sitio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3b8b8b-efc6-42e0-89fb-18df7ef8bc6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Última vez que se compartió por usuario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3" nillable="true" ma:displayName="Última vez que se compartió por hora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ba1ff4-51d4-4410-8c07-2b60a57976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4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D706B30-9100-480E-BB23-75178FF52C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93b8b8b-efc6-42e0-89fb-18df7ef8bc6d"/>
    <ds:schemaRef ds:uri="8eba1ff4-51d4-4410-8c07-2b60a57976f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ED0A8BB-8BBF-43D4-9645-983ECE2A9589}">
  <ds:schemaRefs>
    <ds:schemaRef ds:uri="293b8b8b-efc6-42e0-89fb-18df7ef8bc6d"/>
    <ds:schemaRef ds:uri="http://purl.org/dc/elements/1.1/"/>
    <ds:schemaRef ds:uri="http://purl.org/dc/terms/"/>
    <ds:schemaRef ds:uri="8eba1ff4-51d4-4410-8c07-2b60a57976f4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microsoft.com/sharepoint/v3"/>
    <ds:schemaRef ds:uri="http://www.w3.org/XML/1998/namespace"/>
    <ds:schemaRef ds:uri="http://purl.org/dc/dcmitype/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35B1052A-1389-403A-BDE2-A29AF78B6C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276</Words>
  <Application>Microsoft Office PowerPoint</Application>
  <PresentationFormat>Presentación en pantalla (16:9)</PresentationFormat>
  <Paragraphs>51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Calibri</vt:lpstr>
      <vt:lpstr>simple-light-2</vt:lpstr>
      <vt:lpstr>Presentación de PowerPoint</vt:lpstr>
      <vt:lpstr>Problema</vt:lpstr>
      <vt:lpstr>Contexto</vt:lpstr>
      <vt:lpstr>Cuantificación</vt:lpstr>
      <vt:lpstr>Quién lo sufre</vt:lpstr>
      <vt:lpstr>Causas</vt:lpstr>
      <vt:lpstr>Descripción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Pablo Lara</dc:creator>
  <cp:lastModifiedBy>Juan Pablo Lara</cp:lastModifiedBy>
  <cp:revision>25</cp:revision>
  <dcterms:modified xsi:type="dcterms:W3CDTF">2018-08-23T00:56:25Z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0x010100F5DDB39498BD254F8BA43A8D23B63BD7</vt:lpwstr>
  </property>
</Properties>
</file>