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55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55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3481"/>
            <a:ext cx="9144000" cy="4992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55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8987"/>
            <a:ext cx="9144000" cy="5054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8570" y="1112647"/>
            <a:ext cx="154686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55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4192" y="1511460"/>
            <a:ext cx="7183755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823345"/>
            <a:ext cx="6248400" cy="53732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lang="es-ES" sz="3200" b="1" dirty="0">
                <a:solidFill>
                  <a:srgbClr val="FFFFFF"/>
                </a:solidFill>
                <a:latin typeface="Arial"/>
                <a:cs typeface="Arial"/>
              </a:rPr>
              <a:t>METODOLOGÍA </a:t>
            </a:r>
            <a:r>
              <a:rPr lang="es-ES" sz="3200" b="1" dirty="0">
                <a:solidFill>
                  <a:srgbClr val="FFFFFF"/>
                </a:solidFill>
              </a:rPr>
              <a:t>Á</a:t>
            </a:r>
            <a:r>
              <a:rPr lang="es-ES" sz="3200" b="1" dirty="0">
                <a:solidFill>
                  <a:srgbClr val="FFFFFF"/>
                </a:solidFill>
                <a:latin typeface="Arial"/>
                <a:cs typeface="Arial"/>
              </a:rPr>
              <a:t>GIL - DAD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1605" y="4164279"/>
            <a:ext cx="2239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Diseño de Procesos de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819150"/>
            <a:ext cx="5029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pc="-5" dirty="0"/>
              <a:t>¿</a:t>
            </a:r>
            <a:r>
              <a:rPr lang="es-ES" spc="-5" dirty="0" err="1"/>
              <a:t>Qu</a:t>
            </a:r>
            <a:r>
              <a:rPr lang="es-CO" spc="-5" dirty="0"/>
              <a:t>é es DAD?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62000" y="1723420"/>
            <a:ext cx="7945755" cy="2018501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0665" algn="l"/>
                <a:tab pos="241300" algn="l"/>
              </a:tabLst>
            </a:pPr>
            <a:r>
              <a:rPr lang="es-CO" dirty="0"/>
              <a:t>Es un </a:t>
            </a:r>
            <a:r>
              <a:rPr lang="es-CO" dirty="0" err="1"/>
              <a:t>framework</a:t>
            </a:r>
            <a:r>
              <a:rPr lang="es-CO" dirty="0"/>
              <a:t> híbrido, se basa en los principios ágiles, y combina prácticas extraídas de </a:t>
            </a:r>
            <a:r>
              <a:rPr lang="es-CO" dirty="0" err="1"/>
              <a:t>Scrum</a:t>
            </a:r>
            <a:r>
              <a:rPr lang="es-CO" dirty="0"/>
              <a:t>, XP, </a:t>
            </a:r>
            <a:r>
              <a:rPr lang="es-CO" dirty="0" err="1"/>
              <a:t>Kanban</a:t>
            </a:r>
            <a:r>
              <a:rPr lang="es-CO" dirty="0"/>
              <a:t>, Lean, </a:t>
            </a:r>
            <a:r>
              <a:rPr lang="es-CO" dirty="0" err="1"/>
              <a:t>DevOps</a:t>
            </a:r>
            <a:r>
              <a:rPr lang="es-CO" dirty="0"/>
              <a:t> y entrega y despliegue continuo.</a:t>
            </a: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0665" algn="l"/>
                <a:tab pos="241300" algn="l"/>
              </a:tabLst>
            </a:pPr>
            <a:endParaRPr lang="es-CO" sz="1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0665" algn="l"/>
                <a:tab pos="241300" algn="l"/>
              </a:tabLst>
            </a:pPr>
            <a:r>
              <a:rPr lang="es-CO" dirty="0"/>
              <a:t>Impulsa la mejora continua mediante la inspección repetitiva y la adaptación del proceso de trabajo.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14600" y="4248150"/>
            <a:ext cx="5029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0" cap="none" spc="-5" normalizeH="0" baseline="0" noProof="0" dirty="0" err="1">
                <a:ln>
                  <a:noFill/>
                </a:ln>
                <a:solidFill>
                  <a:srgbClr val="D5521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Disciplined</a:t>
            </a:r>
            <a:r>
              <a:rPr kumimoji="0" lang="es-ES" sz="2800" b="0" i="0" u="none" strike="noStrike" kern="0" cap="none" spc="-5" normalizeH="0" baseline="0" noProof="0" dirty="0">
                <a:ln>
                  <a:noFill/>
                </a:ln>
                <a:solidFill>
                  <a:srgbClr val="D5521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Agile</a:t>
            </a:r>
            <a:r>
              <a:rPr kumimoji="0" lang="es-ES" sz="2800" b="0" i="0" u="none" strike="noStrike" kern="0" cap="none" spc="-5" normalizeH="0" noProof="0" dirty="0">
                <a:ln>
                  <a:noFill/>
                </a:ln>
                <a:solidFill>
                  <a:srgbClr val="D5521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s-ES" sz="2800" b="0" i="0" u="none" strike="noStrike" kern="0" cap="none" spc="-5" normalizeH="0" noProof="0" dirty="0" err="1">
                <a:ln>
                  <a:noFill/>
                </a:ln>
                <a:solidFill>
                  <a:srgbClr val="D5521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Delivery</a:t>
            </a:r>
            <a:endParaRPr kumimoji="0" lang="es-ES" sz="2800" b="0" i="0" u="none" strike="noStrike" kern="0" cap="none" spc="-5" normalizeH="0" baseline="0" noProof="0" dirty="0">
              <a:ln>
                <a:noFill/>
              </a:ln>
              <a:solidFill>
                <a:srgbClr val="D5521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42950"/>
            <a:ext cx="6858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pc="-5" dirty="0"/>
              <a:t>ARTEFACTOS UTILIZADOS EN DAD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465325" y="1922526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946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765" y="1200150"/>
            <a:ext cx="556943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274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pc="-5" dirty="0"/>
              <a:t>ROLES EN DAD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465325" y="1922526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946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55772"/>
            <a:ext cx="6553200" cy="395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47800" y="895350"/>
            <a:ext cx="3340100" cy="282320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240665" algn="l"/>
                <a:tab pos="241300" algn="l"/>
              </a:tabLst>
            </a:pPr>
            <a:r>
              <a:rPr lang="es-CO" sz="2800" spc="-5" dirty="0">
                <a:solidFill>
                  <a:srgbClr val="D55212"/>
                </a:solidFill>
                <a:latin typeface="Arial"/>
                <a:ea typeface="+mj-ea"/>
                <a:cs typeface="Arial"/>
              </a:rPr>
              <a:t>Ventajas</a:t>
            </a:r>
            <a:endParaRPr sz="20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1730"/>
              </a:lnSpc>
              <a:spcBef>
                <a:spcPts val="105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s-CO" sz="1600" spc="-155" dirty="0">
                <a:solidFill>
                  <a:srgbClr val="777777"/>
                </a:solidFill>
                <a:latin typeface="Arial"/>
                <a:cs typeface="Arial"/>
              </a:rPr>
              <a:t>Es  una metodología creada para proveer  estrategias que faciliten la toma de decisiones de un contexto único.</a:t>
            </a:r>
          </a:p>
          <a:p>
            <a:pPr marL="698500" marR="5080" lvl="1" indent="-228600">
              <a:lnSpc>
                <a:spcPts val="1730"/>
              </a:lnSpc>
              <a:spcBef>
                <a:spcPts val="105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s-CO" sz="1600" spc="-155" dirty="0">
                <a:solidFill>
                  <a:srgbClr val="777777"/>
                </a:solidFill>
                <a:latin typeface="Arial"/>
                <a:cs typeface="Arial"/>
              </a:rPr>
              <a:t>Es  orientada al </a:t>
            </a:r>
            <a:r>
              <a:rPr lang="es-CO" sz="1600" spc="-155" dirty="0" err="1">
                <a:solidFill>
                  <a:srgbClr val="777777"/>
                </a:solidFill>
                <a:latin typeface="Arial"/>
                <a:cs typeface="Arial"/>
              </a:rPr>
              <a:t>Goal</a:t>
            </a:r>
            <a:r>
              <a:rPr lang="es-CO" sz="1600" spc="-1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s-CO" sz="1600" spc="-155" dirty="0" err="1">
                <a:solidFill>
                  <a:srgbClr val="777777"/>
                </a:solidFill>
                <a:latin typeface="Arial"/>
                <a:cs typeface="Arial"/>
              </a:rPr>
              <a:t>Driven</a:t>
            </a:r>
            <a:r>
              <a:rPr lang="es-CO" sz="1600" spc="-155" dirty="0">
                <a:solidFill>
                  <a:srgbClr val="777777"/>
                </a:solidFill>
                <a:latin typeface="Arial"/>
                <a:cs typeface="Arial"/>
              </a:rPr>
              <a:t> (cumplimiento de metas), reúne los mejores elementos de varias metodologías para generar una mejor solución.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200" y="971550"/>
            <a:ext cx="3520440" cy="216508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240665" algn="l"/>
                <a:tab pos="241300" algn="l"/>
              </a:tabLst>
            </a:pPr>
            <a:r>
              <a:rPr lang="es-CO" sz="2800" spc="-5" dirty="0">
                <a:solidFill>
                  <a:srgbClr val="D55212"/>
                </a:solidFill>
                <a:latin typeface="Arial"/>
                <a:ea typeface="+mj-ea"/>
                <a:cs typeface="Arial"/>
              </a:rPr>
              <a:t>Desventajas</a:t>
            </a:r>
            <a:endParaRPr sz="2000" dirty="0">
              <a:latin typeface="Arial"/>
              <a:cs typeface="Arial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980"/>
              </a:spcBef>
              <a:buChar char="•"/>
              <a:tabLst>
                <a:tab pos="697865" algn="l"/>
                <a:tab pos="698500" algn="l"/>
              </a:tabLst>
            </a:pPr>
            <a:r>
              <a:rPr lang="es-CO" sz="1600" spc="-175" dirty="0">
                <a:solidFill>
                  <a:srgbClr val="777777"/>
                </a:solidFill>
                <a:latin typeface="Arial"/>
                <a:cs typeface="Arial"/>
              </a:rPr>
              <a:t>Es una metodología  no muy reconocida ya que es nueva y no todos tienen conocimiento de ella.</a:t>
            </a:r>
          </a:p>
          <a:p>
            <a:pPr marL="698500" marR="5080" lvl="1" indent="-228600">
              <a:lnSpc>
                <a:spcPct val="90100"/>
              </a:lnSpc>
              <a:spcBef>
                <a:spcPts val="980"/>
              </a:spcBef>
              <a:buChar char="•"/>
              <a:tabLst>
                <a:tab pos="697865" algn="l"/>
                <a:tab pos="698500" algn="l"/>
              </a:tabLst>
            </a:pPr>
            <a:r>
              <a:rPr lang="es-CO" sz="1600" spc="-175" dirty="0">
                <a:solidFill>
                  <a:srgbClr val="777777"/>
                </a:solidFill>
                <a:latin typeface="Arial"/>
                <a:cs typeface="Arial"/>
              </a:rPr>
              <a:t>Tiende a ser una metodología compleja si el usuario busca una solución con  una metodología sencilla.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Gráfico 9" descr="Cara riendo sin relleno">
            <a:extLst>
              <a:ext uri="{FF2B5EF4-FFF2-40B4-BE49-F238E27FC236}">
                <a16:creationId xmlns:a16="http://schemas.microsoft.com/office/drawing/2014/main" id="{DE65D92A-6401-4218-B07E-BA464AD5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050" y="3562350"/>
            <a:ext cx="1143000" cy="1143000"/>
          </a:xfrm>
          <a:prstGeom prst="rect">
            <a:avLst/>
          </a:prstGeom>
        </p:spPr>
      </p:pic>
      <p:pic>
        <p:nvPicPr>
          <p:cNvPr id="12" name="Gráfico 11" descr="Cara triste sin relleno">
            <a:extLst>
              <a:ext uri="{FF2B5EF4-FFF2-40B4-BE49-F238E27FC236}">
                <a16:creationId xmlns:a16="http://schemas.microsoft.com/office/drawing/2014/main" id="{685F61CA-50FD-4D18-A6BA-DFB21274B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340995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112647"/>
            <a:ext cx="2438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pc="-5" dirty="0"/>
              <a:t>ESCENARIOS</a:t>
            </a:r>
            <a:endParaRPr spc="-5" dirty="0"/>
          </a:p>
        </p:txBody>
      </p:sp>
      <p:sp>
        <p:nvSpPr>
          <p:cNvPr id="6" name="object 4"/>
          <p:cNvSpPr txBox="1"/>
          <p:nvPr/>
        </p:nvSpPr>
        <p:spPr>
          <a:xfrm>
            <a:off x="1181100" y="1733550"/>
            <a:ext cx="6934200" cy="2579552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155"/>
              </a:spcBef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Es más rentable ya que reduce el numero de actores implicados en un proyecto y suele contar con tiempos de entrega bastante más ajustados que un desarrollo tradicional.</a:t>
            </a:r>
          </a:p>
          <a:p>
            <a:pPr marL="241300" indent="-228600" algn="just">
              <a:lnSpc>
                <a:spcPct val="100000"/>
              </a:lnSpc>
              <a:spcBef>
                <a:spcPts val="1155"/>
              </a:spcBef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Problemas de tiempo, focalizan toda su estructura a disponer un producto mínimo viable que pueda ser probado por el usuario en el menor tiempo posible</a:t>
            </a: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endParaRPr lang="es-CO" sz="1600" dirty="0">
              <a:latin typeface="Arial" pitchFamily="34" charset="0"/>
              <a:cs typeface="Arial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tabLst>
                <a:tab pos="240665" algn="l"/>
                <a:tab pos="241300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Gráfico 4" descr="Correr">
            <a:extLst>
              <a:ext uri="{FF2B5EF4-FFF2-40B4-BE49-F238E27FC236}">
                <a16:creationId xmlns:a16="http://schemas.microsoft.com/office/drawing/2014/main" id="{0052A88C-24AD-44D4-B95A-E783CD357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3268853"/>
            <a:ext cx="1524000" cy="1524000"/>
          </a:xfrm>
          <a:prstGeom prst="rect">
            <a:avLst/>
          </a:prstGeom>
        </p:spPr>
      </p:pic>
      <p:pic>
        <p:nvPicPr>
          <p:cNvPr id="8" name="Gráfico 7" descr="Cronómetro">
            <a:extLst>
              <a:ext uri="{FF2B5EF4-FFF2-40B4-BE49-F238E27FC236}">
                <a16:creationId xmlns:a16="http://schemas.microsoft.com/office/drawing/2014/main" id="{C75E6BB7-C2D7-4B95-ACD1-43890B624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6" y="527633"/>
            <a:ext cx="1170027" cy="1170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0334" y="1196086"/>
            <a:ext cx="1241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</a:rPr>
              <a:t>Bogotá,</a:t>
            </a:r>
            <a:r>
              <a:rPr sz="1400" spc="-9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2018-II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2822194" y="3543680"/>
            <a:ext cx="1132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Presentado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3543680"/>
            <a:ext cx="1448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Omar G. Erazo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4" y="3970426"/>
            <a:ext cx="1173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Realizado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375" y="3970426"/>
            <a:ext cx="208470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Cesar Alejandro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Antolinez  Angela Daniela García  Juan Felipe Gonzalez  Juan Pablo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Lara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197</Words>
  <Application>Microsoft Office PowerPoint</Application>
  <PresentationFormat>Presentación en pantalla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METODOLOGÍA ÁGIL - DAD</vt:lpstr>
      <vt:lpstr>¿Qué es DAD?</vt:lpstr>
      <vt:lpstr>ARTEFACTOS UTILIZADOS EN DAD</vt:lpstr>
      <vt:lpstr>ROLES EN DAD</vt:lpstr>
      <vt:lpstr>Presentación de PowerPoint</vt:lpstr>
      <vt:lpstr>ESCENARIOS</vt:lpstr>
      <vt:lpstr>Bogotá, 2018-II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Lara</dc:creator>
  <cp:lastModifiedBy>Juan Pablo Lara</cp:lastModifiedBy>
  <cp:revision>9</cp:revision>
  <dcterms:created xsi:type="dcterms:W3CDTF">2018-09-07T04:18:50Z</dcterms:created>
  <dcterms:modified xsi:type="dcterms:W3CDTF">2018-09-07T21:11:48Z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2018-09-07T00:00:00Z</vt:filetime>
  </property>
</Properties>
</file>