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2"/>
  </p:notesMasterIdLst>
  <p:sldIdLst>
    <p:sldId id="256" r:id="rId5"/>
    <p:sldId id="259" r:id="rId6"/>
    <p:sldId id="267" r:id="rId7"/>
    <p:sldId id="268" r:id="rId8"/>
    <p:sldId id="269" r:id="rId9"/>
    <p:sldId id="270" r:id="rId10"/>
    <p:sldId id="275" r:id="rId11"/>
    <p:sldId id="276" r:id="rId12"/>
    <p:sldId id="278" r:id="rId13"/>
    <p:sldId id="277" r:id="rId14"/>
    <p:sldId id="279" r:id="rId15"/>
    <p:sldId id="280" r:id="rId16"/>
    <p:sldId id="281" r:id="rId17"/>
    <p:sldId id="282" r:id="rId18"/>
    <p:sldId id="283" r:id="rId19"/>
    <p:sldId id="284" r:id="rId20"/>
    <p:sldId id="26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598340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4384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50782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44332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602584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189145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70619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32222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923761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3025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51130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29802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98182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732087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99500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394488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75010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5785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rPr>
              <a:t>‹Nº›</a:t>
            </a:fld>
            <a:endParaRPr lang="e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p:nvPr/>
        </p:nvSpPr>
        <p:spPr>
          <a:xfrm>
            <a:off x="125" y="2765800"/>
            <a:ext cx="9144000" cy="507600"/>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es-CO" sz="2000" b="1" dirty="0">
                <a:solidFill>
                  <a:srgbClr val="FFFFFF"/>
                </a:solidFill>
              </a:rPr>
              <a:t>Actividad en Clase:</a:t>
            </a:r>
          </a:p>
          <a:p>
            <a:pPr lvl="0" algn="ctr" rtl="0">
              <a:lnSpc>
                <a:spcPct val="115000"/>
              </a:lnSpc>
              <a:spcBef>
                <a:spcPts val="0"/>
              </a:spcBef>
              <a:buNone/>
            </a:pPr>
            <a:r>
              <a:rPr lang="es-CO" sz="3200" b="1" dirty="0">
                <a:solidFill>
                  <a:srgbClr val="FFFFFF"/>
                </a:solidFill>
              </a:rPr>
              <a:t>EMPRESA DE CALZADO</a:t>
            </a:r>
          </a:p>
        </p:txBody>
      </p:sp>
      <p:sp>
        <p:nvSpPr>
          <p:cNvPr id="55" name="Shape 55"/>
          <p:cNvSpPr txBox="1"/>
          <p:nvPr/>
        </p:nvSpPr>
        <p:spPr>
          <a:xfrm>
            <a:off x="-100" y="3429475"/>
            <a:ext cx="9144000" cy="311100"/>
          </a:xfrm>
          <a:prstGeom prst="rect">
            <a:avLst/>
          </a:prstGeom>
          <a:noFill/>
          <a:ln>
            <a:noFill/>
          </a:ln>
        </p:spPr>
        <p:txBody>
          <a:bodyPr lIns="91425" tIns="91425" rIns="91425" bIns="91425" anchor="t" anchorCtr="0">
            <a:noAutofit/>
          </a:bodyPr>
          <a:lstStyle/>
          <a:p>
            <a:pPr lvl="0" algn="ctr" rtl="0">
              <a:spcBef>
                <a:spcPts val="0"/>
              </a:spcBef>
              <a:buNone/>
            </a:pPr>
            <a:endParaRPr lang="es" sz="1100" dirty="0">
              <a:solidFill>
                <a:srgbClr val="FFFFFF"/>
              </a:solidFill>
            </a:endParaRPr>
          </a:p>
        </p:txBody>
      </p:sp>
      <p:sp>
        <p:nvSpPr>
          <p:cNvPr id="56" name="Shape 56"/>
          <p:cNvSpPr txBox="1"/>
          <p:nvPr/>
        </p:nvSpPr>
        <p:spPr>
          <a:xfrm>
            <a:off x="720375" y="4152950"/>
            <a:ext cx="7703400" cy="237300"/>
          </a:xfrm>
          <a:prstGeom prst="rect">
            <a:avLst/>
          </a:prstGeom>
          <a:noFill/>
          <a:ln>
            <a:noFill/>
          </a:ln>
        </p:spPr>
        <p:txBody>
          <a:bodyPr lIns="91425" tIns="91425" rIns="91425" bIns="91425" anchor="ctr" anchorCtr="0">
            <a:noAutofit/>
          </a:bodyPr>
          <a:lstStyle/>
          <a:p>
            <a:pPr lvl="0" algn="ctr" rtl="0">
              <a:spcBef>
                <a:spcPts val="0"/>
              </a:spcBef>
              <a:buNone/>
            </a:pPr>
            <a:r>
              <a:rPr lang="es-CO" sz="1200" dirty="0">
                <a:solidFill>
                  <a:schemeClr val="lt1"/>
                </a:solidFill>
              </a:rPr>
              <a:t>Diseño de Procesos de Software</a:t>
            </a:r>
            <a:endParaRPr lang="es" sz="1200"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Consecuencia: Baja calidad del calzado</a:t>
            </a:r>
          </a:p>
          <a:p>
            <a:pPr lvl="0">
              <a:defRPr/>
            </a:pPr>
            <a:r>
              <a:rPr lang="es-CO" sz="2000" u="sng" dirty="0">
                <a:solidFill>
                  <a:schemeClr val="tx2">
                    <a:lumMod val="50000"/>
                  </a:schemeClr>
                </a:solidFill>
                <a:latin typeface="Calibri" panose="020F0502020204030204"/>
              </a:rPr>
              <a:t>SALESFORCE</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600" dirty="0">
                <a:solidFill>
                  <a:schemeClr val="tx2">
                    <a:lumMod val="50000"/>
                  </a:schemeClr>
                </a:solidFill>
                <a:latin typeface="Calibri" panose="020F0502020204030204"/>
              </a:rPr>
              <a:t>Salesforce es un programa que ayuda a gestionar todo el flujo de clientes y ventas que tiene una empresa. Este software permite trabajar directamente en la web, puesto que toda la información que es recopilada se almacena en la nube. El software de aplicación que se utiliza para este programa está habilitado en Cloud para mayor comodidad. </a:t>
            </a:r>
          </a:p>
          <a:p>
            <a:pPr marL="457200" lvl="1" indent="0" algn="just">
              <a:buNone/>
              <a:defRPr/>
            </a:pPr>
            <a:r>
              <a:rPr lang="es-CO" sz="1600" dirty="0">
                <a:solidFill>
                  <a:schemeClr val="tx2">
                    <a:lumMod val="50000"/>
                  </a:schemeClr>
                </a:solidFill>
                <a:latin typeface="Calibri" panose="020F0502020204030204"/>
              </a:rPr>
              <a:t>Además, como ocurre con la mayoría de sistemas trabajan en la nube, Salesforce ofrece entorno multiplataforma, siendo posible que varios usuarios accedan al mismo tiempo para que el flujo de trabajo sea mayor y ofreciendo graficas que muestran los picos altos y bajos en las ventas por mes. </a:t>
            </a:r>
          </a:p>
          <a:p>
            <a:pPr marL="457200" lvl="1" indent="0" algn="just">
              <a:buNone/>
              <a:defRPr/>
            </a:pPr>
            <a:r>
              <a:rPr lang="es-CO" sz="1600" dirty="0">
                <a:solidFill>
                  <a:schemeClr val="tx2">
                    <a:lumMod val="50000"/>
                  </a:schemeClr>
                </a:solidFill>
                <a:latin typeface="Calibri" panose="020F0502020204030204"/>
              </a:rPr>
              <a:t>Salesforce puede agrupar varias cuentas y mantener una estrecha colaboración con un gran grupo de vendedores que tienen el mismo objetivo. Así mismo, cuenta con la posibilidad de registrar todas las comunicaciones que sean realizadas con los clientes para obtener todo tipo de informes de evaluación y  el estado que presenta la estrategia de mercadeo.</a:t>
            </a:r>
          </a:p>
        </p:txBody>
      </p:sp>
    </p:spTree>
    <p:extLst>
      <p:ext uri="{BB962C8B-B14F-4D97-AF65-F5344CB8AC3E}">
        <p14:creationId xmlns:p14="http://schemas.microsoft.com/office/powerpoint/2010/main" val="3171803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Causa: Planificación de la producción</a:t>
            </a:r>
          </a:p>
          <a:p>
            <a:pPr lvl="0">
              <a:defRPr/>
            </a:pPr>
            <a:r>
              <a:rPr lang="es-CO" sz="2000" u="sng" dirty="0">
                <a:solidFill>
                  <a:schemeClr val="tx2">
                    <a:lumMod val="50000"/>
                  </a:schemeClr>
                </a:solidFill>
                <a:latin typeface="Calibri" panose="020F0502020204030204"/>
              </a:rPr>
              <a:t>Ortems PlannerOne</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800" dirty="0">
                <a:solidFill>
                  <a:schemeClr val="tx2">
                    <a:lumMod val="50000"/>
                  </a:schemeClr>
                </a:solidFill>
                <a:latin typeface="Calibri" panose="020F0502020204030204"/>
              </a:rPr>
              <a:t>Esta empresa se dedica a crear soluciones colaborativas avanzadas de programación y de planificación, destinadas al sector industrial y a las compañías de servicio.</a:t>
            </a:r>
          </a:p>
          <a:p>
            <a:pPr marL="457200" lvl="1" indent="0" algn="just">
              <a:buNone/>
              <a:defRPr/>
            </a:pPr>
            <a:r>
              <a:rPr lang="es-CO" sz="1800" dirty="0">
                <a:solidFill>
                  <a:schemeClr val="tx2">
                    <a:lumMod val="50000"/>
                  </a:schemeClr>
                </a:solidFill>
                <a:latin typeface="Calibri" panose="020F0502020204030204"/>
              </a:rPr>
              <a:t>Ortems desarrolló un software de planeación de producción llamado “PlannerOne”. Este software es un ERP que se encarga de automatizar los procesos de la compañía, lo que lleva a una planeación y una correcta ejecución de los procesos de producción.</a:t>
            </a:r>
          </a:p>
          <a:p>
            <a:pPr marL="457200" lvl="1" indent="0" algn="just">
              <a:buNone/>
              <a:defRPr/>
            </a:pPr>
            <a:r>
              <a:rPr lang="es-CO" sz="1800" dirty="0">
                <a:solidFill>
                  <a:schemeClr val="tx2">
                    <a:lumMod val="50000"/>
                  </a:schemeClr>
                </a:solidFill>
                <a:latin typeface="Calibri" panose="020F0502020204030204"/>
              </a:rPr>
              <a:t>Esto lleva a que los tiempos de ejecución se reduzcan y los empleados puedan tomar los tiempos necesarios para descansar y no tener una sobre carga laboral.</a:t>
            </a:r>
          </a:p>
        </p:txBody>
      </p:sp>
    </p:spTree>
    <p:extLst>
      <p:ext uri="{BB962C8B-B14F-4D97-AF65-F5344CB8AC3E}">
        <p14:creationId xmlns:p14="http://schemas.microsoft.com/office/powerpoint/2010/main" val="3408461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Causa: Planificación de la producción</a:t>
            </a:r>
          </a:p>
          <a:p>
            <a:pPr lvl="0">
              <a:defRPr/>
            </a:pPr>
            <a:r>
              <a:rPr lang="es-CO" sz="2000" u="sng" dirty="0">
                <a:solidFill>
                  <a:schemeClr val="tx2">
                    <a:lumMod val="50000"/>
                  </a:schemeClr>
                </a:solidFill>
                <a:latin typeface="Calibri" panose="020F0502020204030204"/>
              </a:rPr>
              <a:t>ForcePlanner</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800" dirty="0">
                <a:solidFill>
                  <a:schemeClr val="tx2">
                    <a:lumMod val="50000"/>
                  </a:schemeClr>
                </a:solidFill>
                <a:latin typeface="Calibri" panose="020F0502020204030204"/>
              </a:rPr>
              <a:t>Es un software de solución optimizada inteligente que ofrece varios servicios que permiten la automatización de procesos mediante tecnología y algoritmos propios. En esto servicios tiene el plan de producción y beneficios como la flexibilidad que permite que los procesos evolucionen. Ofrece un fácil uso,  permite llevar control en los procesos implementados y da suficiente información para tomar una decisión más acertada.</a:t>
            </a:r>
          </a:p>
          <a:p>
            <a:pPr marL="457200" lvl="1" indent="0" algn="just">
              <a:buNone/>
              <a:defRPr/>
            </a:pPr>
            <a:r>
              <a:rPr lang="es-CO" sz="1800" dirty="0">
                <a:solidFill>
                  <a:schemeClr val="tx2">
                    <a:lumMod val="50000"/>
                  </a:schemeClr>
                </a:solidFill>
                <a:latin typeface="Calibri" panose="020F0502020204030204"/>
              </a:rPr>
              <a:t>El software se considera flexible para todo tipo de empresas, tiene integrado herramientas que permite trabajar producciones en masa y puede ser aplicado a la fabricación en masa de zapatos.</a:t>
            </a:r>
          </a:p>
        </p:txBody>
      </p:sp>
    </p:spTree>
    <p:extLst>
      <p:ext uri="{BB962C8B-B14F-4D97-AF65-F5344CB8AC3E}">
        <p14:creationId xmlns:p14="http://schemas.microsoft.com/office/powerpoint/2010/main" val="3628102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Causa: Planificación de la producción</a:t>
            </a:r>
          </a:p>
          <a:p>
            <a:pPr lvl="0">
              <a:defRPr/>
            </a:pPr>
            <a:r>
              <a:rPr lang="es-CO" sz="2000" u="sng" dirty="0">
                <a:solidFill>
                  <a:schemeClr val="tx2">
                    <a:lumMod val="50000"/>
                  </a:schemeClr>
                </a:solidFill>
                <a:latin typeface="Calibri" panose="020F0502020204030204"/>
              </a:rPr>
              <a:t>Izaro FAB</a:t>
            </a:r>
          </a:p>
          <a:p>
            <a:pPr marL="457200" lvl="1" indent="0" algn="just">
              <a:buNone/>
              <a:defRPr/>
            </a:pPr>
            <a:r>
              <a:rPr lang="es-CO" sz="1800" dirty="0">
                <a:solidFill>
                  <a:schemeClr val="tx2">
                    <a:lumMod val="50000"/>
                  </a:schemeClr>
                </a:solidFill>
                <a:latin typeface="Calibri" panose="020F0502020204030204"/>
              </a:rPr>
              <a:t>Cuenta con modelos enfocados a la producción de fábricas, con un enfoque a la automatización de rutas de producción, calcula necesidad de materiales y producción por demanda. Para poder llevar a cabo esto, el software toma en cuenta variables como tiempo de producción, materiales, utillajes y preparación para poder garantizar que el pan de reproducción, compra y subcontratación sea la necesitada.</a:t>
            </a:r>
          </a:p>
          <a:p>
            <a:pPr marL="457200" lvl="1" indent="0" algn="just">
              <a:buNone/>
              <a:defRPr/>
            </a:pPr>
            <a:r>
              <a:rPr lang="es-CO" sz="1800" dirty="0">
                <a:solidFill>
                  <a:schemeClr val="tx2">
                    <a:lumMod val="50000"/>
                  </a:schemeClr>
                </a:solidFill>
                <a:latin typeface="Calibri" panose="020F0502020204030204"/>
              </a:rPr>
              <a:t>Sus principales funcionalidades son:</a:t>
            </a:r>
          </a:p>
          <a:p>
            <a:pPr marL="457200" lvl="1" indent="0" algn="just">
              <a:buNone/>
              <a:defRPr/>
            </a:pPr>
            <a:r>
              <a:rPr lang="es-CO" sz="1800" dirty="0">
                <a:solidFill>
                  <a:schemeClr val="tx2">
                    <a:lumMod val="50000"/>
                  </a:schemeClr>
                </a:solidFill>
                <a:latin typeface="Calibri" panose="020F0502020204030204"/>
              </a:rPr>
              <a:t>•	Lista de materiales (BOM).</a:t>
            </a:r>
          </a:p>
          <a:p>
            <a:pPr marL="457200" lvl="1" indent="0" algn="just">
              <a:buNone/>
              <a:defRPr/>
            </a:pPr>
            <a:r>
              <a:rPr lang="es-CO" sz="1800" dirty="0">
                <a:solidFill>
                  <a:schemeClr val="tx2">
                    <a:lumMod val="50000"/>
                  </a:schemeClr>
                </a:solidFill>
                <a:latin typeface="Calibri" panose="020F0502020204030204"/>
              </a:rPr>
              <a:t>•	formulas y recetas.</a:t>
            </a:r>
          </a:p>
          <a:p>
            <a:pPr marL="457200" lvl="1" indent="0" algn="just">
              <a:buNone/>
              <a:defRPr/>
            </a:pPr>
            <a:r>
              <a:rPr lang="es-CO" sz="1800" dirty="0">
                <a:solidFill>
                  <a:schemeClr val="tx2">
                    <a:lumMod val="50000"/>
                  </a:schemeClr>
                </a:solidFill>
                <a:latin typeface="Calibri" panose="020F0502020204030204"/>
              </a:rPr>
              <a:t>•	Rutas de fabricación.</a:t>
            </a:r>
          </a:p>
          <a:p>
            <a:pPr marL="457200" lvl="1" indent="0" algn="just">
              <a:buNone/>
              <a:defRPr/>
            </a:pPr>
            <a:r>
              <a:rPr lang="es-CO" sz="1800" dirty="0">
                <a:solidFill>
                  <a:schemeClr val="tx2">
                    <a:lumMod val="50000"/>
                  </a:schemeClr>
                </a:solidFill>
                <a:latin typeface="Calibri" panose="020F0502020204030204"/>
              </a:rPr>
              <a:t>•	Tiempos y costes de preparación y fabricación.</a:t>
            </a:r>
          </a:p>
          <a:p>
            <a:pPr marL="457200" lvl="1" indent="0" algn="just">
              <a:buNone/>
              <a:defRPr/>
            </a:pPr>
            <a:r>
              <a:rPr lang="es-CO" sz="1800" dirty="0">
                <a:solidFill>
                  <a:schemeClr val="tx2">
                    <a:lumMod val="50000"/>
                  </a:schemeClr>
                </a:solidFill>
                <a:latin typeface="Calibri" panose="020F0502020204030204"/>
              </a:rPr>
              <a:t>•	Gestión de utillajes MRP.</a:t>
            </a:r>
          </a:p>
          <a:p>
            <a:pPr marL="457200" lvl="1" indent="0" algn="just">
              <a:buNone/>
              <a:defRPr/>
            </a:pPr>
            <a:r>
              <a:rPr lang="es-CO" sz="1800" dirty="0">
                <a:solidFill>
                  <a:schemeClr val="tx2">
                    <a:lumMod val="50000"/>
                  </a:schemeClr>
                </a:solidFill>
                <a:latin typeface="Calibri" panose="020F0502020204030204"/>
              </a:rPr>
              <a:t>•	Creación de órdenes de fabricación, compra y subcontratación.</a:t>
            </a:r>
          </a:p>
          <a:p>
            <a:pPr marL="457200" lvl="1" indent="0" algn="just">
              <a:buNone/>
              <a:defRPr/>
            </a:pPr>
            <a:r>
              <a:rPr lang="es-CO" sz="1800" dirty="0">
                <a:solidFill>
                  <a:schemeClr val="tx2">
                    <a:lumMod val="50000"/>
                  </a:schemeClr>
                </a:solidFill>
                <a:latin typeface="Calibri" panose="020F0502020204030204"/>
              </a:rPr>
              <a:t>•	Control de subcontratistas.</a:t>
            </a:r>
          </a:p>
          <a:p>
            <a:pPr marL="457200" lvl="1" indent="0" algn="just">
              <a:buNone/>
              <a:defRPr/>
            </a:pPr>
            <a:r>
              <a:rPr lang="es-CO" sz="1800" dirty="0">
                <a:solidFill>
                  <a:schemeClr val="tx2">
                    <a:lumMod val="50000"/>
                  </a:schemeClr>
                </a:solidFill>
                <a:latin typeface="Calibri" panose="020F0502020204030204"/>
              </a:rPr>
              <a:t>•	Previsión y análisis de costes de fabricación.</a:t>
            </a:r>
          </a:p>
          <a:p>
            <a:pPr marL="457200" lvl="1" indent="0" algn="just">
              <a:buNone/>
              <a:defRPr/>
            </a:pPr>
            <a:r>
              <a:rPr lang="es-CO" sz="1800" dirty="0">
                <a:solidFill>
                  <a:schemeClr val="tx2">
                    <a:lumMod val="50000"/>
                  </a:schemeClr>
                </a:solidFill>
                <a:latin typeface="Calibri" panose="020F0502020204030204"/>
              </a:rPr>
              <a:t>•	Controles de calidad Trazabilidad.</a:t>
            </a:r>
          </a:p>
        </p:txBody>
      </p:sp>
    </p:spTree>
    <p:extLst>
      <p:ext uri="{BB962C8B-B14F-4D97-AF65-F5344CB8AC3E}">
        <p14:creationId xmlns:p14="http://schemas.microsoft.com/office/powerpoint/2010/main" val="1666386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smtClean="0">
                <a:solidFill>
                  <a:srgbClr val="D65213"/>
                </a:solidFill>
              </a:rPr>
              <a:t>Propuesta de valor</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es-CO" sz="2000" dirty="0">
              <a:latin typeface="Calibri" panose="020F0502020204030204"/>
            </a:endParaRPr>
          </a:p>
          <a:p>
            <a:pPr marL="0" lvl="0" indent="0">
              <a:buNone/>
              <a:defRPr/>
            </a:pPr>
            <a:endParaRPr lang="es-CO" sz="1800" dirty="0" smtClean="0">
              <a:solidFill>
                <a:schemeClr val="tx2">
                  <a:lumMod val="50000"/>
                </a:schemeClr>
              </a:solidFill>
              <a:latin typeface="Calibri" panose="020F0502020204030204"/>
            </a:endParaRPr>
          </a:p>
          <a:p>
            <a:pPr lvl="0">
              <a:defRPr/>
            </a:pPr>
            <a:endParaRPr lang="es-CO" sz="1800" dirty="0" smtClean="0">
              <a:solidFill>
                <a:schemeClr val="tx2">
                  <a:lumMod val="50000"/>
                </a:schemeClr>
              </a:solidFill>
              <a:latin typeface="Calibri" panose="020F0502020204030204"/>
            </a:endParaRPr>
          </a:p>
          <a:p>
            <a:pPr lvl="0">
              <a:defRPr/>
            </a:pPr>
            <a:endParaRPr lang="es-CO" sz="1800" dirty="0">
              <a:solidFill>
                <a:schemeClr val="tx2">
                  <a:lumMod val="50000"/>
                </a:schemeClr>
              </a:solidFill>
              <a:latin typeface="Calibri" panose="020F0502020204030204"/>
            </a:endParaRPr>
          </a:p>
          <a:p>
            <a:pPr lvl="0">
              <a:defRPr/>
            </a:pPr>
            <a:endParaRPr lang="es-CO" sz="1800" dirty="0">
              <a:solidFill>
                <a:schemeClr val="tx2">
                  <a:lumMod val="50000"/>
                </a:schemeClr>
              </a:solidFill>
              <a:latin typeface="Calibri" panose="020F0502020204030204"/>
            </a:endParaRPr>
          </a:p>
        </p:txBody>
      </p:sp>
    </p:spTree>
    <p:extLst>
      <p:ext uri="{BB962C8B-B14F-4D97-AF65-F5344CB8AC3E}">
        <p14:creationId xmlns:p14="http://schemas.microsoft.com/office/powerpoint/2010/main" val="723246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342899" y="-20782"/>
            <a:ext cx="7824355" cy="572700"/>
          </a:xfrm>
          <a:prstGeom prst="rect">
            <a:avLst/>
          </a:prstGeom>
        </p:spPr>
        <p:txBody>
          <a:bodyPr lIns="91425" tIns="91425" rIns="91425" bIns="91425" anchor="t" anchorCtr="0">
            <a:noAutofit/>
          </a:bodyPr>
          <a:lstStyle/>
          <a:p>
            <a:pPr lvl="0" algn="ctr" rtl="0">
              <a:spcBef>
                <a:spcPts val="0"/>
              </a:spcBef>
              <a:buNone/>
            </a:pPr>
            <a:r>
              <a:rPr lang="es-CO" dirty="0" smtClean="0">
                <a:solidFill>
                  <a:srgbClr val="D65213"/>
                </a:solidFill>
              </a:rPr>
              <a:t>Ventajas competitivas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es-CO" sz="2000" dirty="0">
              <a:latin typeface="Calibri" panose="020F0502020204030204"/>
            </a:endParaRPr>
          </a:p>
          <a:p>
            <a:pPr lvl="0">
              <a:defRPr/>
            </a:pPr>
            <a:endParaRPr lang="es-CO" sz="1800" dirty="0" smtClean="0">
              <a:solidFill>
                <a:schemeClr val="tx2">
                  <a:lumMod val="50000"/>
                </a:schemeClr>
              </a:solidFill>
              <a:latin typeface="Calibri" panose="020F0502020204030204"/>
            </a:endParaRPr>
          </a:p>
          <a:p>
            <a:pPr lvl="0">
              <a:defRPr/>
            </a:pPr>
            <a:r>
              <a:rPr lang="es-CO" sz="1800" dirty="0" smtClean="0">
                <a:solidFill>
                  <a:schemeClr val="tx2">
                    <a:lumMod val="50000"/>
                  </a:schemeClr>
                </a:solidFill>
                <a:latin typeface="Calibri" panose="020F0502020204030204"/>
              </a:rPr>
              <a:t>Nuestra principal diferencia en cuanto a nuestros competidores es que nuestra empresa tiene adaptabilidad con respecto a los requerimientos de un posible cliente. Ya que la mayoría de competidores trabajan con estándares.</a:t>
            </a:r>
          </a:p>
          <a:p>
            <a:pPr lvl="0">
              <a:defRPr/>
            </a:pPr>
            <a:endParaRPr lang="es-CO" sz="1800" dirty="0" smtClean="0">
              <a:solidFill>
                <a:schemeClr val="tx2">
                  <a:lumMod val="50000"/>
                </a:schemeClr>
              </a:solidFill>
              <a:latin typeface="Calibri" panose="020F0502020204030204"/>
            </a:endParaRPr>
          </a:p>
          <a:p>
            <a:pPr lvl="0">
              <a:defRPr/>
            </a:pPr>
            <a:endParaRPr lang="es-CO" sz="1800" dirty="0">
              <a:solidFill>
                <a:schemeClr val="tx2">
                  <a:lumMod val="50000"/>
                </a:schemeClr>
              </a:solidFill>
              <a:latin typeface="Calibri" panose="020F0502020204030204"/>
            </a:endParaRPr>
          </a:p>
          <a:p>
            <a:pPr lvl="0">
              <a:defRPr/>
            </a:pPr>
            <a:endParaRPr lang="es-CO" sz="1800" dirty="0">
              <a:solidFill>
                <a:schemeClr val="tx2">
                  <a:lumMod val="50000"/>
                </a:schemeClr>
              </a:solidFill>
              <a:latin typeface="Calibri" panose="020F0502020204030204"/>
            </a:endParaRPr>
          </a:p>
        </p:txBody>
      </p:sp>
    </p:spTree>
    <p:extLst>
      <p:ext uri="{BB962C8B-B14F-4D97-AF65-F5344CB8AC3E}">
        <p14:creationId xmlns:p14="http://schemas.microsoft.com/office/powerpoint/2010/main" val="3078647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342899" y="-20782"/>
            <a:ext cx="7824355" cy="572700"/>
          </a:xfrm>
          <a:prstGeom prst="rect">
            <a:avLst/>
          </a:prstGeom>
        </p:spPr>
        <p:txBody>
          <a:bodyPr lIns="91425" tIns="91425" rIns="91425" bIns="91425" anchor="t" anchorCtr="0">
            <a:noAutofit/>
          </a:bodyPr>
          <a:lstStyle/>
          <a:p>
            <a:pPr lvl="0" algn="ctr" rtl="0">
              <a:spcBef>
                <a:spcPts val="0"/>
              </a:spcBef>
              <a:buNone/>
            </a:pPr>
            <a:r>
              <a:rPr lang="es-CO" dirty="0" smtClean="0">
                <a:solidFill>
                  <a:srgbClr val="D65213"/>
                </a:solidFill>
              </a:rPr>
              <a:t>Promesa de valor</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es-CO" sz="2000" dirty="0">
              <a:latin typeface="Calibri" panose="020F0502020204030204"/>
            </a:endParaRPr>
          </a:p>
          <a:p>
            <a:pPr lvl="0">
              <a:defRPr/>
            </a:pPr>
            <a:endParaRPr lang="es-CO" sz="1800" dirty="0" smtClean="0">
              <a:solidFill>
                <a:schemeClr val="tx2">
                  <a:lumMod val="50000"/>
                </a:schemeClr>
              </a:solidFill>
              <a:latin typeface="Calibri" panose="020F0502020204030204"/>
            </a:endParaRPr>
          </a:p>
          <a:p>
            <a:pPr lvl="0">
              <a:defRPr/>
            </a:pPr>
            <a:r>
              <a:rPr lang="es-CO" sz="1800" dirty="0" smtClean="0">
                <a:solidFill>
                  <a:schemeClr val="tx2">
                    <a:lumMod val="50000"/>
                  </a:schemeClr>
                </a:solidFill>
                <a:latin typeface="Calibri" panose="020F0502020204030204"/>
              </a:rPr>
              <a:t>	</a:t>
            </a:r>
            <a:endParaRPr lang="es-CO" sz="1800" dirty="0" smtClean="0">
              <a:solidFill>
                <a:schemeClr val="tx2">
                  <a:lumMod val="50000"/>
                </a:schemeClr>
              </a:solidFill>
              <a:latin typeface="Calibri" panose="020F0502020204030204"/>
            </a:endParaRPr>
          </a:p>
          <a:p>
            <a:pPr lvl="0">
              <a:defRPr/>
            </a:pPr>
            <a:endParaRPr lang="es-CO" sz="1800" dirty="0">
              <a:solidFill>
                <a:schemeClr val="tx2">
                  <a:lumMod val="50000"/>
                </a:schemeClr>
              </a:solidFill>
              <a:latin typeface="Calibri" panose="020F0502020204030204"/>
            </a:endParaRPr>
          </a:p>
          <a:p>
            <a:pPr lvl="0">
              <a:defRPr/>
            </a:pPr>
            <a:endParaRPr lang="es-CO" sz="1800" dirty="0">
              <a:solidFill>
                <a:schemeClr val="tx2">
                  <a:lumMod val="50000"/>
                </a:schemeClr>
              </a:solidFill>
              <a:latin typeface="Calibri" panose="020F0502020204030204"/>
            </a:endParaRPr>
          </a:p>
        </p:txBody>
      </p:sp>
    </p:spTree>
    <p:extLst>
      <p:ext uri="{BB962C8B-B14F-4D97-AF65-F5344CB8AC3E}">
        <p14:creationId xmlns:p14="http://schemas.microsoft.com/office/powerpoint/2010/main" val="1111513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p:nvPr/>
        </p:nvSpPr>
        <p:spPr>
          <a:xfrm>
            <a:off x="0" y="1122934"/>
            <a:ext cx="9144000" cy="3619888"/>
          </a:xfrm>
          <a:prstGeom prst="rect">
            <a:avLst/>
          </a:prstGeom>
          <a:noFill/>
          <a:ln>
            <a:noFill/>
          </a:ln>
        </p:spPr>
        <p:txBody>
          <a:bodyPr lIns="91425" tIns="91425" rIns="91425" bIns="91425" anchor="t" anchorCtr="0">
            <a:noAutofit/>
          </a:bodyPr>
          <a:lstStyle/>
          <a:p>
            <a:pPr lvl="0" algn="ctr">
              <a:spcBef>
                <a:spcPts val="0"/>
              </a:spcBef>
              <a:buNone/>
            </a:pPr>
            <a:r>
              <a:rPr lang="es" dirty="0">
                <a:solidFill>
                  <a:schemeClr val="lt1"/>
                </a:solidFill>
              </a:rPr>
              <a:t>Bogotá, 2018-I</a:t>
            </a:r>
            <a:r>
              <a:rPr lang="es-CO" dirty="0">
                <a:solidFill>
                  <a:schemeClr val="lt1"/>
                </a:solidFill>
              </a:rPr>
              <a:t>I</a:t>
            </a: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spcBef>
                <a:spcPts val="0"/>
              </a:spcBef>
              <a:buNone/>
            </a:pPr>
            <a:r>
              <a:rPr lang="es" dirty="0">
                <a:solidFill>
                  <a:schemeClr val="lt1"/>
                </a:solidFill>
              </a:rPr>
              <a:t>			Presentado a:	</a:t>
            </a:r>
            <a:r>
              <a:rPr lang="es-CO" dirty="0">
                <a:solidFill>
                  <a:schemeClr val="lt1"/>
                </a:solidFill>
              </a:rPr>
              <a:t>Omar G. Erazo C.</a:t>
            </a:r>
            <a:endParaRPr lang="es" dirty="0">
              <a:solidFill>
                <a:schemeClr val="lt1"/>
              </a:solidFill>
            </a:endParaRPr>
          </a:p>
          <a:p>
            <a:pPr lvl="0">
              <a:spcBef>
                <a:spcPts val="0"/>
              </a:spcBef>
              <a:buNone/>
            </a:pPr>
            <a:endParaRPr lang="es" dirty="0">
              <a:solidFill>
                <a:schemeClr val="lt1"/>
              </a:solidFill>
            </a:endParaRPr>
          </a:p>
          <a:p>
            <a:pPr lvl="0">
              <a:spcBef>
                <a:spcPts val="0"/>
              </a:spcBef>
              <a:buNone/>
            </a:pPr>
            <a:r>
              <a:rPr lang="es" dirty="0">
                <a:solidFill>
                  <a:schemeClr val="lt1"/>
                </a:solidFill>
              </a:rPr>
              <a:t>			Realizado por:	Cesar Alejandro Antolinez</a:t>
            </a:r>
          </a:p>
          <a:p>
            <a:pPr lvl="0">
              <a:spcBef>
                <a:spcPts val="0"/>
              </a:spcBef>
              <a:buNone/>
            </a:pPr>
            <a:r>
              <a:rPr lang="es" dirty="0">
                <a:solidFill>
                  <a:schemeClr val="lt1"/>
                </a:solidFill>
              </a:rPr>
              <a:t>					</a:t>
            </a:r>
            <a:r>
              <a:rPr lang="es-CO" dirty="0">
                <a:solidFill>
                  <a:schemeClr val="lt1"/>
                </a:solidFill>
              </a:rPr>
              <a:t>Angela Daniela García</a:t>
            </a:r>
            <a:endParaRPr lang="es" dirty="0">
              <a:solidFill>
                <a:schemeClr val="lt1"/>
              </a:solidFill>
            </a:endParaRPr>
          </a:p>
          <a:p>
            <a:pPr lvl="0">
              <a:spcBef>
                <a:spcPts val="0"/>
              </a:spcBef>
              <a:buNone/>
            </a:pPr>
            <a:r>
              <a:rPr lang="es" dirty="0">
                <a:solidFill>
                  <a:schemeClr val="lt1"/>
                </a:solidFill>
              </a:rPr>
              <a:t>					Juan Felipe Gonzalez</a:t>
            </a:r>
          </a:p>
          <a:p>
            <a:pPr lvl="0">
              <a:spcBef>
                <a:spcPts val="0"/>
              </a:spcBef>
              <a:buNone/>
            </a:pPr>
            <a:r>
              <a:rPr lang="es" dirty="0">
                <a:solidFill>
                  <a:schemeClr val="lt1"/>
                </a:solidFill>
              </a:rPr>
              <a:t>					Juan Pablo Lara</a:t>
            </a:r>
          </a:p>
          <a:p>
            <a:pPr lvl="0" algn="ctr">
              <a:spcBef>
                <a:spcPts val="0"/>
              </a:spcBef>
              <a:buNone/>
            </a:pPr>
            <a:endParaRPr lang="es" dirty="0">
              <a:solidFill>
                <a:schemeClr val="l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Problema</a:t>
            </a:r>
            <a:endParaRPr lang="es" dirty="0">
              <a:solidFill>
                <a:srgbClr val="D65213"/>
              </a:solidFill>
            </a:endParaRPr>
          </a:p>
        </p:txBody>
      </p:sp>
      <p:cxnSp>
        <p:nvCxnSpPr>
          <p:cNvPr id="77" name="Shape 77"/>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8" name="Marcador de contenido 2"/>
          <p:cNvSpPr txBox="1">
            <a:spLocks/>
          </p:cNvSpPr>
          <p:nvPr/>
        </p:nvSpPr>
        <p:spPr>
          <a:xfrm>
            <a:off x="1465324" y="1615300"/>
            <a:ext cx="7408507" cy="30917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Sobrecarga laboral en los operarios de una empresa de calzado.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Consecuencia:</a:t>
            </a:r>
          </a:p>
          <a:p>
            <a:pPr lvl="1">
              <a:spcBef>
                <a:spcPts val="1000"/>
              </a:spcBef>
              <a:defRPr/>
            </a:pPr>
            <a:r>
              <a:rPr lang="es-CO" sz="1600" dirty="0">
                <a:solidFill>
                  <a:schemeClr val="tx2">
                    <a:lumMod val="50000"/>
                  </a:schemeClr>
                </a:solidFill>
                <a:latin typeface="Calibri" panose="020F0502020204030204"/>
              </a:rPr>
              <a:t>Bajo rendimiento. A pesar de que los operarios deben cumplir con una producción alta, no se cumplen las metas.</a:t>
            </a:r>
          </a:p>
          <a:p>
            <a:pPr lvl="1">
              <a:spcBef>
                <a:spcPts val="1000"/>
              </a:spcBef>
              <a:defRPr/>
            </a:pPr>
            <a:r>
              <a:rPr lang="es-CO" sz="1600" dirty="0">
                <a:solidFill>
                  <a:schemeClr val="tx2">
                    <a:lumMod val="50000"/>
                  </a:schemeClr>
                </a:solidFill>
                <a:latin typeface="Calibri" panose="020F0502020204030204"/>
              </a:rPr>
              <a:t>Baja calidad del calzado. En el periodo del mes en que es más alta demanda de calzado, se desperdicia material y los zapatos no cumplen los estándares mínimos de calidad.</a:t>
            </a:r>
          </a:p>
          <a:p>
            <a:pPr lvl="1">
              <a:spcBef>
                <a:spcPts val="1000"/>
              </a:spcBef>
              <a:defRPr/>
            </a:pPr>
            <a:r>
              <a:rPr lang="es-CO" sz="1600" dirty="0">
                <a:solidFill>
                  <a:schemeClr val="tx2">
                    <a:lumMod val="50000"/>
                  </a:schemeClr>
                </a:solidFill>
                <a:latin typeface="Calibri" panose="020F0502020204030204"/>
              </a:rPr>
              <a:t>Falta de motivación. El personal operario se encuentra cada vez más cansado y  se ve una alta taza de inasistencia por enfermedad. En reuniones y asambleas, constantemente manifiestan su falta de energía y el deseo de obtener una mejor retribución económica para solventar su situación.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 name="Shape 76">
            <a:extLst>
              <a:ext uri="{FF2B5EF4-FFF2-40B4-BE49-F238E27FC236}">
                <a16:creationId xmlns:a16="http://schemas.microsoft.com/office/drawing/2014/main" id="{823F227E-2080-4C2D-A66D-23642D088BDD}"/>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Contexto</a:t>
            </a:r>
            <a:endParaRPr lang="es" dirty="0">
              <a:solidFill>
                <a:srgbClr val="D65213"/>
              </a:solidFill>
            </a:endParaRPr>
          </a:p>
        </p:txBody>
      </p:sp>
      <p:cxnSp>
        <p:nvCxnSpPr>
          <p:cNvPr id="9" name="Shape 77">
            <a:extLst>
              <a:ext uri="{FF2B5EF4-FFF2-40B4-BE49-F238E27FC236}">
                <a16:creationId xmlns:a16="http://schemas.microsoft.com/office/drawing/2014/main" id="{70A6B525-E3CF-4F8C-835A-CDB84BD6BEBA}"/>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10" name="Marcador de contenido 2">
            <a:extLst>
              <a:ext uri="{FF2B5EF4-FFF2-40B4-BE49-F238E27FC236}">
                <a16:creationId xmlns:a16="http://schemas.microsoft.com/office/drawing/2014/main" id="{CCBDC1B4-3E5B-4797-AC57-42C6439571A5}"/>
              </a:ext>
            </a:extLst>
          </p:cNvPr>
          <p:cNvSpPr txBox="1">
            <a:spLocks/>
          </p:cNvSpPr>
          <p:nvPr/>
        </p:nvSpPr>
        <p:spPr>
          <a:xfrm>
            <a:off x="1465325" y="1615300"/>
            <a:ext cx="7107173" cy="3278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Empresa de fabricación, confección y comercialización de calzado.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fábrica está ubicada en la zona industrial de la localidad de Puente Aranda, en la ciudad de Bogotá.</a:t>
            </a:r>
            <a:endParaRPr lang="es-ES" sz="1800" dirty="0">
              <a:solidFill>
                <a:schemeClr val="tx2">
                  <a:lumMod val="50000"/>
                </a:schemeClr>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ES" sz="1800" dirty="0">
                <a:solidFill>
                  <a:schemeClr val="tx2">
                    <a:lumMod val="50000"/>
                  </a:schemeClr>
                </a:solidFill>
                <a:latin typeface="Calibri" panose="020F0502020204030204"/>
              </a:rPr>
              <a:t>La fábrica cuenta con un total de 100 operarios entre los 25 y 45 años de edad.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s-ES" sz="1800" dirty="0">
              <a:solidFill>
                <a:schemeClr val="tx2">
                  <a:lumMod val="50000"/>
                </a:schemeClr>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988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8" name="Shape 76">
            <a:extLst>
              <a:ext uri="{FF2B5EF4-FFF2-40B4-BE49-F238E27FC236}">
                <a16:creationId xmlns:a16="http://schemas.microsoft.com/office/drawing/2014/main" id="{CF40DF45-FB5D-4440-92AC-93BE8C82B997}"/>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Cuantificación</a:t>
            </a:r>
            <a:endParaRPr lang="es" dirty="0">
              <a:solidFill>
                <a:srgbClr val="D65213"/>
              </a:solidFill>
            </a:endParaRPr>
          </a:p>
        </p:txBody>
      </p:sp>
      <p:cxnSp>
        <p:nvCxnSpPr>
          <p:cNvPr id="11" name="Shape 77">
            <a:extLst>
              <a:ext uri="{FF2B5EF4-FFF2-40B4-BE49-F238E27FC236}">
                <a16:creationId xmlns:a16="http://schemas.microsoft.com/office/drawing/2014/main" id="{03DCC001-B4A5-444C-804B-FB0C6BA1FEB0}"/>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12" name="Marcador de contenido 2">
            <a:extLst>
              <a:ext uri="{FF2B5EF4-FFF2-40B4-BE49-F238E27FC236}">
                <a16:creationId xmlns:a16="http://schemas.microsoft.com/office/drawing/2014/main" id="{9DEC5C61-270A-4264-B408-4C7D43594634}"/>
              </a:ext>
            </a:extLst>
          </p:cNvPr>
          <p:cNvSpPr txBox="1">
            <a:spLocks/>
          </p:cNvSpPr>
          <p:nvPr/>
        </p:nvSpPr>
        <p:spPr>
          <a:xfrm>
            <a:off x="1465325" y="1613634"/>
            <a:ext cx="7169517" cy="30726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fábrica debe producir entre 10.000 y 15.000 zapatos semanales </a:t>
            </a:r>
            <a:r>
              <a:rPr lang="es-CO" sz="2000" dirty="0">
                <a:solidFill>
                  <a:schemeClr val="tx2">
                    <a:lumMod val="50000"/>
                  </a:schemeClr>
                </a:solidFill>
                <a:latin typeface="Calibri" panose="020F0502020204030204"/>
              </a:rPr>
              <a:t>en el periodo de mayor demanda de cada 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El 60% de los zapatos fabricados está siendo devuelto por baja calidad.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El 20% de los zapatos fabricados no está saliendo a la venta por no cumplir los estándares mínimos de calidad.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empresa ha tenido que hacer recortes de personal porque el producido mensual no ha suplido el salario.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El </a:t>
            </a:r>
            <a:r>
              <a:rPr lang="es-CO" sz="2000" dirty="0">
                <a:solidFill>
                  <a:schemeClr val="tx2">
                    <a:lumMod val="50000"/>
                  </a:schemeClr>
                </a:solidFill>
                <a:latin typeface="Calibri" panose="020F0502020204030204"/>
              </a:rPr>
              <a:t>35% del personal operario </a:t>
            </a: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ha presentado enfermedades por causa del estrés y cansancio.</a:t>
            </a:r>
          </a:p>
        </p:txBody>
      </p:sp>
    </p:spTree>
    <p:extLst>
      <p:ext uri="{BB962C8B-B14F-4D97-AF65-F5344CB8AC3E}">
        <p14:creationId xmlns:p14="http://schemas.microsoft.com/office/powerpoint/2010/main" val="1114994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4D0BC5B2-D3FF-4136-BCED-C693C0AFA6AC}"/>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Quién lo sufre</a:t>
            </a:r>
            <a:endParaRPr lang="es" dirty="0">
              <a:solidFill>
                <a:srgbClr val="D65213"/>
              </a:solidFill>
            </a:endParaRPr>
          </a:p>
        </p:txBody>
      </p:sp>
      <p:cxnSp>
        <p:nvCxnSpPr>
          <p:cNvPr id="3" name="Shape 77">
            <a:extLst>
              <a:ext uri="{FF2B5EF4-FFF2-40B4-BE49-F238E27FC236}">
                <a16:creationId xmlns:a16="http://schemas.microsoft.com/office/drawing/2014/main" id="{60CD1C9F-92BA-495D-B553-D273A598DA00}"/>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62DA86C1-0F4B-42F5-93E0-CCE56A485388}"/>
              </a:ext>
            </a:extLst>
          </p:cNvPr>
          <p:cNvSpPr txBox="1">
            <a:spLocks/>
          </p:cNvSpPr>
          <p:nvPr/>
        </p:nvSpPr>
        <p:spPr>
          <a:xfrm>
            <a:off x="1465325" y="1921250"/>
            <a:ext cx="3615827" cy="25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Directamente:</a:t>
            </a:r>
          </a:p>
          <a:p>
            <a:pPr lvl="1">
              <a:spcBef>
                <a:spcPts val="1000"/>
              </a:spcBef>
              <a:defRPr/>
            </a:pPr>
            <a:r>
              <a:rPr lang="es-CO" sz="1600" dirty="0">
                <a:solidFill>
                  <a:schemeClr val="tx2">
                    <a:lumMod val="50000"/>
                  </a:schemeClr>
                </a:solidFill>
                <a:latin typeface="Calibri" panose="020F0502020204030204"/>
              </a:rPr>
              <a:t>Los empleados: Por su situación económica y de salud.</a:t>
            </a:r>
          </a:p>
          <a:p>
            <a:pPr lvl="1">
              <a:spcBef>
                <a:spcPts val="1000"/>
              </a:spcBef>
              <a:defRPr/>
            </a:pPr>
            <a:r>
              <a:rPr kumimoji="0" lang="es-CO" sz="16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gerencia: Porque no generan los ingresos suficientes.</a:t>
            </a:r>
          </a:p>
          <a:p>
            <a:pPr lvl="1">
              <a:spcBef>
                <a:spcPts val="1000"/>
              </a:spcBef>
              <a:defRPr/>
            </a:pPr>
            <a:endParaRPr kumimoji="0" lang="es-CO" sz="16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
        <p:nvSpPr>
          <p:cNvPr id="5" name="Marcador de contenido 2">
            <a:extLst>
              <a:ext uri="{FF2B5EF4-FFF2-40B4-BE49-F238E27FC236}">
                <a16:creationId xmlns:a16="http://schemas.microsoft.com/office/drawing/2014/main" id="{8B7A350A-B96B-4D11-BD6A-2621F5472FD9}"/>
              </a:ext>
            </a:extLst>
          </p:cNvPr>
          <p:cNvSpPr txBox="1">
            <a:spLocks/>
          </p:cNvSpPr>
          <p:nvPr/>
        </p:nvSpPr>
        <p:spPr>
          <a:xfrm>
            <a:off x="4922034" y="1921250"/>
            <a:ext cx="3847887" cy="25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Indirectamente:</a:t>
            </a:r>
          </a:p>
          <a:p>
            <a:pPr lvl="1">
              <a:spcBef>
                <a:spcPts val="1000"/>
              </a:spcBef>
              <a:defRPr/>
            </a:pPr>
            <a:r>
              <a:rPr lang="es-CO" sz="1600" dirty="0">
                <a:solidFill>
                  <a:schemeClr val="tx2">
                    <a:lumMod val="50000"/>
                  </a:schemeClr>
                </a:solidFill>
                <a:latin typeface="Calibri" panose="020F0502020204030204"/>
              </a:rPr>
              <a:t>Los clientes: Por la calidad de sus productos.</a:t>
            </a:r>
          </a:p>
          <a:p>
            <a:pPr lvl="1">
              <a:spcBef>
                <a:spcPts val="1000"/>
              </a:spcBef>
              <a:defRPr/>
            </a:pPr>
            <a:r>
              <a:rPr lang="es-CO" sz="1600" dirty="0">
                <a:solidFill>
                  <a:schemeClr val="tx2">
                    <a:lumMod val="50000"/>
                  </a:schemeClr>
                </a:solidFill>
                <a:latin typeface="Calibri" panose="020F0502020204030204"/>
              </a:rPr>
              <a:t>Las familias de los empleados: Por ver poco a sus familiares y no contar con dinero suficiente.</a:t>
            </a:r>
          </a:p>
        </p:txBody>
      </p:sp>
    </p:spTree>
    <p:extLst>
      <p:ext uri="{BB962C8B-B14F-4D97-AF65-F5344CB8AC3E}">
        <p14:creationId xmlns:p14="http://schemas.microsoft.com/office/powerpoint/2010/main" val="2379376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127D90A-2316-4D99-B1C3-3B89C94DA5FF}"/>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Causas</a:t>
            </a:r>
            <a:endParaRPr lang="es" dirty="0">
              <a:solidFill>
                <a:srgbClr val="D65213"/>
              </a:solidFill>
            </a:endParaRPr>
          </a:p>
        </p:txBody>
      </p:sp>
      <p:cxnSp>
        <p:nvCxnSpPr>
          <p:cNvPr id="3" name="Shape 77">
            <a:extLst>
              <a:ext uri="{FF2B5EF4-FFF2-40B4-BE49-F238E27FC236}">
                <a16:creationId xmlns:a16="http://schemas.microsoft.com/office/drawing/2014/main" id="{301F4023-D500-4009-B8B1-9518F79B9B72}"/>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9DEA87FC-FE36-4A0C-870B-61A75C799DED}"/>
              </a:ext>
            </a:extLst>
          </p:cNvPr>
          <p:cNvSpPr txBox="1">
            <a:spLocks/>
          </p:cNvSpPr>
          <p:nvPr/>
        </p:nvSpPr>
        <p:spPr>
          <a:xfrm>
            <a:off x="1465325" y="1921250"/>
            <a:ext cx="7096783" cy="25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s-CO" sz="2000" u="sng" dirty="0">
                <a:solidFill>
                  <a:schemeClr val="tx2">
                    <a:lumMod val="50000"/>
                  </a:schemeClr>
                </a:solidFill>
                <a:latin typeface="Calibri" panose="020F0502020204030204"/>
              </a:rPr>
              <a:t>MALA PLANEACIÓN DE LA PRODUCCIÓN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Falta de personal.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Horarios muy largos.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Capacitación del personal.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785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Descripción</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1465325" y="972634"/>
            <a:ext cx="7096783" cy="3412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Como hay una mala planeación del proceso de producción, hay una sobrecarga en los operarios cuando llega el pico de ventas, por lo tanto el producto se ve afectado.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Se ha visto que los clientes devuelven 3 de cada 5 pares de zapatos por la baja calidad, eso genera que se deban producir pares de zapatos extra para reponer el producto, causando pérdidas económicas.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La sobrecarga de trabajo genera horarios de trabajo más largos, afectando el estado de salud de los trabajadores y la calidad del producto.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504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s-CO" sz="2000" b="0" i="0" u="none" strike="noStrike" kern="1200" cap="none" spc="0" normalizeH="0" baseline="0" noProof="0" dirty="0">
                <a:ln>
                  <a:noFill/>
                </a:ln>
                <a:effectLst/>
                <a:uLnTx/>
                <a:uFillTx/>
                <a:latin typeface="Calibri" panose="020F0502020204030204"/>
                <a:ea typeface="+mn-ea"/>
                <a:cs typeface="+mn-cs"/>
              </a:rPr>
              <a:t>Consecuencia: Baja calidad del calzado</a:t>
            </a:r>
          </a:p>
          <a:p>
            <a:pPr lvl="0">
              <a:defRPr/>
            </a:pPr>
            <a:r>
              <a:rPr lang="es-CO" sz="2000" u="sng" dirty="0">
                <a:solidFill>
                  <a:schemeClr val="tx2">
                    <a:lumMod val="50000"/>
                  </a:schemeClr>
                </a:solidFill>
                <a:latin typeface="Calibri" panose="020F0502020204030204"/>
              </a:rPr>
              <a:t>Intertek</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800" dirty="0">
                <a:solidFill>
                  <a:schemeClr val="tx2">
                    <a:lumMod val="50000"/>
                  </a:schemeClr>
                </a:solidFill>
                <a:latin typeface="Calibri" panose="020F0502020204030204"/>
              </a:rPr>
              <a:t>Esta empresa se dedica a proveer calidad industrial para la mayoría de empresas.</a:t>
            </a:r>
          </a:p>
          <a:p>
            <a:pPr marL="457200" lvl="1" indent="0" algn="just">
              <a:buNone/>
              <a:defRPr/>
            </a:pPr>
            <a:r>
              <a:rPr lang="es-CO" sz="1800" dirty="0">
                <a:solidFill>
                  <a:schemeClr val="tx2">
                    <a:lumMod val="50000"/>
                  </a:schemeClr>
                </a:solidFill>
                <a:latin typeface="Calibri" panose="020F0502020204030204"/>
              </a:rPr>
              <a:t>A través de sus servicios, Intertek ayuda a sus clientes de forma local y global a evaluar los productos y materias primas que compran y venden en una amplia variedad de normas y regulaciones de seguridad, calidad y funcionamiento.</a:t>
            </a:r>
          </a:p>
          <a:p>
            <a:pPr marL="457200" lvl="1" indent="0" algn="just">
              <a:buNone/>
              <a:defRPr/>
            </a:pPr>
            <a:r>
              <a:rPr lang="es-CO" sz="1800" dirty="0">
                <a:solidFill>
                  <a:schemeClr val="tx2">
                    <a:lumMod val="50000"/>
                  </a:schemeClr>
                </a:solidFill>
                <a:latin typeface="Calibri" panose="020F0502020204030204"/>
              </a:rPr>
              <a:t>Intertek apoya a de la industria de textiles, a través de sus servicios de auditoría, a evaluar las instalaciones de fabricación. La auditoría de textiles y prendas de vestir es un paso integral para verificar las capacidades de los fabricantes, el cumplimiento de las normas y reglamentos.</a:t>
            </a:r>
          </a:p>
          <a:p>
            <a:pPr marL="457200" lvl="1" indent="0" algn="just">
              <a:buNone/>
              <a:defRPr/>
            </a:pPr>
            <a:r>
              <a:rPr lang="es-CO" sz="1800" dirty="0">
                <a:solidFill>
                  <a:schemeClr val="tx2">
                    <a:lumMod val="50000"/>
                  </a:schemeClr>
                </a:solidFill>
                <a:latin typeface="Calibri" panose="020F0502020204030204"/>
              </a:rPr>
              <a:t>Con los servicios de Intertek se podría solucionar los problemas de calidad que presentan los zapatos mediante auditorias y evaluaciones.</a:t>
            </a:r>
          </a:p>
        </p:txBody>
      </p:sp>
    </p:spTree>
    <p:extLst>
      <p:ext uri="{BB962C8B-B14F-4D97-AF65-F5344CB8AC3E}">
        <p14:creationId xmlns:p14="http://schemas.microsoft.com/office/powerpoint/2010/main" val="349631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a16="http://schemas.microsoft.com/office/drawing/2014/main" id="{08A6C367-C85B-4C21-800C-3BB63CD57AA4}"/>
              </a:ext>
            </a:extLst>
          </p:cNvPr>
          <p:cNvCxnSpPr/>
          <p:nvPr/>
        </p:nvCxnSpPr>
        <p:spPr>
          <a:xfrm>
            <a:off x="1891768" y="1217257"/>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a16="http://schemas.microsoft.com/office/drawing/2014/main" id="{C825BB67-98F6-4EED-8DAB-7A6E7335C2A9}"/>
              </a:ext>
            </a:extLst>
          </p:cNvPr>
          <p:cNvSpPr txBox="1">
            <a:spLocks/>
          </p:cNvSpPr>
          <p:nvPr/>
        </p:nvSpPr>
        <p:spPr>
          <a:xfrm>
            <a:off x="1891353" y="1217257"/>
            <a:ext cx="6047302" cy="2907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s-CO" sz="2000" b="0" i="0" u="none" strike="noStrike" kern="1200" cap="none" spc="0" normalizeH="0" baseline="0" noProof="0" dirty="0">
                <a:ln>
                  <a:noFill/>
                </a:ln>
                <a:effectLst/>
                <a:uLnTx/>
                <a:uFillTx/>
                <a:latin typeface="Calibri" panose="020F0502020204030204"/>
                <a:ea typeface="+mn-ea"/>
                <a:cs typeface="+mn-cs"/>
              </a:rPr>
              <a:t>Consecuencia: Baja calidad del calzado y bajo rendimiento</a:t>
            </a:r>
          </a:p>
          <a:p>
            <a:pPr lvl="0">
              <a:defRPr/>
            </a:pPr>
            <a:r>
              <a:rPr lang="es-CO" sz="2400" u="sng" dirty="0">
                <a:solidFill>
                  <a:schemeClr val="tx2">
                    <a:lumMod val="50000"/>
                  </a:schemeClr>
                </a:solidFill>
                <a:latin typeface="Calibri" panose="020F0502020204030204"/>
              </a:rPr>
              <a:t>Tercerización de la producción</a:t>
            </a:r>
          </a:p>
          <a:p>
            <a:pPr marL="0" lvl="0" indent="0">
              <a:buNone/>
              <a:defRPr/>
            </a:pPr>
            <a:endParaRPr lang="es-CO" sz="2400" u="sng" dirty="0">
              <a:solidFill>
                <a:schemeClr val="tx2">
                  <a:lumMod val="50000"/>
                </a:schemeClr>
              </a:solidFill>
              <a:latin typeface="Calibri" panose="020F0502020204030204"/>
            </a:endParaRPr>
          </a:p>
          <a:p>
            <a:pPr marL="457200" lvl="1" indent="0" algn="just">
              <a:buNone/>
              <a:defRPr/>
            </a:pPr>
            <a:r>
              <a:rPr lang="es-CO" sz="2000" dirty="0">
                <a:solidFill>
                  <a:schemeClr val="tx2">
                    <a:lumMod val="50000"/>
                  </a:schemeClr>
                </a:solidFill>
                <a:latin typeface="Calibri" panose="020F0502020204030204"/>
              </a:rPr>
              <a:t>Si la empresa no alcanza a cumplir con la producción del mes, puede hacerse con los servicios de otra empresa que no comercialice sus propios productos al por menor.</a:t>
            </a:r>
          </a:p>
        </p:txBody>
      </p:sp>
    </p:spTree>
    <p:extLst>
      <p:ext uri="{BB962C8B-B14F-4D97-AF65-F5344CB8AC3E}">
        <p14:creationId xmlns:p14="http://schemas.microsoft.com/office/powerpoint/2010/main" val="2049395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5DDB39498BD254F8BA43A8D23B63BD7" ma:contentTypeVersion="7" ma:contentTypeDescription="Crear nuevo documento." ma:contentTypeScope="" ma:versionID="ec9209598e7c0fb2515870f3a000a1d5">
  <xsd:schema xmlns:xsd="http://www.w3.org/2001/XMLSchema" xmlns:xs="http://www.w3.org/2001/XMLSchema" xmlns:p="http://schemas.microsoft.com/office/2006/metadata/properties" xmlns:ns1="http://schemas.microsoft.com/sharepoint/v3" xmlns:ns2="293b8b8b-efc6-42e0-89fb-18df7ef8bc6d" xmlns:ns3="8eba1ff4-51d4-4410-8c07-2b60a57976f4" targetNamespace="http://schemas.microsoft.com/office/2006/metadata/properties" ma:root="true" ma:fieldsID="21f7552530f1d1d6760471e16e55aff0" ns1:_="" ns2:_="" ns3:_="">
    <xsd:import namespace="http://schemas.microsoft.com/sharepoint/v3"/>
    <xsd:import namespace="293b8b8b-efc6-42e0-89fb-18df7ef8bc6d"/>
    <xsd:import namespace="8eba1ff4-51d4-4410-8c07-2b60a57976f4"/>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93b8b8b-efc6-42e0-89fb-18df7ef8bc6d" elementFormDefault="qualified">
    <xsd:import namespace="http://schemas.microsoft.com/office/2006/documentManagement/types"/>
    <xsd:import namespace="http://schemas.microsoft.com/office/infopath/2007/PartnerControls"/>
    <xsd:element name="SharedWithUsers" ma:index="10"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description="" ma:internalName="SharedWithDetails" ma:readOnly="true">
      <xsd:simpleType>
        <xsd:restriction base="dms:Note">
          <xsd:maxLength value="255"/>
        </xsd:restriction>
      </xsd:simpleType>
    </xsd:element>
    <xsd:element name="LastSharedByUser" ma:index="12" nillable="true" ma:displayName="Última vez que se compartió por usuario" ma:description="" ma:internalName="LastSharedByUser" ma:readOnly="true">
      <xsd:simpleType>
        <xsd:restriction base="dms:Note">
          <xsd:maxLength value="255"/>
        </xsd:restriction>
      </xsd:simpleType>
    </xsd:element>
    <xsd:element name="LastSharedByTime" ma:index="13" nillable="true" ma:displayName="Última vez que se compartió por hora"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eba1ff4-51d4-4410-8c07-2b60a57976f4"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5B1052A-1389-403A-BDE2-A29AF78B6C73}">
  <ds:schemaRefs>
    <ds:schemaRef ds:uri="http://schemas.microsoft.com/sharepoint/v3/contenttype/forms"/>
  </ds:schemaRefs>
</ds:datastoreItem>
</file>

<file path=customXml/itemProps2.xml><?xml version="1.0" encoding="utf-8"?>
<ds:datastoreItem xmlns:ds="http://schemas.openxmlformats.org/officeDocument/2006/customXml" ds:itemID="{6D706B30-9100-480E-BB23-75178FF52C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b8b8b-efc6-42e0-89fb-18df7ef8bc6d"/>
    <ds:schemaRef ds:uri="8eba1ff4-51d4-4410-8c07-2b60a57976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D0A8BB-8BBF-43D4-9645-983ECE2A9589}">
  <ds:schemaRefs>
    <ds:schemaRef ds:uri="293b8b8b-efc6-42e0-89fb-18df7ef8bc6d"/>
    <ds:schemaRef ds:uri="http://purl.org/dc/elements/1.1/"/>
    <ds:schemaRef ds:uri="http://purl.org/dc/terms/"/>
    <ds:schemaRef ds:uri="8eba1ff4-51d4-4410-8c07-2b60a57976f4"/>
    <ds:schemaRef ds:uri="http://schemas.microsoft.com/office/2006/metadata/properties"/>
    <ds:schemaRef ds:uri="http://schemas.microsoft.com/office/2006/documentManagement/types"/>
    <ds:schemaRef ds:uri="http://schemas.microsoft.com/office/infopath/2007/PartnerControls"/>
    <ds:schemaRef ds:uri="http://schemas.microsoft.com/sharepoint/v3"/>
    <ds:schemaRef ds:uri="http://www.w3.org/XML/1998/namespace"/>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1089</TotalTime>
  <Words>1147</Words>
  <Application>Microsoft Office PowerPoint</Application>
  <PresentationFormat>Presentación en pantalla (16:9)</PresentationFormat>
  <Paragraphs>112</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simple-light-2</vt:lpstr>
      <vt:lpstr>Presentación de PowerPoint</vt:lpstr>
      <vt:lpstr>Problema</vt:lpstr>
      <vt:lpstr>Contexto</vt:lpstr>
      <vt:lpstr>Cuantificación</vt:lpstr>
      <vt:lpstr>Quién lo sufre</vt:lpstr>
      <vt:lpstr>Causas</vt:lpstr>
      <vt:lpstr>Descripción</vt:lpstr>
      <vt:lpstr>Competidores</vt:lpstr>
      <vt:lpstr>Competidores</vt:lpstr>
      <vt:lpstr>Competidores</vt:lpstr>
      <vt:lpstr>Competidores</vt:lpstr>
      <vt:lpstr>Competidores</vt:lpstr>
      <vt:lpstr>Competidores</vt:lpstr>
      <vt:lpstr>Propuesta de valor</vt:lpstr>
      <vt:lpstr>Ventajas competitivas</vt:lpstr>
      <vt:lpstr>Promesa de valor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Pablo Lara</dc:creator>
  <cp:lastModifiedBy>SISCOMPUTO</cp:lastModifiedBy>
  <cp:revision>51</cp:revision>
  <dcterms:modified xsi:type="dcterms:W3CDTF">2018-08-25T00:04:37Z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0x010100F5DDB39498BD254F8BA43A8D23B63BD7</vt:lpwstr>
  </property>
</Properties>
</file>