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200240"/>
            <a:ext cx="9143640" cy="2742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-1080"/>
            <a:ext cx="182700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332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7316280" y="0"/>
            <a:ext cx="182772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8229960" y="1080"/>
            <a:ext cx="91404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568160"/>
            <a:ext cx="7772040" cy="1237680"/>
          </a:xfrm>
          <a:prstGeom prst="rect">
            <a:avLst/>
          </a:prstGeom>
        </p:spPr>
        <p:txBody>
          <a:bodyPr tIns="91440" bIns="91440" anchor="b"/>
          <a:p>
            <a:r>
              <a:rPr lang="pt-BR" sz="48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-1080"/>
            <a:ext cx="9143640" cy="11437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-1080"/>
            <a:ext cx="648720" cy="5143320"/>
          </a:xfrm>
          <a:prstGeom prst="rect">
            <a:avLst/>
          </a:prstGeom>
          <a:solidFill>
            <a:srgbClr val="5a6378"/>
          </a:solidFill>
          <a:ln>
            <a:noFill/>
          </a:ln>
        </p:spPr>
      </p:sp>
      <p:sp>
        <p:nvSpPr>
          <p:cNvPr id="43" name="CustomShape 3"/>
          <p:cNvSpPr/>
          <p:nvPr/>
        </p:nvSpPr>
        <p:spPr>
          <a:xfrm>
            <a:off x="0" y="0"/>
            <a:ext cx="50004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44" name="CustomShape 4"/>
          <p:cNvSpPr/>
          <p:nvPr/>
        </p:nvSpPr>
        <p:spPr>
          <a:xfrm>
            <a:off x="8494200" y="0"/>
            <a:ext cx="649440" cy="5143320"/>
          </a:xfrm>
          <a:prstGeom prst="rect">
            <a:avLst/>
          </a:prstGeom>
          <a:solidFill>
            <a:srgbClr val="5a6378"/>
          </a:solidFill>
          <a:ln>
            <a:noFill/>
          </a:ln>
        </p:spPr>
      </p:sp>
      <p:sp>
        <p:nvSpPr>
          <p:cNvPr id="45" name="CustomShape 5"/>
          <p:cNvSpPr/>
          <p:nvPr/>
        </p:nvSpPr>
        <p:spPr>
          <a:xfrm>
            <a:off x="8642880" y="1080"/>
            <a:ext cx="50076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46" name="CustomShape 6"/>
          <p:cNvSpPr/>
          <p:nvPr/>
        </p:nvSpPr>
        <p:spPr>
          <a:xfrm>
            <a:off x="0" y="4743360"/>
            <a:ext cx="9143640" cy="4006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pt-BR" sz="36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0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568160"/>
            <a:ext cx="7772040" cy="123768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6000">
                <a:solidFill>
                  <a:srgbClr val="ffffff"/>
                </a:solidFill>
                <a:latin typeface="Trebuchet MS"/>
                <a:ea typeface="Trebuchet MS"/>
              </a:rPr>
              <a:t>Projeto War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85800" y="3082680"/>
            <a:ext cx="7772040" cy="1610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>
                <a:solidFill>
                  <a:srgbClr val="acb4c2"/>
                </a:solidFill>
                <a:latin typeface="Trebuchet MS"/>
                <a:ea typeface="Trebuchet MS"/>
              </a:rPr>
              <a:t>Felipe Godoy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acb4c2"/>
                </a:solidFill>
                <a:latin typeface="Trebuchet MS"/>
                <a:ea typeface="Trebuchet MS"/>
              </a:rPr>
              <a:t>Gustavo Tallarida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acb4c2"/>
                </a:solidFill>
                <a:latin typeface="Trebuchet MS"/>
                <a:ea typeface="Trebuchet MS"/>
              </a:rPr>
              <a:t>Jefferson Lessa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acb4c2"/>
                </a:solidFill>
                <a:latin typeface="Trebuchet MS"/>
                <a:ea typeface="Trebuchet MS"/>
              </a:rPr>
              <a:t>Marcelo Agostinho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acb4c2"/>
                </a:solidFill>
                <a:latin typeface="Trebuchet MS"/>
                <a:ea typeface="Trebuchet MS"/>
              </a:rPr>
              <a:t>Vinicius Henriques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Custo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Humano - R$28,00 a hora por integrante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28 x 5 integrantes x 180 horas = R$5040,00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Capital - nenhum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Consumo - canetas, papéis, lápis, post it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                </a:t>
            </a: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(materiais de escritório) - &gt; R$20,00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Cronograma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pt-BR" sz="3000">
                <a:solidFill>
                  <a:srgbClr val="cbd4e5"/>
                </a:solidFill>
                <a:latin typeface="Trebuchet MS"/>
                <a:ea typeface="Trebuchet MS"/>
              </a:rPr>
              <a:t>Em Anexo - Project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3427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Gráfico de Gantt e Caminho Crítico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pt-BR" sz="3000">
                <a:solidFill>
                  <a:srgbClr val="cbd4e5"/>
                </a:solidFill>
                <a:latin typeface="Trebuchet MS"/>
                <a:ea typeface="Trebuchet MS"/>
              </a:rPr>
              <a:t>Em Anexo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Orçamento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Custo Total = R$5060,00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Margem de Lucro = 30% x Custo Total = R$1520,00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Orçamento = Custo Total + Margem de Lucro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	</a:t>
            </a: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	</a:t>
            </a: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	</a:t>
            </a: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	</a:t>
            </a: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R$5060,00 + R$1520,00 = R$6580,00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Plano de Segurança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200240"/>
            <a:ext cx="8229240" cy="38955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Para cada risco: 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Identificação da probabilidade e impacto.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-Exposição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-Priorização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-Mitigação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-Monitoramento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403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Plano de Segurança - Identificação e Exposição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157040"/>
            <a:ext cx="8229240" cy="39859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1- Abandonar a matéria: 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Probabilidade = 5% Impacto = 20%    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Exposição = 1%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2- Reprovar por falta: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Probabilidade = 10% Impacto = 20%   Exposição = 2%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3- Descaso por parte dos integrantes: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Probabilidade = 15%  Impacto = 18%      Exposição = 3%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4- Algum integrante não aprender a tecnologia usada: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Probabilidade = 3%    Impacto = 10%   Exposição = 0,3%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50904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Plano de Segurança - Priorização e Mitigação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36656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cdd6e8"/>
                </a:solidFill>
                <a:latin typeface="Trebuchet MS"/>
                <a:ea typeface="Trebuchet MS"/>
              </a:rPr>
              <a:t>Priorização: 3,2,1 e 4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dd6e8"/>
                </a:solidFill>
                <a:latin typeface="Trebuchet MS"/>
                <a:ea typeface="Trebuchet MS"/>
              </a:rPr>
              <a:t>Mitigação: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dd6e8"/>
                </a:solidFill>
                <a:latin typeface="Trebuchet MS"/>
                <a:ea typeface="Trebuchet MS"/>
              </a:rPr>
              <a:t>Medidas de contenção: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dd6e8"/>
                </a:solidFill>
                <a:latin typeface="Trebuchet MS"/>
                <a:ea typeface="Trebuchet MS"/>
              </a:rPr>
              <a:t>-Avaliaçao baseada no percentual de participação    de cada membro do grupo ao final da disciplina.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dd6e8"/>
                </a:solidFill>
                <a:latin typeface="Trebuchet MS"/>
                <a:ea typeface="Trebuchet MS"/>
              </a:rPr>
              <a:t>Medidas de contingencia: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dd6e8"/>
                </a:solidFill>
                <a:latin typeface="Trebuchet MS"/>
                <a:ea typeface="Trebuchet MS"/>
              </a:rPr>
              <a:t>-Hora extra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310680"/>
            <a:ext cx="8229240" cy="889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Plano de Segurança - Monitoramento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000">
                <a:solidFill>
                  <a:srgbClr val="cdd6e8"/>
                </a:solidFill>
                <a:latin typeface="Trebuchet MS"/>
                <a:ea typeface="Trebuchet MS"/>
              </a:rPr>
              <a:t>Através do gitHub e reuniões a cada sprint.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Funcionalidades Adicionais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i="1" lang="pt-BR" sz="3000">
                <a:solidFill>
                  <a:srgbClr val="cdd6e8"/>
                </a:solidFill>
                <a:latin typeface="Trebuchet MS"/>
                <a:ea typeface="Trebuchet MS"/>
              </a:rPr>
              <a:t>-Jogabilidade em rede</a:t>
            </a:r>
            <a:endParaRPr/>
          </a:p>
          <a:p>
            <a:pPr>
              <a:lnSpc>
                <a:spcPct val="150000"/>
              </a:lnSpc>
            </a:pPr>
            <a:r>
              <a:rPr i="1" lang="pt-BR" sz="3000">
                <a:solidFill>
                  <a:srgbClr val="cdd6e8"/>
                </a:solidFill>
                <a:latin typeface="Trebuchet MS"/>
                <a:ea typeface="Trebuchet MS"/>
              </a:rPr>
              <a:t>-Novos tabuleiros</a:t>
            </a:r>
            <a:endParaRPr/>
          </a:p>
          <a:p>
            <a:pPr>
              <a:lnSpc>
                <a:spcPct val="150000"/>
              </a:lnSpc>
            </a:pPr>
            <a:r>
              <a:rPr i="1" lang="pt-BR" sz="3000">
                <a:solidFill>
                  <a:srgbClr val="cdd6e8"/>
                </a:solidFill>
                <a:latin typeface="Trebuchet MS"/>
                <a:ea typeface="Trebuchet MS"/>
              </a:rPr>
              <a:t>-Novos modelos para peças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154800"/>
            <a:ext cx="7772040" cy="8665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4800">
                <a:solidFill>
                  <a:srgbClr val="ffffff"/>
                </a:solidFill>
                <a:latin typeface="Trebuchet MS"/>
                <a:ea typeface="Trebuchet MS"/>
              </a:rPr>
              <a:t>Escopo do Produto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626400" y="950400"/>
            <a:ext cx="7772040" cy="800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O produto consiste em um jogo eletrônico que simula um jogo de tabuleiro, com o número de jogadores entre 3 (três) e seis (6).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O tabuleiro será representado por um grafo onde os vértices são os territórios e as arestas representarão as vizinhanças.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154800"/>
            <a:ext cx="7772040" cy="8665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4800">
                <a:solidFill>
                  <a:srgbClr val="ffffff"/>
                </a:solidFill>
                <a:latin typeface="Trebuchet MS"/>
                <a:ea typeface="Trebuchet MS"/>
              </a:rPr>
              <a:t>Escopo do Produto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626400" y="950400"/>
            <a:ext cx="7772040" cy="800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Cada jogador terá um conjunto de peças de uma cor. No inicio do jogo cada cor pré-definida será escolhida por cada jogador.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No inicio de cada jogo todos os jogadores receberão um objetivo cada um. O jogo terminará quando algum jogador completar o objetivo ou os outros se renderem.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154800"/>
            <a:ext cx="7772040" cy="8665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4800">
                <a:solidFill>
                  <a:srgbClr val="ffffff"/>
                </a:solidFill>
                <a:latin typeface="Trebuchet MS"/>
                <a:ea typeface="Trebuchet MS"/>
              </a:rPr>
              <a:t>Escopo do Produto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34680" y="1023120"/>
            <a:ext cx="7772040" cy="3097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O jogo decorrerá em turnos. Cada jogador terá direito a um turno por vez em sequência.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Em cada turno o jogador poderá atacar territórios vizinhos aos seus e movimentar suas peças entre os seus territórios vizinhos.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78200"/>
            <a:ext cx="7772040" cy="8312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4800">
                <a:solidFill>
                  <a:srgbClr val="ffffff"/>
                </a:solidFill>
                <a:latin typeface="Trebuchet MS"/>
                <a:ea typeface="Trebuchet MS"/>
              </a:rPr>
              <a:t>Escopo do Produto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85800" y="1489320"/>
            <a:ext cx="7772040" cy="658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Um jogador poderá conquistar um território de outro jogador em um ataque, caso ele elimine todas as peças desse território.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O objetivo poderá ser ligado a uma quantidade de territórios a serem conquistados, territórios específicos, ou eliminar algum jogador.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178200"/>
            <a:ext cx="7772040" cy="8312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4800">
                <a:solidFill>
                  <a:srgbClr val="ffffff"/>
                </a:solidFill>
                <a:latin typeface="Trebuchet MS"/>
                <a:ea typeface="Trebuchet MS"/>
              </a:rPr>
              <a:t>Escopo do Produto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85800" y="1489320"/>
            <a:ext cx="7772040" cy="658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O jogo terá uma opção de adicionar jogador controlado por uma inteligência artificial.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A cada turno o jogo deverá mostrar detalhes gerais da partida.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cbd4e5"/>
                </a:solidFill>
                <a:latin typeface="Trebuchet MS"/>
                <a:ea typeface="Trebuchet MS"/>
              </a:rPr>
              <a:t>As peças e os dados do jogo deverão ser visualizados em 3D.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WBS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pt-BR" sz="3000">
                <a:solidFill>
                  <a:srgbClr val="cbd4e5"/>
                </a:solidFill>
                <a:latin typeface="Trebuchet MS"/>
                <a:ea typeface="Trebuchet MS"/>
              </a:rPr>
              <a:t>Arquivo em Anexo.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Planning Poker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000">
                <a:solidFill>
                  <a:srgbClr val="cbd4e5"/>
                </a:solidFill>
                <a:latin typeface="Trebuchet MS"/>
                <a:ea typeface="Trebuchet MS"/>
              </a:rPr>
              <a:t>Utilizando o aplicativo Scrum Poker, para android, foram definidas as durações para cada tarefa presente na WBS.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Trebuchet MS"/>
                <a:ea typeface="Trebuchet MS"/>
              </a:rPr>
              <a:t>Dependencias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000">
                <a:solidFill>
                  <a:srgbClr val="cbd4e5"/>
                </a:solidFill>
                <a:latin typeface="Trebuchet MS"/>
                <a:ea typeface="Trebuchet MS"/>
              </a:rPr>
              <a:t>Após uma análise nas tarefas do WBS, foi definido quais tarefas possuíam dependências.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