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6" r:id="rId1"/>
  </p:sldMasterIdLst>
  <p:sldIdLst>
    <p:sldId id="256" r:id="rId2"/>
    <p:sldId id="257" r:id="rId3"/>
    <p:sldId id="259" r:id="rId4"/>
    <p:sldId id="258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9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96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8264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48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94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58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77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6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5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0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5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2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5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3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138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07F07-7A47-4F5B-B2D9-CCF5544B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23900"/>
            <a:ext cx="9448800" cy="3257026"/>
          </a:xfrm>
        </p:spPr>
        <p:txBody>
          <a:bodyPr>
            <a:normAutofit/>
          </a:bodyPr>
          <a:lstStyle/>
          <a:p>
            <a:pPr algn="ctr"/>
            <a:r>
              <a:rPr lang="es-CO" sz="4800" b="1" dirty="0">
                <a:latin typeface="Arial" panose="020B0604020202020204" pitchFamily="34" charset="0"/>
                <a:cs typeface="Arial" panose="020B0604020202020204" pitchFamily="34" charset="0"/>
              </a:rPr>
              <a:t>ENTREGA 2- Proyecto </a:t>
            </a:r>
            <a:br>
              <a:rPr lang="es-CO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CO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4800" b="1" dirty="0">
                <a:latin typeface="Arial" panose="020B0604020202020204" pitchFamily="34" charset="0"/>
                <a:cs typeface="Arial" panose="020B0604020202020204" pitchFamily="34" charset="0"/>
              </a:rPr>
              <a:t>Métodos de minería de datos en Python</a:t>
            </a:r>
            <a:endParaRPr lang="es-CO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E374CB-4813-4C7D-BF86-375A08250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56101"/>
            <a:ext cx="9448800" cy="685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s-CO" dirty="0"/>
              <a:t>Carlos Fernando Gonzales Sarmiento</a:t>
            </a:r>
          </a:p>
          <a:p>
            <a:pPr algn="ctr"/>
            <a:r>
              <a:rPr lang="es-CO" dirty="0"/>
              <a:t>Juan Felipe Herrera Rodríguez </a:t>
            </a:r>
          </a:p>
        </p:txBody>
      </p:sp>
    </p:spTree>
    <p:extLst>
      <p:ext uri="{BB962C8B-B14F-4D97-AF65-F5344CB8AC3E}">
        <p14:creationId xmlns:p14="http://schemas.microsoft.com/office/powerpoint/2010/main" val="123466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CF629-5B25-45D0-8706-3F27CE52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288" y="361950"/>
            <a:ext cx="10639424" cy="1933575"/>
          </a:xfrm>
        </p:spPr>
        <p:txBody>
          <a:bodyPr>
            <a:normAutofit/>
          </a:bodyPr>
          <a:lstStyle/>
          <a:p>
            <a:pPr algn="ctr"/>
            <a:r>
              <a:rPr lang="es-CO" sz="4400" b="1" dirty="0">
                <a:latin typeface="Arial" panose="020B0604020202020204" pitchFamily="34" charset="0"/>
                <a:cs typeface="Arial" panose="020B0604020202020204" pitchFamily="34" charset="0"/>
              </a:rPr>
              <a:t>DEMANDA DE BICICLETAS COMPARTIDAS DE SEÚL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09C9AA-2940-44AE-BBE2-40A88F5AA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512" y="2004908"/>
            <a:ext cx="10490200" cy="1749425"/>
          </a:xfrm>
        </p:spPr>
        <p:txBody>
          <a:bodyPr>
            <a:normAutofit/>
          </a:bodyPr>
          <a:lstStyle/>
          <a:p>
            <a:pPr algn="just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conjunto de datos contiene el recuento de bicicletas públicas alquiladas cada hora en el sistema de alquiler de bicicletas de Seúl, desde el 1 de diciembre del 2017 hasta el 30 de noviembre del 2018, con los datos meteorológicos correspondientes y la información si era temporada de vacaciones o no. Cabe mencionar que esta base proviene del área comercial y de la ciencia.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How to Use The Seoul Citywide Bike Rental System | 10 Magazine Korea">
            <a:extLst>
              <a:ext uri="{FF2B5EF4-FFF2-40B4-BE49-F238E27FC236}">
                <a16:creationId xmlns:a16="http://schemas.microsoft.com/office/drawing/2014/main" id="{E9E5CB13-F6C9-4EC0-8514-1E12FD326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3754333"/>
            <a:ext cx="3648074" cy="207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97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A3DFE-322C-4D9D-8573-5CE4A7CF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23343"/>
            <a:ext cx="10820399" cy="955675"/>
          </a:xfrm>
        </p:spPr>
        <p:txBody>
          <a:bodyPr>
            <a:normAutofit/>
          </a:bodyPr>
          <a:lstStyle/>
          <a:p>
            <a:r>
              <a:rPr lang="es-CO" sz="4400" b="1" dirty="0">
                <a:latin typeface="Arial" panose="020B0604020202020204" pitchFamily="34" charset="0"/>
                <a:cs typeface="Arial" panose="020B0604020202020204" pitchFamily="34" charset="0"/>
              </a:rPr>
              <a:t>Validación y limpieza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E4F93A-B6C7-455F-BF2E-8051959C2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099" y="2241018"/>
            <a:ext cx="10490200" cy="2350032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Dimensión del conjunto de datos:  8760 datos (filas) y 13 variables (columnas).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se encontraron datos faltantes.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existen datos duplicados.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fue necesaria alguna transformación en los datos.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6" name="Picture 8" descr="Horse Head Bicyclist Riding Bicycle Isolated Stock Vector (Royalty Free)  468996842 | Shutterstock">
            <a:extLst>
              <a:ext uri="{FF2B5EF4-FFF2-40B4-BE49-F238E27FC236}">
                <a16:creationId xmlns:a16="http://schemas.microsoft.com/office/drawing/2014/main" id="{FC065D62-427F-425C-ABB2-F1701616FD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4"/>
          <a:stretch/>
        </p:blipFill>
        <p:spPr bwMode="auto">
          <a:xfrm>
            <a:off x="10258424" y="3126636"/>
            <a:ext cx="1247775" cy="123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0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6FA12-1317-4AC2-95F2-8DE9394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626" y="678648"/>
            <a:ext cx="9410699" cy="1016802"/>
          </a:xfrm>
        </p:spPr>
        <p:txBody>
          <a:bodyPr>
            <a:normAutofit fontScale="90000"/>
          </a:bodyPr>
          <a:lstStyle/>
          <a:p>
            <a:r>
              <a:rPr lang="es-CO" sz="3400" b="1" dirty="0">
                <a:latin typeface="Arial" panose="020B0604020202020204" pitchFamily="34" charset="0"/>
                <a:cs typeface="Arial" panose="020B0604020202020204" pitchFamily="34" charset="0"/>
              </a:rPr>
              <a:t>Características de las variables</a:t>
            </a:r>
            <a:br>
              <a:rPr lang="es-CO" dirty="0"/>
            </a:b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F247C6A-EE2B-4F96-BEE9-067A9F6CD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228911"/>
              </p:ext>
            </p:extLst>
          </p:nvPr>
        </p:nvGraphicFramePr>
        <p:xfrm>
          <a:off x="1095374" y="1558524"/>
          <a:ext cx="7905751" cy="4823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6900">
                  <a:extLst>
                    <a:ext uri="{9D8B030D-6E8A-4147-A177-3AD203B41FA5}">
                      <a16:colId xmlns:a16="http://schemas.microsoft.com/office/drawing/2014/main" val="510449808"/>
                    </a:ext>
                  </a:extLst>
                </a:gridCol>
                <a:gridCol w="3136900">
                  <a:extLst>
                    <a:ext uri="{9D8B030D-6E8A-4147-A177-3AD203B41FA5}">
                      <a16:colId xmlns:a16="http://schemas.microsoft.com/office/drawing/2014/main" val="3007453835"/>
                    </a:ext>
                  </a:extLst>
                </a:gridCol>
                <a:gridCol w="1631951">
                  <a:extLst>
                    <a:ext uri="{9D8B030D-6E8A-4147-A177-3AD203B41FA5}">
                      <a16:colId xmlns:a16="http://schemas.microsoft.com/office/drawing/2014/main" val="3984682477"/>
                    </a:ext>
                  </a:extLst>
                </a:gridCol>
              </a:tblGrid>
              <a:tr h="405993">
                <a:tc>
                  <a:txBody>
                    <a:bodyPr/>
                    <a:lstStyle/>
                    <a:p>
                      <a:r>
                        <a:rPr lang="es-CO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 de medición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636509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Recuento de bicicletas alquiladas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Número de bicicletas alquiladas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7346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Hora del día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7196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Celsius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880055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787949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Velocidad del viento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45558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Visibilidad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00548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Temperatura de punto de rocío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Celsius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74449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Radiación solar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MJ/m2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62147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Nevadas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03562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Precipitaciones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26714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Invierno, otoño, verano y primavera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Categórica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783857"/>
                  </a:ext>
                </a:extLst>
              </a:tr>
              <a:tr h="383512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si/no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Categórica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171500"/>
                  </a:ext>
                </a:extLst>
              </a:tr>
              <a:tr h="312124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Día de funcionamiento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Hora funcional/ hora funcional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Categórica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51890"/>
                  </a:ext>
                </a:extLst>
              </a:tr>
            </a:tbl>
          </a:graphicData>
        </a:graphic>
      </p:graphicFrame>
      <p:pic>
        <p:nvPicPr>
          <p:cNvPr id="5" name="Picture 2" descr="Bear Bike - Home | Facebook">
            <a:extLst>
              <a:ext uri="{FF2B5EF4-FFF2-40B4-BE49-F238E27FC236}">
                <a16:creationId xmlns:a16="http://schemas.microsoft.com/office/drawing/2014/main" id="{10CB7D6B-B260-486B-8606-AAB2E5D03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725" y="2822375"/>
            <a:ext cx="2133600" cy="22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92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6FA12-1317-4AC2-95F2-8DE9394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626" y="678648"/>
            <a:ext cx="9410699" cy="1016802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/>
              <a:t>Métricas</a:t>
            </a:r>
            <a:br>
              <a:rPr lang="es-CO" dirty="0"/>
            </a:b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F247C6A-EE2B-4F96-BEE9-067A9F6CD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400839"/>
              </p:ext>
            </p:extLst>
          </p:nvPr>
        </p:nvGraphicFramePr>
        <p:xfrm>
          <a:off x="391886" y="2048957"/>
          <a:ext cx="9255966" cy="2849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648">
                  <a:extLst>
                    <a:ext uri="{9D8B030D-6E8A-4147-A177-3AD203B41FA5}">
                      <a16:colId xmlns:a16="http://schemas.microsoft.com/office/drawing/2014/main" val="510449808"/>
                    </a:ext>
                  </a:extLst>
                </a:gridCol>
                <a:gridCol w="3129368">
                  <a:extLst>
                    <a:ext uri="{9D8B030D-6E8A-4147-A177-3AD203B41FA5}">
                      <a16:colId xmlns:a16="http://schemas.microsoft.com/office/drawing/2014/main" val="3007453835"/>
                    </a:ext>
                  </a:extLst>
                </a:gridCol>
                <a:gridCol w="2453950">
                  <a:extLst>
                    <a:ext uri="{9D8B030D-6E8A-4147-A177-3AD203B41FA5}">
                      <a16:colId xmlns:a16="http://schemas.microsoft.com/office/drawing/2014/main" val="3984682477"/>
                    </a:ext>
                  </a:extLst>
                </a:gridCol>
              </a:tblGrid>
              <a:tr h="1068606">
                <a:tc>
                  <a:txBody>
                    <a:bodyPr/>
                    <a:lstStyle/>
                    <a:p>
                      <a:r>
                        <a:rPr lang="es-CO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Parámetros modelo 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636509"/>
                  </a:ext>
                </a:extLst>
              </a:tr>
              <a:tr h="890504">
                <a:tc>
                  <a:txBody>
                    <a:bodyPr/>
                    <a:lstStyle/>
                    <a:p>
                      <a:r>
                        <a:rPr lang="es-CO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Alpha=1</a:t>
                      </a:r>
                    </a:p>
                    <a:p>
                      <a:r>
                        <a:rPr lang="es-CO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Tolerancia=0,0001</a:t>
                      </a:r>
                    </a:p>
                    <a:p>
                      <a:endParaRPr lang="es-CO" sz="1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355.7362487866674 </a:t>
                      </a:r>
                      <a:br>
                        <a:rPr lang="es-CO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466.0801933195041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73460"/>
                  </a:ext>
                </a:extLst>
              </a:tr>
              <a:tr h="890504">
                <a:tc>
                  <a:txBody>
                    <a:bodyPr/>
                    <a:lstStyle/>
                    <a:p>
                      <a:r>
                        <a:rPr lang="es-CO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Alpha=1</a:t>
                      </a:r>
                    </a:p>
                    <a:p>
                      <a:r>
                        <a:rPr lang="es-CO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Tolerancia=0,0001</a:t>
                      </a:r>
                    </a:p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 </a:t>
                      </a:r>
                      <a:r>
                        <a:rPr lang="es-CO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fold</a:t>
                      </a:r>
                      <a:r>
                        <a:rPr lang="es-CO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CO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341.0001464525153</a:t>
                      </a:r>
                    </a:p>
                    <a:p>
                      <a:r>
                        <a:rPr lang="es-CO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Validación: 355.7362487866674 </a:t>
                      </a:r>
                      <a:br>
                        <a:rPr lang="es-CO" sz="1200" dirty="0"/>
                      </a:b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K-fold:</a:t>
                      </a:r>
                      <a:r>
                        <a:rPr lang="es-CO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464.3555547974544</a:t>
                      </a:r>
                    </a:p>
                    <a:p>
                      <a:pPr algn="l"/>
                      <a:r>
                        <a:rPr lang="es-CO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Validación: 487.1689518809043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71960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BB4428F1-94C7-4E6B-A71C-D08F806E9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551" y="3317825"/>
            <a:ext cx="1892350" cy="189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0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B4F3D-AF4E-2877-CEAB-DDF3262B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887" y="2321512"/>
            <a:ext cx="7226423" cy="954311"/>
          </a:xfrm>
        </p:spPr>
        <p:txBody>
          <a:bodyPr>
            <a:noAutofit/>
          </a:bodyPr>
          <a:lstStyle/>
          <a:p>
            <a:r>
              <a:rPr lang="es-CO" sz="9600" b="1" dirty="0">
                <a:latin typeface="Arial Black" panose="020B0A04020102020204" pitchFamily="34" charset="0"/>
                <a:cs typeface="Arial" panose="020B0604020202020204" pitchFamily="34" charset="0"/>
              </a:rPr>
              <a:t>Gracias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DF69023-E2D2-4B08-DF71-327598ED8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615" y="4216893"/>
            <a:ext cx="3045005" cy="185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43732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94</TotalTime>
  <Words>260</Words>
  <Application>Microsoft Office PowerPoint</Application>
  <PresentationFormat>Panorámica</PresentationFormat>
  <Paragraphs>69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Century Gothic</vt:lpstr>
      <vt:lpstr>Times New Roman</vt:lpstr>
      <vt:lpstr>Estela de condensación</vt:lpstr>
      <vt:lpstr>ENTREGA 2- Proyecto   Métodos de minería de datos en Python</vt:lpstr>
      <vt:lpstr>DEMANDA DE BICICLETAS COMPARTIDAS DE SEÚL </vt:lpstr>
      <vt:lpstr>Validación y limpieza de datos</vt:lpstr>
      <vt:lpstr>Características de las variables </vt:lpstr>
      <vt:lpstr>Métricas 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 Métodos de minería de datos en Python</dc:title>
  <dc:creator>felipe herrera</dc:creator>
  <cp:lastModifiedBy>carlos fernando gonzalez sarmiento</cp:lastModifiedBy>
  <cp:revision>12</cp:revision>
  <dcterms:created xsi:type="dcterms:W3CDTF">2022-09-08T20:59:01Z</dcterms:created>
  <dcterms:modified xsi:type="dcterms:W3CDTF">2022-10-13T22:56:41Z</dcterms:modified>
</cp:coreProperties>
</file>