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Raleway Light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Caveat" panose="020B0604020202020204" charset="0"/>
      <p:regular r:id="rId31"/>
      <p:bold r:id="rId32"/>
    </p:embeddedFont>
    <p:embeddedFont>
      <p:font typeface="Raleway ExtraLight" panose="020B0604020202020204" charset="0"/>
      <p:regular r:id="rId33"/>
      <p:bold r:id="rId34"/>
      <p:italic r:id="rId35"/>
      <p:boldItalic r:id="rId36"/>
    </p:embeddedFont>
    <p:embeddedFont>
      <p:font typeface="Raleway ExtraBold" panose="020B0604020202020204" charset="0"/>
      <p:bold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8579841-38C5-455C-B6D8-61F7E369B500}">
  <a:tblStyle styleId="{98579841-38C5-455C-B6D8-61F7E369B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>
        <p:scale>
          <a:sx n="57" d="100"/>
          <a:sy n="57" d="100"/>
        </p:scale>
        <p:origin x="-432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99021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890c9da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890c9da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e113124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2ee113124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e113124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2ee113124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b0974f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2fb0974f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fb0974fc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2fb0974f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ee113124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2ee113124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fb0974fc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2fb0974fc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fb0974fc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2fb0974fc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fb0974fc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2fb0974fc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fb0974fc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2fb0974fc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fb0974fc3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2fb0974fc3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965b493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f965b493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965b493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2f965b493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e113124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2ee113124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f890c9da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2f890c9da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965b49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2f965b49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965b493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2f965b493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965b493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2f965b493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e1131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2ee1131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26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31" name="Google Shape;131;p26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26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75" name="Google Shape;175;p26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76" name="Google Shape;176;p2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26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26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26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26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26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26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26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26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2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2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26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26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26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26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26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26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26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Google Shape;194;p26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26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96" name="Google Shape;196;p26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Google Shape;201;p26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26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3" name="Google Shape;53;p13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59" name="Google Shape;59;p1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Google Shape;61;p13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62" name="Google Shape;62;p1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4" name="Google Shape;64;p13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content/documentation/Swift/Conceptual/Swift_Programming_Language/TheBasics.html#//apple_ref/doc/uid/TP40014097-CH5-ID330" TargetMode="External"/><Relationship Id="rId7" Type="http://schemas.openxmlformats.org/officeDocument/2006/relationships/hyperlink" Target="https://www.kodigoswift.com/tutorial-swift-valores-opcionale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hackingwithswift.com/read/0/12/optionals" TargetMode="External"/><Relationship Id="rId5" Type="http://schemas.openxmlformats.org/officeDocument/2006/relationships/hyperlink" Target="https://hackernoon.com/swift-optionals-explained-simply-e109a4297298" TargetMode="External"/><Relationship Id="rId4" Type="http://schemas.openxmlformats.org/officeDocument/2006/relationships/hyperlink" Target="https://developer.apple.com/library/content/documentation/Swift/Conceptual/Swift_Programming_Language/OptionalChai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3900026" y="0"/>
            <a:ext cx="5244000" cy="514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75779" y="0"/>
                </a:lnTo>
                <a:lnTo>
                  <a:pt x="103675" y="0"/>
                </a:lnTo>
                <a:lnTo>
                  <a:pt x="104195" y="0"/>
                </a:lnTo>
                <a:lnTo>
                  <a:pt x="116872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16872" y="120000"/>
                </a:lnTo>
                <a:lnTo>
                  <a:pt x="104195" y="120000"/>
                </a:lnTo>
                <a:lnTo>
                  <a:pt x="103675" y="120000"/>
                </a:lnTo>
                <a:lnTo>
                  <a:pt x="7577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E5737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4468015" y="0"/>
            <a:ext cx="4671000" cy="514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75779" y="0"/>
                </a:lnTo>
                <a:lnTo>
                  <a:pt x="103675" y="0"/>
                </a:lnTo>
                <a:lnTo>
                  <a:pt x="104195" y="0"/>
                </a:lnTo>
                <a:lnTo>
                  <a:pt x="116872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16872" y="120000"/>
                </a:lnTo>
                <a:lnTo>
                  <a:pt x="104195" y="120000"/>
                </a:lnTo>
                <a:lnTo>
                  <a:pt x="103675" y="120000"/>
                </a:lnTo>
                <a:lnTo>
                  <a:pt x="7577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DA262C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50" y="284325"/>
            <a:ext cx="23145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7"/>
          <p:cNvSpPr txBox="1"/>
          <p:nvPr/>
        </p:nvSpPr>
        <p:spPr>
          <a:xfrm>
            <a:off x="945750" y="1666350"/>
            <a:ext cx="58809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aleway ExtraBold"/>
                <a:ea typeface="Raleway ExtraBold"/>
                <a:cs typeface="Raleway ExtraBold"/>
                <a:sym typeface="Raleway ExtraBold"/>
              </a:rPr>
              <a:t>Opcionais</a:t>
            </a:r>
            <a:endParaRPr sz="36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3688950" y="2987400"/>
            <a:ext cx="4732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 Swift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1062379" y="4552471"/>
            <a:ext cx="393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DESENVOLVIMENTO MOBILE iOS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CONCEITOS BÁSICOS DE SWIFT</a:t>
            </a:r>
            <a:endParaRPr b="1"/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98750"/>
            <a:ext cx="1290975" cy="9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6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CONCEITO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70" name="Google Shape;470;p36"/>
          <p:cNvSpPr txBox="1"/>
          <p:nvPr/>
        </p:nvSpPr>
        <p:spPr>
          <a:xfrm>
            <a:off x="447800" y="495725"/>
            <a:ext cx="1648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1181550" y="1282962"/>
            <a:ext cx="6933300" cy="3231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36"/>
          <p:cNvSpPr txBox="1"/>
          <p:nvPr/>
        </p:nvSpPr>
        <p:spPr>
          <a:xfrm>
            <a:off x="1029150" y="1130537"/>
            <a:ext cx="6933300" cy="323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endParaRPr sz="1200">
              <a:solidFill>
                <a:srgbClr val="AA339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meuArray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"digital"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"house"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rgbClr val="C41A1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indexDeDigital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meuArray.index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of: 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"digital"</a:t>
            </a:r>
            <a:r>
              <a:rPr lang="pt-BR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F6E74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indexDeHouse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meuArray.index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of: 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"house"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F6E7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F6E74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indexDeMobile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meuArray.index</a:t>
            </a:r>
            <a:r>
              <a:rPr lang="pt-BR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of: 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"mobile"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F6E7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indexDeDigital é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Int?</a:t>
            </a: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e seu valor é o número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 b="1">
              <a:solidFill>
                <a:srgbClr val="00831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8312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indexDeHouse é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Int?</a:t>
            </a: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e seu valor é o número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 b="1">
              <a:solidFill>
                <a:srgbClr val="00831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indexDeMobile é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Int?</a:t>
            </a: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e seu valor é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 b="1">
              <a:solidFill>
                <a:srgbClr val="00831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B7B7B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Em JavaScript, o resultado de indexDeMobile teria sido -1 </a:t>
            </a:r>
            <a:r>
              <a:rPr lang="pt-BR" sz="1200" b="1">
                <a:solidFill>
                  <a:srgbClr val="B7B7B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(!?)</a:t>
            </a:r>
            <a:endParaRPr sz="1200">
              <a:solidFill>
                <a:srgbClr val="28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2950450" y="2656525"/>
            <a:ext cx="1107900" cy="19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Light"/>
                <a:ea typeface="Raleway Light"/>
                <a:cs typeface="Raleway Light"/>
                <a:sym typeface="Raleway Light"/>
              </a:rPr>
              <a:t>USO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80" name="Google Shape;480;p37"/>
          <p:cNvSpPr txBox="1"/>
          <p:nvPr/>
        </p:nvSpPr>
        <p:spPr>
          <a:xfrm>
            <a:off x="447800" y="495725"/>
            <a:ext cx="8238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se tivermos que trabalhar com uma variável opcional?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1181550" y="1282950"/>
            <a:ext cx="7302300" cy="3231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1029150" y="1130525"/>
            <a:ext cx="7302300" cy="323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8312"/>
              </a:buClr>
              <a:buSzPts val="1200"/>
              <a:buFont typeface="Roboto Mono"/>
              <a:buNone/>
            </a:pPr>
            <a:endParaRPr sz="1200">
              <a:solidFill>
                <a:srgbClr val="AA339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8312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”Fernando”</a:t>
            </a:r>
            <a:endParaRPr sz="1200">
              <a:solidFill>
                <a:srgbClr val="C41A1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41A16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“Andres”</a:t>
            </a:r>
            <a:endParaRPr sz="1200">
              <a:solidFill>
                <a:srgbClr val="C41A1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F6E74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As duas variáveis são de tipos diferentes (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String?</a:t>
            </a: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0831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F6E74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⇒ então NÃO posso operar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lang="pt-BR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primeiroNome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segundoNome 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ERRO!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3" name="Google Shape;4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975" y="3413925"/>
            <a:ext cx="1014100" cy="80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37"/>
          <p:cNvCxnSpPr>
            <a:stCxn id="478" idx="2"/>
            <a:endCxn id="483" idx="0"/>
          </p:cNvCxnSpPr>
          <p:nvPr/>
        </p:nvCxnSpPr>
        <p:spPr>
          <a:xfrm rot="5400000">
            <a:off x="2522650" y="2432275"/>
            <a:ext cx="565200" cy="13983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5" name="Google Shape;485;p37"/>
          <p:cNvSpPr txBox="1"/>
          <p:nvPr/>
        </p:nvSpPr>
        <p:spPr>
          <a:xfrm>
            <a:off x="2798050" y="3533750"/>
            <a:ext cx="17184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Sabemos que o valor dessa variável é um </a:t>
            </a:r>
            <a:r>
              <a:rPr lang="pt-BR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6" name="Google Shape;4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559" y="3413950"/>
            <a:ext cx="884429" cy="80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37"/>
          <p:cNvCxnSpPr>
            <a:stCxn id="488" idx="2"/>
            <a:endCxn id="486" idx="1"/>
          </p:cNvCxnSpPr>
          <p:nvPr/>
        </p:nvCxnSpPr>
        <p:spPr>
          <a:xfrm rot="-5400000" flipH="1">
            <a:off x="4508409" y="2970212"/>
            <a:ext cx="956100" cy="736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37"/>
          <p:cNvCxnSpPr>
            <a:stCxn id="485" idx="1"/>
            <a:endCxn id="483" idx="3"/>
          </p:cNvCxnSpPr>
          <p:nvPr/>
        </p:nvCxnSpPr>
        <p:spPr>
          <a:xfrm rot="10800000">
            <a:off x="2612950" y="3816350"/>
            <a:ext cx="18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p37"/>
          <p:cNvSpPr txBox="1"/>
          <p:nvPr/>
        </p:nvSpPr>
        <p:spPr>
          <a:xfrm>
            <a:off x="6551100" y="3533738"/>
            <a:ext cx="14922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valor dessa variável pode ser um </a:t>
            </a:r>
            <a:r>
              <a:rPr lang="pt-BR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lang="pt-BR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37"/>
          <p:cNvCxnSpPr>
            <a:stCxn id="490" idx="1"/>
            <a:endCxn id="486" idx="3"/>
          </p:cNvCxnSpPr>
          <p:nvPr/>
        </p:nvCxnSpPr>
        <p:spPr>
          <a:xfrm rot="10800000">
            <a:off x="6239100" y="3816338"/>
            <a:ext cx="31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Light"/>
                <a:ea typeface="Raleway Light"/>
                <a:cs typeface="Raleway Light"/>
                <a:sym typeface="Raleway Light"/>
              </a:rPr>
              <a:t>USO - Force Unwrapping // Desempacotamento forçado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498" name="Google Shape;4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87" y="2655324"/>
            <a:ext cx="1556375" cy="14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8"/>
          <p:cNvSpPr txBox="1"/>
          <p:nvPr/>
        </p:nvSpPr>
        <p:spPr>
          <a:xfrm>
            <a:off x="3492550" y="2889000"/>
            <a:ext cx="4979400" cy="11877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447800" y="495725"/>
            <a:ext cx="8238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se tivermos que trabalhar com uma variável opcional?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995738" y="2969850"/>
            <a:ext cx="1213800" cy="634800"/>
          </a:xfrm>
          <a:prstGeom prst="ellipse">
            <a:avLst/>
          </a:prstGeom>
          <a:solidFill>
            <a:srgbClr val="FFEBEE">
              <a:alpha val="7385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“andy”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3340150" y="2736600"/>
            <a:ext cx="4979400" cy="118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 b="1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 b="1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“andy”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 b="1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 </a:t>
            </a:r>
            <a:r>
              <a:rPr lang="pt-BR" sz="2400" b="1"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A339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// Se desempacota o </a:t>
            </a:r>
            <a:r>
              <a:rPr lang="pt-BR" sz="1200" b="1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String?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, e se usa como </a:t>
            </a:r>
            <a:r>
              <a:rPr lang="pt-BR" sz="1200" b="1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 b="1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03" name="Google Shape;503;p38"/>
          <p:cNvCxnSpPr>
            <a:stCxn id="498" idx="3"/>
          </p:cNvCxnSpPr>
          <p:nvPr/>
        </p:nvCxnSpPr>
        <p:spPr>
          <a:xfrm>
            <a:off x="2380862" y="3363450"/>
            <a:ext cx="77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4" name="Google Shape;5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888" y="3245126"/>
            <a:ext cx="273917" cy="2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8"/>
          <p:cNvSpPr txBox="1"/>
          <p:nvPr/>
        </p:nvSpPr>
        <p:spPr>
          <a:xfrm>
            <a:off x="1312500" y="1213350"/>
            <a:ext cx="6519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Para operar com variáveis OPCIONAIS, é necessário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unwrap (desempacotar)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o valor contido nela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0675" y="2893375"/>
            <a:ext cx="977400" cy="9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8"/>
          <p:cNvSpPr txBox="1"/>
          <p:nvPr/>
        </p:nvSpPr>
        <p:spPr>
          <a:xfrm>
            <a:off x="90963" y="4015325"/>
            <a:ext cx="30234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 talvezSegundoNome: </a:t>
            </a:r>
            <a:r>
              <a:rPr lang="pt-BR" sz="1200" b="1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String?</a:t>
            </a:r>
            <a:endParaRPr sz="1200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9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USO - Force Unwrapping // Desempacotamento forçado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514" name="Google Shape;5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87" y="2655324"/>
            <a:ext cx="1556375" cy="14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9"/>
          <p:cNvSpPr txBox="1"/>
          <p:nvPr/>
        </p:nvSpPr>
        <p:spPr>
          <a:xfrm>
            <a:off x="3492550" y="2889000"/>
            <a:ext cx="4979400" cy="11877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447800" y="495725"/>
            <a:ext cx="8238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se tivermos que trabalhar com uma variável opcional?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995738" y="2969850"/>
            <a:ext cx="1213800" cy="634800"/>
          </a:xfrm>
          <a:prstGeom prst="ellipse">
            <a:avLst/>
          </a:prstGeom>
          <a:solidFill>
            <a:srgbClr val="FFEBEE">
              <a:alpha val="7385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9"/>
          <p:cNvSpPr txBox="1"/>
          <p:nvPr/>
        </p:nvSpPr>
        <p:spPr>
          <a:xfrm>
            <a:off x="3340150" y="2736600"/>
            <a:ext cx="4979400" cy="118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 b="1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 b="1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 b="1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</a:t>
            </a:r>
            <a:r>
              <a:rPr lang="pt-BR" b="1"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A339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pt-BR" sz="1200" b="1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CRASH!!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 Pretende desempacotar um </a:t>
            </a:r>
            <a:r>
              <a:rPr lang="pt-BR" sz="1200" b="1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String?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 que </a:t>
            </a:r>
            <a:endParaRPr sz="1200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  // NÃO tem valor (seu valor é </a:t>
            </a:r>
            <a:r>
              <a:rPr lang="pt-BR" sz="1200" i="1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‘nil’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endParaRPr sz="1200" b="1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9" name="Google Shape;519;p39"/>
          <p:cNvCxnSpPr>
            <a:stCxn id="514" idx="3"/>
          </p:cNvCxnSpPr>
          <p:nvPr/>
        </p:nvCxnSpPr>
        <p:spPr>
          <a:xfrm>
            <a:off x="2380862" y="3363450"/>
            <a:ext cx="77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0" name="Google Shape;5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888" y="3245126"/>
            <a:ext cx="273917" cy="2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9"/>
          <p:cNvSpPr txBox="1"/>
          <p:nvPr/>
        </p:nvSpPr>
        <p:spPr>
          <a:xfrm>
            <a:off x="1312500" y="1213350"/>
            <a:ext cx="6519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ATENÇÃO!</a:t>
            </a:r>
            <a:endParaRPr sz="1800" b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Se a variável opcional NÃO tiver valor (‘nil’),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quando tentarmos </a:t>
            </a:r>
            <a:r>
              <a:rPr lang="pt-BR" sz="1800" i="1">
                <a:latin typeface="Calibri"/>
                <a:ea typeface="Calibri"/>
                <a:cs typeface="Calibri"/>
                <a:sym typeface="Calibri"/>
              </a:rPr>
              <a:t>“desempacotá-la”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, haverá um </a:t>
            </a:r>
            <a:r>
              <a:rPr lang="pt-BR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crash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9"/>
          <p:cNvSpPr txBox="1"/>
          <p:nvPr/>
        </p:nvSpPr>
        <p:spPr>
          <a:xfrm>
            <a:off x="90963" y="4015325"/>
            <a:ext cx="30234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 talvezSegundoNome: </a:t>
            </a:r>
            <a:r>
              <a:rPr lang="pt-BR" sz="1200" b="1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String?</a:t>
            </a:r>
            <a:endParaRPr sz="12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39"/>
          <p:cNvSpPr/>
          <p:nvPr/>
        </p:nvSpPr>
        <p:spPr>
          <a:xfrm>
            <a:off x="599125" y="2568613"/>
            <a:ext cx="7811400" cy="1634100"/>
          </a:xfrm>
          <a:prstGeom prst="ellipse">
            <a:avLst/>
          </a:prstGeom>
          <a:solidFill>
            <a:srgbClr val="F6DBC2">
              <a:alpha val="2922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475" y="2510879"/>
            <a:ext cx="1962076" cy="1792847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9"/>
          <p:cNvSpPr txBox="1"/>
          <p:nvPr/>
        </p:nvSpPr>
        <p:spPr>
          <a:xfrm>
            <a:off x="452550" y="3860425"/>
            <a:ext cx="77034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Como resolver este problema?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"/>
          <p:cNvSpPr txBox="1"/>
          <p:nvPr/>
        </p:nvSpPr>
        <p:spPr>
          <a:xfrm>
            <a:off x="4676925" y="2484775"/>
            <a:ext cx="4397400" cy="2104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327000" y="2484775"/>
            <a:ext cx="4397400" cy="2104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2" name="Google Shape;532;p4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0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USO - Force Unwrapping // Desempacotamento forçado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34" name="Google Shape;534;p40"/>
          <p:cNvSpPr txBox="1"/>
          <p:nvPr/>
        </p:nvSpPr>
        <p:spPr>
          <a:xfrm>
            <a:off x="447800" y="495725"/>
            <a:ext cx="8238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se tivermos que trabalhar com uma variável opcional?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1312500" y="1213350"/>
            <a:ext cx="6519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Para poder desempacotar variáveis OPCIONAIS </a:t>
            </a: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com segurança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é preciso </a:t>
            </a: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avaliar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se ela possui um valor ou não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174600" y="2332375"/>
            <a:ext cx="4397400" cy="2157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”Fernando”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“Andres”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talvezSegundoNome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nil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 ”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3F6E7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+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talvezSegundoNome</a:t>
            </a:r>
            <a:r>
              <a:rPr lang="pt-BR" sz="1200" b="1"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// Imprimir </a:t>
            </a:r>
            <a:r>
              <a:rPr lang="pt-BR" sz="1200" b="1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“Fernando Andres”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7" name="Google Shape;537;p40"/>
          <p:cNvSpPr txBox="1"/>
          <p:nvPr/>
        </p:nvSpPr>
        <p:spPr>
          <a:xfrm>
            <a:off x="4572000" y="2332375"/>
            <a:ext cx="4449000" cy="2157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”Fernando”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talvezSegundoNome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nil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 ”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3F6E7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+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talvezSegundoNome</a:t>
            </a:r>
            <a:r>
              <a:rPr lang="pt-BR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// Imprimir </a:t>
            </a:r>
            <a:r>
              <a:rPr lang="pt-BR" sz="1200" b="1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“Fernando”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3549575" y="2554800"/>
            <a:ext cx="780000" cy="273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7906700" y="2554800"/>
            <a:ext cx="402000" cy="273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4103500" y="3385475"/>
            <a:ext cx="118500" cy="273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8506350" y="3385475"/>
            <a:ext cx="118500" cy="273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 txBox="1"/>
          <p:nvPr/>
        </p:nvSpPr>
        <p:spPr>
          <a:xfrm>
            <a:off x="4713925" y="2484763"/>
            <a:ext cx="4397400" cy="2104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7" name="Google Shape;547;p41"/>
          <p:cNvSpPr txBox="1"/>
          <p:nvPr/>
        </p:nvSpPr>
        <p:spPr>
          <a:xfrm>
            <a:off x="327000" y="2484775"/>
            <a:ext cx="4397400" cy="2104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4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Light"/>
                <a:ea typeface="Raleway Light"/>
                <a:cs typeface="Raleway Light"/>
                <a:sym typeface="Raleway Light"/>
              </a:rPr>
              <a:t>USO - Optional Binding // Link de Opcionais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447800" y="495725"/>
            <a:ext cx="8238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se tivermos que trabalhar com uma variável opcional?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1"/>
          <p:cNvSpPr txBox="1"/>
          <p:nvPr/>
        </p:nvSpPr>
        <p:spPr>
          <a:xfrm>
            <a:off x="1211000" y="1213350"/>
            <a:ext cx="67125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Uma forma mais fácil de fazer isso é com </a:t>
            </a:r>
            <a:r>
              <a:rPr lang="pt-BR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optional binding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, que permite: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verificar a variável opcional, 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extrair seu valor (se existir)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4572000" y="2332375"/>
            <a:ext cx="4449000" cy="2157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”Fernando”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 b="1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 b="1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 ”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 b="1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7906700" y="2554800"/>
            <a:ext cx="402000" cy="273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 txBox="1"/>
          <p:nvPr/>
        </p:nvSpPr>
        <p:spPr>
          <a:xfrm>
            <a:off x="174600" y="2332375"/>
            <a:ext cx="4397400" cy="2157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”Fernando”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talvezSegundoNome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nil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talvezSegundoNome</a:t>
            </a:r>
            <a:r>
              <a:rPr lang="pt-BR" sz="1200" b="1"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 ”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segundoNome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4097625" y="3182000"/>
            <a:ext cx="118500" cy="273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3514750" y="2554800"/>
            <a:ext cx="402000" cy="273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>
            <a:off x="7367000" y="3267050"/>
            <a:ext cx="1247100" cy="217500"/>
          </a:xfrm>
          <a:prstGeom prst="rect">
            <a:avLst/>
          </a:prstGeom>
          <a:solidFill>
            <a:srgbClr val="FFEBEE">
              <a:alpha val="36150"/>
            </a:srgbClr>
          </a:solidFill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4713925" y="2939150"/>
            <a:ext cx="4103400" cy="327900"/>
          </a:xfrm>
          <a:prstGeom prst="rect">
            <a:avLst/>
          </a:prstGeom>
          <a:solidFill>
            <a:srgbClr val="FFEBEE">
              <a:alpha val="36150"/>
            </a:srgbClr>
          </a:solidFill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/>
        </p:nvSpPr>
        <p:spPr>
          <a:xfrm>
            <a:off x="4637725" y="2484763"/>
            <a:ext cx="4397400" cy="2104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4" name="Google Shape;564;p42"/>
          <p:cNvSpPr txBox="1"/>
          <p:nvPr/>
        </p:nvSpPr>
        <p:spPr>
          <a:xfrm>
            <a:off x="250800" y="2054475"/>
            <a:ext cx="4397400" cy="26679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5" name="Google Shape;565;p4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2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Light"/>
                <a:ea typeface="Raleway Light"/>
                <a:cs typeface="Raleway Light"/>
                <a:sym typeface="Raleway Light"/>
              </a:rPr>
              <a:t>USO - Optional Binding // Link de Opcionais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67" name="Google Shape;567;p42"/>
          <p:cNvSpPr txBox="1"/>
          <p:nvPr/>
        </p:nvSpPr>
        <p:spPr>
          <a:xfrm>
            <a:off x="447800" y="495725"/>
            <a:ext cx="8238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se tivermos que trabalhar com uma variável opcional?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2"/>
          <p:cNvSpPr txBox="1"/>
          <p:nvPr/>
        </p:nvSpPr>
        <p:spPr>
          <a:xfrm>
            <a:off x="1211000" y="1213350"/>
            <a:ext cx="67125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Links de diversas variáveis opcionais podem ser concatenados, para evitar ter muitos níveis aninhados.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/>
        </p:nvSpPr>
        <p:spPr>
          <a:xfrm>
            <a:off x="174600" y="1978275"/>
            <a:ext cx="4397400" cy="266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”Fernando”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dataNasc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Date?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valorSegundoNome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segundoNome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valorEmail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email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    if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valorNasc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dataNasc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//Fazer algo com os valores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0" name="Google Shape;570;p42"/>
          <p:cNvSpPr txBox="1"/>
          <p:nvPr/>
        </p:nvSpPr>
        <p:spPr>
          <a:xfrm>
            <a:off x="4495800" y="2332375"/>
            <a:ext cx="4449000" cy="2157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primeiroNome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”Fernando”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dataNasc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Date?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valorSegundoNome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segundoNome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valorEmail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email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   let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valorNasc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dataNasc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,{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//Fazer algo com os valores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AA339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/>
          <p:nvPr/>
        </p:nvSpPr>
        <p:spPr>
          <a:xfrm>
            <a:off x="5833075" y="2332375"/>
            <a:ext cx="2576700" cy="22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documentação indica que o método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uppercased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retorna um valor de tipo </a:t>
            </a:r>
            <a:r>
              <a:rPr lang="pt-BR" sz="1200" b="1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No entanto, como está sendo invocado em uma variável do tipo OPCIONAL, seu resultado também será (</a:t>
            </a:r>
            <a:r>
              <a:rPr lang="pt-BR" sz="1200" b="1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String?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555600" y="2484775"/>
            <a:ext cx="5014200" cy="2104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7" name="Google Shape;577;p4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3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Light"/>
                <a:ea typeface="Raleway Light"/>
                <a:cs typeface="Raleway Light"/>
                <a:sym typeface="Raleway Light"/>
              </a:rPr>
              <a:t>USO - Optional Chaining // Encadeamento de opcionais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79" name="Google Shape;579;p43"/>
          <p:cNvSpPr txBox="1"/>
          <p:nvPr/>
        </p:nvSpPr>
        <p:spPr>
          <a:xfrm>
            <a:off x="447800" y="495725"/>
            <a:ext cx="8238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se tivermos que trabalhar com uma variável opcional?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734250" y="1213350"/>
            <a:ext cx="76755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É possível acessar propriedades ou invocar métodos em uma variável opcional.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Se ela NÃO tiver um valor, a invocação simplesmente é ignorada e o resultado é ‘nil’. Se houver um valor, o resultado é opcional do tipo correspondente.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403200" y="2332375"/>
            <a:ext cx="5014200" cy="2157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rgbClr val="AA339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“Andres”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terceiroNome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rgbClr val="C41A1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segundoMaiusc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segundoNome</a:t>
            </a:r>
            <a:r>
              <a:rPr lang="pt-BR" sz="1600" b="1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.uppercased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200">
              <a:solidFill>
                <a:srgbClr val="AA339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terceiroMaiusc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terceironome</a:t>
            </a:r>
            <a:r>
              <a:rPr lang="pt-BR" sz="1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.uppercased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// ‘segundoMaiusc’ é um String? que vale “ANDRES”</a:t>
            </a:r>
            <a:endParaRPr sz="1200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// ‘terceiroMaiusc’ é um String? que vale nil</a:t>
            </a:r>
            <a:endParaRPr sz="1200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/>
        </p:nvSpPr>
        <p:spPr>
          <a:xfrm>
            <a:off x="555600" y="2786325"/>
            <a:ext cx="5014200" cy="1855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4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4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USO - Optional Chaining // Encadeamento de opcionais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89" name="Google Shape;589;p44"/>
          <p:cNvSpPr txBox="1"/>
          <p:nvPr/>
        </p:nvSpPr>
        <p:spPr>
          <a:xfrm>
            <a:off x="447800" y="495725"/>
            <a:ext cx="8238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se tivermos que trabalhar com uma variável opcional?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403200" y="2633925"/>
            <a:ext cx="5014200" cy="185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rgbClr val="AA339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segundoNome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String?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2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var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segundoMaiusc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 segundoNome</a:t>
            </a:r>
            <a:r>
              <a:rPr lang="pt-BR" sz="1600" b="1"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pt-BR" sz="1200">
                <a:solidFill>
                  <a:srgbClr val="3F6E74"/>
                </a:solidFill>
                <a:latin typeface="Roboto Mono"/>
                <a:ea typeface="Roboto Mono"/>
                <a:cs typeface="Roboto Mono"/>
                <a:sym typeface="Roboto Mono"/>
              </a:rPr>
              <a:t>.uppercased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A339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// Neste caso, haverá um </a:t>
            </a:r>
            <a:r>
              <a:rPr lang="pt-BR" sz="1200" b="1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CRASH,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 porque </a:t>
            </a:r>
            <a:endParaRPr sz="1200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  // está forçando o desempacotamento de uma</a:t>
            </a:r>
            <a:endParaRPr sz="1200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  // variável opcional cujo valor é </a:t>
            </a:r>
            <a:r>
              <a:rPr lang="pt-BR" sz="1200" b="1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r>
              <a:rPr lang="pt-BR" sz="1200">
                <a:solidFill>
                  <a:srgbClr val="00831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83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44"/>
          <p:cNvSpPr txBox="1"/>
          <p:nvPr/>
        </p:nvSpPr>
        <p:spPr>
          <a:xfrm>
            <a:off x="1312500" y="984750"/>
            <a:ext cx="6519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CUIDADO!</a:t>
            </a:r>
            <a:endParaRPr sz="1800" b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O Xcode vai sugerir que se use </a:t>
            </a: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‘!’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em vez de </a:t>
            </a: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‘?’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" name="Google Shape;592;p44"/>
          <p:cNvPicPr preferRelativeResize="0"/>
          <p:nvPr/>
        </p:nvPicPr>
        <p:blipFill rotWithShape="1">
          <a:blip r:embed="rId3">
            <a:alphaModFix/>
          </a:blip>
          <a:srcRect l="1239" t="62086" r="2652"/>
          <a:stretch/>
        </p:blipFill>
        <p:spPr>
          <a:xfrm>
            <a:off x="398012" y="1667600"/>
            <a:ext cx="8347975" cy="8161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3" name="Google Shape;593;p44"/>
          <p:cNvSpPr txBox="1"/>
          <p:nvPr/>
        </p:nvSpPr>
        <p:spPr>
          <a:xfrm>
            <a:off x="5833075" y="2633925"/>
            <a:ext cx="25767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Ao usar ‘!’ você está indicando que deseja forçar o desempacotamento de uma variável opcional.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Se ela tiver valor, não há nenhum problema. Mas, se o valor for ‘nil’ (não há valor) , isso gerará um CRASH.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5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RECURSOS EXTRA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00" name="Google Shape;600;p45"/>
          <p:cNvSpPr/>
          <p:nvPr/>
        </p:nvSpPr>
        <p:spPr>
          <a:xfrm rot="5400000">
            <a:off x="3859750" y="-140648"/>
            <a:ext cx="14244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75779" y="0"/>
                </a:lnTo>
                <a:lnTo>
                  <a:pt x="103675" y="0"/>
                </a:lnTo>
                <a:lnTo>
                  <a:pt x="104195" y="0"/>
                </a:lnTo>
                <a:lnTo>
                  <a:pt x="116872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16872" y="120000"/>
                </a:lnTo>
                <a:lnTo>
                  <a:pt x="104195" y="120000"/>
                </a:lnTo>
                <a:lnTo>
                  <a:pt x="103675" y="120000"/>
                </a:lnTo>
                <a:lnTo>
                  <a:pt x="7577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E5737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5"/>
          <p:cNvSpPr/>
          <p:nvPr/>
        </p:nvSpPr>
        <p:spPr>
          <a:xfrm rot="5400000">
            <a:off x="3937600" y="-64223"/>
            <a:ext cx="12687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75779" y="0"/>
                </a:lnTo>
                <a:lnTo>
                  <a:pt x="103675" y="0"/>
                </a:lnTo>
                <a:lnTo>
                  <a:pt x="104195" y="0"/>
                </a:lnTo>
                <a:lnTo>
                  <a:pt x="116872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16872" y="120000"/>
                </a:lnTo>
                <a:lnTo>
                  <a:pt x="104195" y="120000"/>
                </a:lnTo>
                <a:lnTo>
                  <a:pt x="103675" y="120000"/>
                </a:lnTo>
                <a:lnTo>
                  <a:pt x="7577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DA262C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5"/>
          <p:cNvSpPr/>
          <p:nvPr/>
        </p:nvSpPr>
        <p:spPr>
          <a:xfrm>
            <a:off x="4104892" y="840370"/>
            <a:ext cx="934200" cy="81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0210" y="67459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51789" y="99243"/>
                  <a:pt x="51789" y="99243"/>
                  <a:pt x="51789" y="99243"/>
                </a:cubicBezTo>
                <a:cubicBezTo>
                  <a:pt x="50526" y="99243"/>
                  <a:pt x="49894" y="99243"/>
                  <a:pt x="48631" y="99243"/>
                </a:cubicBezTo>
                <a:cubicBezTo>
                  <a:pt x="32842" y="99243"/>
                  <a:pt x="18315" y="83675"/>
                  <a:pt x="20210" y="67459"/>
                </a:cubicBezTo>
                <a:close/>
                <a:moveTo>
                  <a:pt x="9473" y="110270"/>
                </a:moveTo>
                <a:cubicBezTo>
                  <a:pt x="18947" y="85621"/>
                  <a:pt x="18947" y="85621"/>
                  <a:pt x="18947" y="85621"/>
                </a:cubicBezTo>
                <a:cubicBezTo>
                  <a:pt x="20210" y="88216"/>
                  <a:pt x="22105" y="90810"/>
                  <a:pt x="24000" y="92756"/>
                </a:cubicBezTo>
                <a:cubicBezTo>
                  <a:pt x="26526" y="96000"/>
                  <a:pt x="29684" y="98594"/>
                  <a:pt x="33473" y="100540"/>
                </a:cubicBezTo>
                <a:lnTo>
                  <a:pt x="9473" y="110270"/>
                </a:lnTo>
                <a:close/>
                <a:moveTo>
                  <a:pt x="71368" y="65513"/>
                </a:moveTo>
                <a:cubicBezTo>
                  <a:pt x="73263" y="65513"/>
                  <a:pt x="74526" y="64216"/>
                  <a:pt x="74526" y="62918"/>
                </a:cubicBezTo>
                <a:cubicBezTo>
                  <a:pt x="74526" y="61621"/>
                  <a:pt x="73263" y="60324"/>
                  <a:pt x="71368" y="60324"/>
                </a:cubicBezTo>
                <a:cubicBezTo>
                  <a:pt x="70105" y="60324"/>
                  <a:pt x="68842" y="61621"/>
                  <a:pt x="68842" y="62918"/>
                </a:cubicBezTo>
                <a:cubicBezTo>
                  <a:pt x="68842" y="64216"/>
                  <a:pt x="70105" y="65513"/>
                  <a:pt x="71368" y="65513"/>
                </a:cubicBezTo>
                <a:close/>
                <a:moveTo>
                  <a:pt x="116210" y="648"/>
                </a:moveTo>
                <a:cubicBezTo>
                  <a:pt x="115578" y="0"/>
                  <a:pt x="113684" y="0"/>
                  <a:pt x="111789" y="0"/>
                </a:cubicBezTo>
                <a:cubicBezTo>
                  <a:pt x="100421" y="0"/>
                  <a:pt x="71368" y="8432"/>
                  <a:pt x="55578" y="24648"/>
                </a:cubicBezTo>
                <a:cubicBezTo>
                  <a:pt x="51789" y="28540"/>
                  <a:pt x="39157" y="40216"/>
                  <a:pt x="36631" y="44108"/>
                </a:cubicBezTo>
                <a:cubicBezTo>
                  <a:pt x="27157" y="46702"/>
                  <a:pt x="13894" y="51891"/>
                  <a:pt x="6315" y="59027"/>
                </a:cubicBezTo>
                <a:cubicBezTo>
                  <a:pt x="6315" y="59027"/>
                  <a:pt x="15789" y="59027"/>
                  <a:pt x="26526" y="66810"/>
                </a:cubicBezTo>
                <a:cubicBezTo>
                  <a:pt x="25263" y="73297"/>
                  <a:pt x="27157" y="80432"/>
                  <a:pt x="32842" y="86270"/>
                </a:cubicBezTo>
                <a:cubicBezTo>
                  <a:pt x="37263" y="90810"/>
                  <a:pt x="42315" y="93405"/>
                  <a:pt x="47368" y="93405"/>
                </a:cubicBezTo>
                <a:cubicBezTo>
                  <a:pt x="49263" y="93405"/>
                  <a:pt x="50526" y="92756"/>
                  <a:pt x="51789" y="92756"/>
                </a:cubicBezTo>
                <a:cubicBezTo>
                  <a:pt x="59368" y="103783"/>
                  <a:pt x="59368" y="113513"/>
                  <a:pt x="59368" y="113513"/>
                </a:cubicBezTo>
                <a:cubicBezTo>
                  <a:pt x="66315" y="105729"/>
                  <a:pt x="71368" y="92108"/>
                  <a:pt x="73894" y="82378"/>
                </a:cubicBezTo>
                <a:cubicBezTo>
                  <a:pt x="78315" y="79783"/>
                  <a:pt x="89052" y="66810"/>
                  <a:pt x="92842" y="62918"/>
                </a:cubicBezTo>
                <a:cubicBezTo>
                  <a:pt x="111789" y="44108"/>
                  <a:pt x="120000" y="4540"/>
                  <a:pt x="116210" y="648"/>
                </a:cubicBezTo>
                <a:close/>
                <a:moveTo>
                  <a:pt x="68842" y="81081"/>
                </a:moveTo>
                <a:cubicBezTo>
                  <a:pt x="66947" y="88216"/>
                  <a:pt x="64421" y="95351"/>
                  <a:pt x="61894" y="100540"/>
                </a:cubicBezTo>
                <a:cubicBezTo>
                  <a:pt x="60631" y="97297"/>
                  <a:pt x="58736" y="93405"/>
                  <a:pt x="56210" y="89513"/>
                </a:cubicBezTo>
                <a:cubicBezTo>
                  <a:pt x="55578" y="88216"/>
                  <a:pt x="53684" y="86918"/>
                  <a:pt x="51789" y="86918"/>
                </a:cubicBezTo>
                <a:cubicBezTo>
                  <a:pt x="51789" y="86918"/>
                  <a:pt x="51157" y="86918"/>
                  <a:pt x="50526" y="87567"/>
                </a:cubicBezTo>
                <a:cubicBezTo>
                  <a:pt x="49894" y="87567"/>
                  <a:pt x="48631" y="87567"/>
                  <a:pt x="47368" y="87567"/>
                </a:cubicBezTo>
                <a:cubicBezTo>
                  <a:pt x="43578" y="87567"/>
                  <a:pt x="39789" y="85621"/>
                  <a:pt x="36631" y="82378"/>
                </a:cubicBezTo>
                <a:cubicBezTo>
                  <a:pt x="32210" y="78486"/>
                  <a:pt x="30315" y="73297"/>
                  <a:pt x="31578" y="68108"/>
                </a:cubicBezTo>
                <a:cubicBezTo>
                  <a:pt x="32210" y="65513"/>
                  <a:pt x="31578" y="63567"/>
                  <a:pt x="29684" y="62270"/>
                </a:cubicBezTo>
                <a:cubicBezTo>
                  <a:pt x="25894" y="59675"/>
                  <a:pt x="22105" y="57729"/>
                  <a:pt x="18947" y="56432"/>
                </a:cubicBezTo>
                <a:cubicBezTo>
                  <a:pt x="24000" y="53837"/>
                  <a:pt x="30947" y="51243"/>
                  <a:pt x="37894" y="49297"/>
                </a:cubicBezTo>
                <a:cubicBezTo>
                  <a:pt x="37894" y="49297"/>
                  <a:pt x="37894" y="49297"/>
                  <a:pt x="38526" y="48648"/>
                </a:cubicBezTo>
                <a:cubicBezTo>
                  <a:pt x="69473" y="80432"/>
                  <a:pt x="69473" y="80432"/>
                  <a:pt x="69473" y="80432"/>
                </a:cubicBezTo>
                <a:cubicBezTo>
                  <a:pt x="69473" y="81081"/>
                  <a:pt x="68842" y="81081"/>
                  <a:pt x="68842" y="81081"/>
                </a:cubicBezTo>
                <a:close/>
                <a:moveTo>
                  <a:pt x="89052" y="59027"/>
                </a:moveTo>
                <a:cubicBezTo>
                  <a:pt x="88421" y="60324"/>
                  <a:pt x="86526" y="62270"/>
                  <a:pt x="84631" y="64216"/>
                </a:cubicBezTo>
                <a:cubicBezTo>
                  <a:pt x="81473" y="68108"/>
                  <a:pt x="75789" y="73297"/>
                  <a:pt x="72631" y="76540"/>
                </a:cubicBezTo>
                <a:cubicBezTo>
                  <a:pt x="42315" y="45405"/>
                  <a:pt x="42315" y="45405"/>
                  <a:pt x="42315" y="45405"/>
                </a:cubicBezTo>
                <a:cubicBezTo>
                  <a:pt x="45473" y="42162"/>
                  <a:pt x="50526" y="36324"/>
                  <a:pt x="54315" y="33081"/>
                </a:cubicBezTo>
                <a:cubicBezTo>
                  <a:pt x="56210" y="31135"/>
                  <a:pt x="58105" y="29189"/>
                  <a:pt x="59368" y="28540"/>
                </a:cubicBezTo>
                <a:cubicBezTo>
                  <a:pt x="73263" y="13621"/>
                  <a:pt x="101052" y="5189"/>
                  <a:pt x="111789" y="5189"/>
                </a:cubicBezTo>
                <a:cubicBezTo>
                  <a:pt x="111789" y="14270"/>
                  <a:pt x="104210" y="44108"/>
                  <a:pt x="89052" y="59027"/>
                </a:cubicBezTo>
                <a:close/>
                <a:moveTo>
                  <a:pt x="55578" y="43459"/>
                </a:moveTo>
                <a:cubicBezTo>
                  <a:pt x="54315" y="43459"/>
                  <a:pt x="53052" y="44756"/>
                  <a:pt x="53052" y="46702"/>
                </a:cubicBezTo>
                <a:cubicBezTo>
                  <a:pt x="53052" y="48000"/>
                  <a:pt x="54315" y="49297"/>
                  <a:pt x="55578" y="49297"/>
                </a:cubicBezTo>
                <a:cubicBezTo>
                  <a:pt x="56842" y="49297"/>
                  <a:pt x="58105" y="48000"/>
                  <a:pt x="58105" y="46702"/>
                </a:cubicBezTo>
                <a:cubicBezTo>
                  <a:pt x="58105" y="44756"/>
                  <a:pt x="56842" y="43459"/>
                  <a:pt x="55578" y="43459"/>
                </a:cubicBezTo>
                <a:close/>
                <a:moveTo>
                  <a:pt x="87789" y="38270"/>
                </a:moveTo>
                <a:cubicBezTo>
                  <a:pt x="92210" y="38270"/>
                  <a:pt x="95368" y="34378"/>
                  <a:pt x="95368" y="29837"/>
                </a:cubicBezTo>
                <a:cubicBezTo>
                  <a:pt x="95368" y="25297"/>
                  <a:pt x="92210" y="22054"/>
                  <a:pt x="87789" y="22054"/>
                </a:cubicBezTo>
                <a:cubicBezTo>
                  <a:pt x="83368" y="22054"/>
                  <a:pt x="79578" y="25297"/>
                  <a:pt x="79578" y="29837"/>
                </a:cubicBezTo>
                <a:cubicBezTo>
                  <a:pt x="79578" y="34378"/>
                  <a:pt x="83368" y="38270"/>
                  <a:pt x="87789" y="38270"/>
                </a:cubicBezTo>
                <a:close/>
                <a:moveTo>
                  <a:pt x="87789" y="27243"/>
                </a:moveTo>
                <a:cubicBezTo>
                  <a:pt x="89052" y="27243"/>
                  <a:pt x="90315" y="28540"/>
                  <a:pt x="90315" y="29837"/>
                </a:cubicBezTo>
                <a:cubicBezTo>
                  <a:pt x="90315" y="31783"/>
                  <a:pt x="89052" y="32432"/>
                  <a:pt x="87789" y="32432"/>
                </a:cubicBezTo>
                <a:cubicBezTo>
                  <a:pt x="85894" y="32432"/>
                  <a:pt x="85263" y="31783"/>
                  <a:pt x="85263" y="29837"/>
                </a:cubicBezTo>
                <a:cubicBezTo>
                  <a:pt x="85263" y="28540"/>
                  <a:pt x="85894" y="27243"/>
                  <a:pt x="87789" y="27243"/>
                </a:cubicBezTo>
                <a:close/>
                <a:moveTo>
                  <a:pt x="63789" y="57081"/>
                </a:moveTo>
                <a:cubicBezTo>
                  <a:pt x="65052" y="57081"/>
                  <a:pt x="66315" y="56432"/>
                  <a:pt x="66315" y="54486"/>
                </a:cubicBezTo>
                <a:cubicBezTo>
                  <a:pt x="66315" y="53189"/>
                  <a:pt x="65052" y="51891"/>
                  <a:pt x="63789" y="51891"/>
                </a:cubicBezTo>
                <a:cubicBezTo>
                  <a:pt x="61894" y="51891"/>
                  <a:pt x="61263" y="53189"/>
                  <a:pt x="61263" y="54486"/>
                </a:cubicBezTo>
                <a:cubicBezTo>
                  <a:pt x="61263" y="56432"/>
                  <a:pt x="61894" y="57081"/>
                  <a:pt x="63789" y="5708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5"/>
          <p:cNvSpPr/>
          <p:nvPr/>
        </p:nvSpPr>
        <p:spPr>
          <a:xfrm>
            <a:off x="961100" y="1866647"/>
            <a:ext cx="7221900" cy="18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Optionals (Apple Oficial)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Optional Chaining (Apple Oficial)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Tutorial - Hackernoon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Tutorial - Hacking With Swift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Tutorial (em português)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INTRODUÇÃO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343" name="Google Shape;343;p28"/>
          <p:cNvPicPr preferRelativeResize="0"/>
          <p:nvPr/>
        </p:nvPicPr>
        <p:blipFill rotWithShape="1">
          <a:blip r:embed="rId3">
            <a:alphaModFix/>
          </a:blip>
          <a:srcRect t="1989"/>
          <a:stretch/>
        </p:blipFill>
        <p:spPr>
          <a:xfrm>
            <a:off x="0" y="1876525"/>
            <a:ext cx="3524250" cy="28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800" y="1780806"/>
            <a:ext cx="1648801" cy="219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 rotWithShape="1">
          <a:blip r:embed="rId5">
            <a:alphaModFix/>
          </a:blip>
          <a:srcRect l="7220" t="24951" r="54658" b="6442"/>
          <a:stretch/>
        </p:blipFill>
        <p:spPr>
          <a:xfrm>
            <a:off x="842175" y="1994150"/>
            <a:ext cx="275072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8"/>
          <p:cNvPicPr preferRelativeResize="0"/>
          <p:nvPr/>
        </p:nvPicPr>
        <p:blipFill rotWithShape="1">
          <a:blip r:embed="rId5">
            <a:alphaModFix/>
          </a:blip>
          <a:srcRect l="54915" t="24670" r="7363" b="6723"/>
          <a:stretch/>
        </p:blipFill>
        <p:spPr>
          <a:xfrm>
            <a:off x="1410200" y="1876526"/>
            <a:ext cx="275075" cy="2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8"/>
          <p:cNvPicPr preferRelativeResize="0"/>
          <p:nvPr/>
        </p:nvPicPr>
        <p:blipFill rotWithShape="1">
          <a:blip r:embed="rId5">
            <a:alphaModFix/>
          </a:blip>
          <a:srcRect l="7220" t="24951" r="54658" b="6442"/>
          <a:stretch/>
        </p:blipFill>
        <p:spPr>
          <a:xfrm>
            <a:off x="2699925" y="1787400"/>
            <a:ext cx="177156" cy="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8"/>
          <p:cNvPicPr preferRelativeResize="0"/>
          <p:nvPr/>
        </p:nvPicPr>
        <p:blipFill rotWithShape="1">
          <a:blip r:embed="rId5">
            <a:alphaModFix/>
          </a:blip>
          <a:srcRect l="54915" t="24670" r="7363" b="6723"/>
          <a:stretch/>
        </p:blipFill>
        <p:spPr>
          <a:xfrm>
            <a:off x="2420513" y="1836711"/>
            <a:ext cx="177150" cy="178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8"/>
          <p:cNvPicPr preferRelativeResize="0"/>
          <p:nvPr/>
        </p:nvPicPr>
        <p:blipFill rotWithShape="1">
          <a:blip r:embed="rId5">
            <a:alphaModFix/>
          </a:blip>
          <a:srcRect l="7220" t="24951" r="54658" b="6442"/>
          <a:stretch/>
        </p:blipFill>
        <p:spPr>
          <a:xfrm>
            <a:off x="2919500" y="1756625"/>
            <a:ext cx="177156" cy="1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8"/>
          <p:cNvSpPr/>
          <p:nvPr/>
        </p:nvSpPr>
        <p:spPr>
          <a:xfrm>
            <a:off x="1978213" y="1787388"/>
            <a:ext cx="275100" cy="276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-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51" name="Google Shape;351;p28"/>
          <p:cNvPicPr preferRelativeResize="0"/>
          <p:nvPr/>
        </p:nvPicPr>
        <p:blipFill rotWithShape="1">
          <a:blip r:embed="rId5">
            <a:alphaModFix/>
          </a:blip>
          <a:srcRect l="7220" t="24951" r="54658" b="6442"/>
          <a:stretch/>
        </p:blipFill>
        <p:spPr>
          <a:xfrm>
            <a:off x="3161701" y="1695650"/>
            <a:ext cx="141649" cy="1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8"/>
          <p:cNvSpPr/>
          <p:nvPr/>
        </p:nvSpPr>
        <p:spPr>
          <a:xfrm>
            <a:off x="3161825" y="1695750"/>
            <a:ext cx="141600" cy="14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53" name="Google Shape;353;p28"/>
          <p:cNvSpPr txBox="1"/>
          <p:nvPr/>
        </p:nvSpPr>
        <p:spPr>
          <a:xfrm>
            <a:off x="7686650" y="1401938"/>
            <a:ext cx="275100" cy="27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3992550" y="1029650"/>
            <a:ext cx="972900" cy="1181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55" name="Google Shape;355;p28"/>
          <p:cNvGraphicFramePr/>
          <p:nvPr/>
        </p:nvGraphicFramePr>
        <p:xfrm>
          <a:off x="3983325" y="102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{98579841-38C5-455C-B6D8-61F7E369B500}</a:tableStyleId>
              </a:tblPr>
              <a:tblGrid>
                <a:gridCol w="589925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56" name="Google Shape;356;p28"/>
          <p:cNvPicPr preferRelativeResize="0"/>
          <p:nvPr/>
        </p:nvPicPr>
        <p:blipFill rotWithShape="1">
          <a:blip r:embed="rId5">
            <a:alphaModFix/>
          </a:blip>
          <a:srcRect l="7220" t="24951" r="54658" b="6442"/>
          <a:stretch/>
        </p:blipFill>
        <p:spPr>
          <a:xfrm>
            <a:off x="4149750" y="1083888"/>
            <a:ext cx="275071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8"/>
          <p:cNvPicPr preferRelativeResize="0"/>
          <p:nvPr/>
        </p:nvPicPr>
        <p:blipFill rotWithShape="1">
          <a:blip r:embed="rId5">
            <a:alphaModFix/>
          </a:blip>
          <a:srcRect l="54915" t="24670" r="7363" b="6723"/>
          <a:stretch/>
        </p:blipFill>
        <p:spPr>
          <a:xfrm>
            <a:off x="4149750" y="1485226"/>
            <a:ext cx="275075" cy="2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/>
          <p:nvPr/>
        </p:nvSpPr>
        <p:spPr>
          <a:xfrm>
            <a:off x="4149738" y="1875363"/>
            <a:ext cx="275100" cy="276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5115450" y="1029800"/>
            <a:ext cx="16488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Uma pessoa pode: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votar SIM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votar NÃO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votar em BRANCO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28"/>
          <p:cNvCxnSpPr>
            <a:stCxn id="343" idx="3"/>
          </p:cNvCxnSpPr>
          <p:nvPr/>
        </p:nvCxnSpPr>
        <p:spPr>
          <a:xfrm rot="10800000" flipH="1">
            <a:off x="3524250" y="2227075"/>
            <a:ext cx="1065300" cy="10731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28"/>
          <p:cNvSpPr txBox="1"/>
          <p:nvPr/>
        </p:nvSpPr>
        <p:spPr>
          <a:xfrm>
            <a:off x="3665600" y="4080025"/>
            <a:ext cx="36483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O que acontece se alguém não votar?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Votar em branco é a mesma coisa que não votar?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28"/>
          <p:cNvCxnSpPr>
            <a:stCxn id="344" idx="2"/>
            <a:endCxn id="361" idx="3"/>
          </p:cNvCxnSpPr>
          <p:nvPr/>
        </p:nvCxnSpPr>
        <p:spPr>
          <a:xfrm rot="5400000">
            <a:off x="7382900" y="3910211"/>
            <a:ext cx="372300" cy="510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28"/>
          <p:cNvSpPr/>
          <p:nvPr/>
        </p:nvSpPr>
        <p:spPr>
          <a:xfrm>
            <a:off x="3094963" y="1599613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-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INTRODUÇÃO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370" name="Google Shape;3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37" y="3097396"/>
            <a:ext cx="1709126" cy="128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538" y="3097396"/>
            <a:ext cx="1709126" cy="128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338" y="3097396"/>
            <a:ext cx="1709126" cy="128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138" y="3045896"/>
            <a:ext cx="1709126" cy="1281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29"/>
          <p:cNvCxnSpPr>
            <a:stCxn id="370" idx="0"/>
            <a:endCxn id="375" idx="1"/>
          </p:cNvCxnSpPr>
          <p:nvPr/>
        </p:nvCxnSpPr>
        <p:spPr>
          <a:xfrm rot="5400000" flipH="1">
            <a:off x="838501" y="2288596"/>
            <a:ext cx="1089000" cy="528600"/>
          </a:xfrm>
          <a:prstGeom prst="curvedConnector4">
            <a:avLst>
              <a:gd name="adj1" fmla="val 23311"/>
              <a:gd name="adj2" fmla="val 1843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6" name="Google Shape;376;p29"/>
          <p:cNvPicPr preferRelativeResize="0"/>
          <p:nvPr/>
        </p:nvPicPr>
        <p:blipFill rotWithShape="1">
          <a:blip r:embed="rId4">
            <a:alphaModFix/>
          </a:blip>
          <a:srcRect l="17310" r="14593"/>
          <a:stretch/>
        </p:blipFill>
        <p:spPr>
          <a:xfrm rot="955780">
            <a:off x="4945615" y="1157757"/>
            <a:ext cx="1202597" cy="13228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29"/>
          <p:cNvCxnSpPr>
            <a:stCxn id="372" idx="0"/>
            <a:endCxn id="376" idx="3"/>
          </p:cNvCxnSpPr>
          <p:nvPr/>
        </p:nvCxnSpPr>
        <p:spPr>
          <a:xfrm rot="-5400000">
            <a:off x="5279301" y="2251696"/>
            <a:ext cx="1113300" cy="578100"/>
          </a:xfrm>
          <a:prstGeom prst="curvedConnector4">
            <a:avLst>
              <a:gd name="adj1" fmla="val 21431"/>
              <a:gd name="adj2" fmla="val 1726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29"/>
          <p:cNvCxnSpPr>
            <a:stCxn id="371" idx="0"/>
            <a:endCxn id="379" idx="2"/>
          </p:cNvCxnSpPr>
          <p:nvPr/>
        </p:nvCxnSpPr>
        <p:spPr>
          <a:xfrm rot="5400000" flipH="1">
            <a:off x="3266200" y="2766496"/>
            <a:ext cx="617700" cy="44100"/>
          </a:xfrm>
          <a:prstGeom prst="curvedConnector3">
            <a:avLst>
              <a:gd name="adj1" fmla="val 475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80" name="Google Shape;380;p29"/>
          <p:cNvGrpSpPr/>
          <p:nvPr/>
        </p:nvGrpSpPr>
        <p:grpSpPr>
          <a:xfrm>
            <a:off x="2952432" y="1128989"/>
            <a:ext cx="1266187" cy="1380372"/>
            <a:chOff x="2952432" y="1128989"/>
            <a:chExt cx="1266187" cy="1380372"/>
          </a:xfrm>
        </p:grpSpPr>
        <p:pic>
          <p:nvPicPr>
            <p:cNvPr id="379" name="Google Shape;379;p29"/>
            <p:cNvPicPr preferRelativeResize="0"/>
            <p:nvPr/>
          </p:nvPicPr>
          <p:blipFill rotWithShape="1">
            <a:blip r:embed="rId4">
              <a:alphaModFix/>
            </a:blip>
            <a:srcRect l="17310" r="14593"/>
            <a:stretch/>
          </p:blipFill>
          <p:spPr>
            <a:xfrm rot="169117">
              <a:off x="2984227" y="1157757"/>
              <a:ext cx="1202597" cy="1322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9"/>
            <p:cNvSpPr txBox="1"/>
            <p:nvPr/>
          </p:nvSpPr>
          <p:spPr>
            <a:xfrm rot="-151846">
              <a:off x="3049797" y="1457195"/>
              <a:ext cx="1032707" cy="617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veat"/>
                  <a:ea typeface="Caveat"/>
                  <a:cs typeface="Caveat"/>
                  <a:sym typeface="Caveat"/>
                </a:rPr>
                <a:t>DIGITAL HOUSE</a:t>
              </a:r>
              <a:endParaRPr sz="1800"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382" name="Google Shape;382;p29"/>
          <p:cNvGrpSpPr/>
          <p:nvPr/>
        </p:nvGrpSpPr>
        <p:grpSpPr>
          <a:xfrm>
            <a:off x="910755" y="1048676"/>
            <a:ext cx="1473115" cy="1540999"/>
            <a:chOff x="910755" y="1048676"/>
            <a:chExt cx="1473115" cy="1540999"/>
          </a:xfrm>
        </p:grpSpPr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 l="17310" r="14593"/>
            <a:stretch/>
          </p:blipFill>
          <p:spPr>
            <a:xfrm rot="-1180976">
              <a:off x="1085938" y="1201675"/>
              <a:ext cx="1122750" cy="12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29"/>
            <p:cNvSpPr txBox="1"/>
            <p:nvPr/>
          </p:nvSpPr>
          <p:spPr>
            <a:xfrm rot="-1440194">
              <a:off x="1143797" y="1511955"/>
              <a:ext cx="942505" cy="617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veat"/>
                  <a:ea typeface="Caveat"/>
                  <a:cs typeface="Caveat"/>
                  <a:sym typeface="Caveat"/>
                </a:rPr>
                <a:t>MOBILE</a:t>
              </a:r>
              <a:r>
                <a:rPr lang="es" sz="1800">
                  <a:latin typeface="Caveat"/>
                  <a:ea typeface="Caveat"/>
                  <a:cs typeface="Caveat"/>
                  <a:sym typeface="Caveat"/>
                </a:rPr>
                <a:t/>
              </a:r>
              <a:br>
                <a:rPr lang="es" sz="1800">
                  <a:latin typeface="Caveat"/>
                  <a:ea typeface="Caveat"/>
                  <a:cs typeface="Caveat"/>
                  <a:sym typeface="Caveat"/>
                </a:rPr>
              </a:br>
              <a:r>
                <a:rPr lang="pt-BR" sz="1800">
                  <a:latin typeface="Caveat"/>
                  <a:ea typeface="Caveat"/>
                  <a:cs typeface="Caveat"/>
                  <a:sym typeface="Caveat"/>
                </a:rPr>
                <a:t>iOS</a:t>
              </a:r>
              <a:endParaRPr sz="1800"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pic>
        <p:nvPicPr>
          <p:cNvPr id="384" name="Google Shape;3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146" y="1018125"/>
            <a:ext cx="1159001" cy="1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9"/>
          <p:cNvSpPr/>
          <p:nvPr/>
        </p:nvSpPr>
        <p:spPr>
          <a:xfrm>
            <a:off x="7681125" y="2170450"/>
            <a:ext cx="350925" cy="836525"/>
          </a:xfrm>
          <a:custGeom>
            <a:avLst/>
            <a:gdLst/>
            <a:ahLst/>
            <a:cxnLst/>
            <a:rect l="l" t="t" r="r" b="b"/>
            <a:pathLst>
              <a:path w="14037" h="33461" extrusionOk="0">
                <a:moveTo>
                  <a:pt x="0" y="33461"/>
                </a:moveTo>
                <a:cubicBezTo>
                  <a:pt x="2336" y="31351"/>
                  <a:pt x="13867" y="24493"/>
                  <a:pt x="14018" y="20800"/>
                </a:cubicBezTo>
                <a:cubicBezTo>
                  <a:pt x="14169" y="17107"/>
                  <a:pt x="2939" y="14771"/>
                  <a:pt x="904" y="11304"/>
                </a:cubicBezTo>
                <a:cubicBezTo>
                  <a:pt x="-1131" y="7837"/>
                  <a:pt x="1658" y="1884"/>
                  <a:pt x="180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/>
        </p:nvSpPr>
        <p:spPr>
          <a:xfrm>
            <a:off x="452550" y="787088"/>
            <a:ext cx="8238900" cy="3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Em uma escala de 1 a 5, quão espetacular é o Cirque du Soleil?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Calibri"/>
                <a:ea typeface="Calibri"/>
                <a:cs typeface="Calibri"/>
                <a:sym typeface="Calibri"/>
              </a:rPr>
              <a:t>Alguém que nunca tenha visto o espetáculo não vai querer avaliar com 1 ou 5 se não sabe como é. Ou seja, sua avaliação deveria ser </a:t>
            </a:r>
            <a:r>
              <a:rPr lang="pt-BR" b="1" i="1">
                <a:latin typeface="Calibri"/>
                <a:ea typeface="Calibri"/>
                <a:cs typeface="Calibri"/>
                <a:sym typeface="Calibri"/>
              </a:rPr>
              <a:t>opcional</a:t>
            </a:r>
            <a:r>
              <a:rPr lang="pt-BR" i="1">
                <a:latin typeface="Calibri"/>
                <a:ea typeface="Calibri"/>
                <a:cs typeface="Calibri"/>
                <a:sym typeface="Calibri"/>
              </a:rPr>
              <a:t>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Quantos anos de experiência você tem como desenvolvedor iOS?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Calibri"/>
                <a:ea typeface="Calibri"/>
                <a:cs typeface="Calibri"/>
                <a:sym typeface="Calibri"/>
              </a:rPr>
              <a:t>Uma pessoa que nunca trabalhou como desenvolvedor iOS poderia responder com 0. Mas alguém que é advogado deve ser capaz de diferenciar sua resposta, já que, de alguma forma, não se aplica e deveria ser </a:t>
            </a:r>
            <a:r>
              <a:rPr lang="pt-BR" b="1" i="1">
                <a:latin typeface="Calibri"/>
                <a:ea typeface="Calibri"/>
                <a:cs typeface="Calibri"/>
                <a:sym typeface="Calibri"/>
              </a:rPr>
              <a:t>opcional</a:t>
            </a:r>
            <a:r>
              <a:rPr lang="pt-BR" i="1">
                <a:latin typeface="Calibri"/>
                <a:ea typeface="Calibri"/>
                <a:cs typeface="Calibri"/>
                <a:sym typeface="Calibri"/>
              </a:rPr>
              <a:t>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Qual é seu nível de escolaridade?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Calibri"/>
                <a:ea typeface="Calibri"/>
                <a:cs typeface="Calibri"/>
                <a:sym typeface="Calibri"/>
              </a:rPr>
              <a:t>Poderia ser “fundamental”, “médio”, “superior”, etc; mas, se uma pessoa não tiver estudos deveria poder indicar. A pergunta assume que todos que respondem têm estudos, e na verdade, deveria ser informação </a:t>
            </a:r>
            <a:r>
              <a:rPr lang="pt-BR" b="1" i="1">
                <a:latin typeface="Calibri"/>
                <a:ea typeface="Calibri"/>
                <a:cs typeface="Calibri"/>
                <a:sym typeface="Calibri"/>
              </a:rPr>
              <a:t>opcional</a:t>
            </a:r>
            <a:r>
              <a:rPr lang="pt-BR" i="1">
                <a:latin typeface="Calibri"/>
                <a:ea typeface="Calibri"/>
                <a:cs typeface="Calibri"/>
                <a:sym typeface="Calibri"/>
              </a:rPr>
              <a:t>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Qual é seu salário atual?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Calibri"/>
                <a:ea typeface="Calibri"/>
                <a:cs typeface="Calibri"/>
                <a:sym typeface="Calibri"/>
              </a:rPr>
              <a:t>Se eu não quiser dar essa informação e responder 0, isso implicaria que não tenho salário. Responder -1 como valor inválido também não é correto. Deveria ser possível indicar “não quero dar essa informação”, ou seja, que o dado seja </a:t>
            </a:r>
            <a:r>
              <a:rPr lang="pt-BR" b="1" i="1">
                <a:latin typeface="Calibri"/>
                <a:ea typeface="Calibri"/>
                <a:cs typeface="Calibri"/>
                <a:sym typeface="Calibri"/>
              </a:rPr>
              <a:t>opcional</a:t>
            </a:r>
            <a:r>
              <a:rPr lang="pt-BR" i="1">
                <a:latin typeface="Calibri"/>
                <a:ea typeface="Calibri"/>
                <a:cs typeface="Calibri"/>
                <a:sym typeface="Calibri"/>
              </a:rPr>
              <a:t>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INTRODUÇÃO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Light"/>
                <a:ea typeface="Raleway Light"/>
                <a:cs typeface="Raleway Light"/>
                <a:sym typeface="Raleway Light"/>
              </a:rPr>
              <a:t>INTRODUÇÃO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399" name="Google Shape;399;p31"/>
          <p:cNvPicPr preferRelativeResize="0"/>
          <p:nvPr/>
        </p:nvPicPr>
        <p:blipFill rotWithShape="1">
          <a:blip r:embed="rId3">
            <a:alphaModFix/>
          </a:blip>
          <a:srcRect l="35365" r="34196"/>
          <a:stretch/>
        </p:blipFill>
        <p:spPr>
          <a:xfrm>
            <a:off x="1893500" y="1901450"/>
            <a:ext cx="2690450" cy="26517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0" name="Google Shape;400;p31"/>
          <p:cNvSpPr txBox="1"/>
          <p:nvPr/>
        </p:nvSpPr>
        <p:spPr>
          <a:xfrm>
            <a:off x="1312500" y="540950"/>
            <a:ext cx="6519000" cy="13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É um </a:t>
            </a:r>
            <a:r>
              <a:rPr lang="pt-BR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tipo de dado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, assim como Int, Double, Bool ou [String].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É usado quando </a:t>
            </a:r>
            <a:r>
              <a:rPr lang="pt-BR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pode não haver um valor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6232900" y="1901450"/>
            <a:ext cx="1017600" cy="4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lang="pt-BR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6232900" y="2573850"/>
            <a:ext cx="1017600" cy="4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pt-BR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6232900" y="3312638"/>
            <a:ext cx="1017600" cy="4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[Int] </a:t>
            </a:r>
            <a:r>
              <a:rPr lang="pt-BR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6232900" y="4051400"/>
            <a:ext cx="1017600" cy="4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[ Int </a:t>
            </a:r>
            <a:r>
              <a:rPr lang="pt-BR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31"/>
          <p:cNvCxnSpPr>
            <a:stCxn id="399" idx="3"/>
            <a:endCxn id="401" idx="1"/>
          </p:cNvCxnSpPr>
          <p:nvPr/>
        </p:nvCxnSpPr>
        <p:spPr>
          <a:xfrm rot="10800000" flipH="1">
            <a:off x="4583950" y="2135025"/>
            <a:ext cx="1649100" cy="10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31"/>
          <p:cNvCxnSpPr>
            <a:stCxn id="399" idx="3"/>
            <a:endCxn id="402" idx="1"/>
          </p:cNvCxnSpPr>
          <p:nvPr/>
        </p:nvCxnSpPr>
        <p:spPr>
          <a:xfrm rot="10800000" flipH="1">
            <a:off x="4583950" y="2807325"/>
            <a:ext cx="1649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31"/>
          <p:cNvCxnSpPr>
            <a:stCxn id="399" idx="3"/>
            <a:endCxn id="403" idx="1"/>
          </p:cNvCxnSpPr>
          <p:nvPr/>
        </p:nvCxnSpPr>
        <p:spPr>
          <a:xfrm>
            <a:off x="4583950" y="3227325"/>
            <a:ext cx="16491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31"/>
          <p:cNvCxnSpPr>
            <a:stCxn id="399" idx="3"/>
            <a:endCxn id="404" idx="1"/>
          </p:cNvCxnSpPr>
          <p:nvPr/>
        </p:nvCxnSpPr>
        <p:spPr>
          <a:xfrm>
            <a:off x="4583950" y="3227325"/>
            <a:ext cx="1649100" cy="10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INTRODUÇÃO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3866100" y="1063475"/>
            <a:ext cx="4877400" cy="15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lang="pt-BR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um espaço de armazenamento que contém uma informação determinada: um </a:t>
            </a:r>
            <a:r>
              <a:rPr lang="pt-BR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Tem um </a:t>
            </a:r>
            <a:r>
              <a:rPr lang="pt-BR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 </a:t>
            </a: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associado, que é a forma de se referir ao valor armazenado.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declarado com a palavra reservada  </a:t>
            </a:r>
            <a:r>
              <a:rPr lang="pt-BR" sz="1200" b="1">
                <a:solidFill>
                  <a:srgbClr val="B71C1C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depois, é usado apenas com o nome.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75" y="2766675"/>
            <a:ext cx="1829625" cy="14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200" y="2766675"/>
            <a:ext cx="1829625" cy="14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93350"/>
            <a:ext cx="3600649" cy="25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825" y="2766675"/>
            <a:ext cx="1829625" cy="14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2"/>
          <p:cNvSpPr txBox="1"/>
          <p:nvPr/>
        </p:nvSpPr>
        <p:spPr>
          <a:xfrm>
            <a:off x="1827528" y="4156075"/>
            <a:ext cx="18297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 idade: </a:t>
            </a:r>
            <a:r>
              <a:rPr lang="pt-BR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2"/>
          <p:cNvSpPr txBox="1"/>
          <p:nvPr/>
        </p:nvSpPr>
        <p:spPr>
          <a:xfrm>
            <a:off x="3657166" y="4156088"/>
            <a:ext cx="18297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 nome: </a:t>
            </a:r>
            <a:r>
              <a:rPr lang="pt-BR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5486775" y="4156100"/>
            <a:ext cx="2087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 estaDeFerias: </a:t>
            </a:r>
            <a:r>
              <a:rPr lang="pt-BR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Bool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INTRODUÇÃO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429" name="Google Shape;4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75" y="2766675"/>
            <a:ext cx="1829625" cy="14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200" y="2766675"/>
            <a:ext cx="1829625" cy="14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825" y="2766675"/>
            <a:ext cx="1829625" cy="14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1827528" y="4156075"/>
            <a:ext cx="18297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 idade: </a:t>
            </a:r>
            <a:r>
              <a:rPr lang="pt-BR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3657166" y="4156088"/>
            <a:ext cx="18297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 nome: </a:t>
            </a:r>
            <a:r>
              <a:rPr lang="pt-BR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5486775" y="4156100"/>
            <a:ext cx="2087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 estaDeFerias: </a:t>
            </a:r>
            <a:r>
              <a:rPr lang="pt-BR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Bool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248700" y="1221725"/>
            <a:ext cx="24756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Esta variável </a:t>
            </a:r>
            <a:r>
              <a:rPr lang="pt-BR" sz="1200" b="1">
                <a:latin typeface="Calibri"/>
                <a:ea typeface="Calibri"/>
                <a:cs typeface="Calibri"/>
                <a:sym typeface="Calibri"/>
              </a:rPr>
              <a:t>SEMPRE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será um número: pode ter um valor </a:t>
            </a:r>
            <a:r>
              <a:rPr lang="pt-BR" sz="1200" i="1">
                <a:latin typeface="Calibri"/>
                <a:ea typeface="Calibri"/>
                <a:cs typeface="Calibri"/>
                <a:sym typeface="Calibri"/>
              </a:rPr>
              <a:t>0, 1, -23, 756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, mas sempre terá um valor numérico INT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1312500" y="540950"/>
            <a:ext cx="65190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Sabemos </a:t>
            </a:r>
            <a:r>
              <a:rPr lang="pt-BR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 temos certeza absoluta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que: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3172675" y="1374075"/>
            <a:ext cx="24756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Esta variável </a:t>
            </a:r>
            <a:r>
              <a:rPr lang="pt-BR" sz="1200" b="1">
                <a:latin typeface="Calibri"/>
                <a:ea typeface="Calibri"/>
                <a:cs typeface="Calibri"/>
                <a:sym typeface="Calibri"/>
              </a:rPr>
              <a:t>SEMPRE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será um texto: pode ter um valor </a:t>
            </a:r>
            <a:r>
              <a:rPr lang="pt-BR" sz="1200" i="1">
                <a:latin typeface="Calibri"/>
                <a:ea typeface="Calibri"/>
                <a:cs typeface="Calibri"/>
                <a:sym typeface="Calibri"/>
              </a:rPr>
              <a:t>“Hola Mundo”, “DH”, “”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, mas sempre terá um valor do tipo STRING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6270600" y="1221725"/>
            <a:ext cx="22500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Esta variável </a:t>
            </a:r>
            <a:r>
              <a:rPr lang="pt-BR" sz="1200" b="1">
                <a:latin typeface="Calibri"/>
                <a:ea typeface="Calibri"/>
                <a:cs typeface="Calibri"/>
                <a:sym typeface="Calibri"/>
              </a:rPr>
              <a:t>SEMPRE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será um valor booleano: pode ter um valor </a:t>
            </a:r>
            <a:r>
              <a:rPr lang="pt-BR" sz="1200" i="1"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pt-BR" sz="1200" i="1">
                <a:latin typeface="Calibri"/>
                <a:ea typeface="Calibri"/>
                <a:cs typeface="Calibri"/>
                <a:sym typeface="Calibri"/>
              </a:rPr>
              <a:t> false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, mas sempre será um dos dois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33"/>
          <p:cNvCxnSpPr>
            <a:stCxn id="431" idx="0"/>
            <a:endCxn id="438" idx="2"/>
          </p:cNvCxnSpPr>
          <p:nvPr/>
        </p:nvCxnSpPr>
        <p:spPr>
          <a:xfrm rot="-5400000">
            <a:off x="6696538" y="2067675"/>
            <a:ext cx="404100" cy="993900"/>
          </a:xfrm>
          <a:prstGeom prst="curvedConnector3">
            <a:avLst>
              <a:gd name="adj1" fmla="val 3285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33"/>
          <p:cNvCxnSpPr>
            <a:stCxn id="430" idx="0"/>
            <a:endCxn id="437" idx="2"/>
          </p:cNvCxnSpPr>
          <p:nvPr/>
        </p:nvCxnSpPr>
        <p:spPr>
          <a:xfrm rot="5400000" flipH="1">
            <a:off x="4365463" y="2560125"/>
            <a:ext cx="251700" cy="16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33"/>
          <p:cNvCxnSpPr>
            <a:stCxn id="429" idx="0"/>
            <a:endCxn id="435" idx="2"/>
          </p:cNvCxnSpPr>
          <p:nvPr/>
        </p:nvCxnSpPr>
        <p:spPr>
          <a:xfrm rot="5400000" flipH="1">
            <a:off x="1912438" y="1936725"/>
            <a:ext cx="404100" cy="1255800"/>
          </a:xfrm>
          <a:prstGeom prst="curvedConnector3">
            <a:avLst>
              <a:gd name="adj1" fmla="val 3005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/>
        </p:nvSpPr>
        <p:spPr>
          <a:xfrm>
            <a:off x="686025" y="4044278"/>
            <a:ext cx="32934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segundoNome: </a:t>
            </a:r>
            <a:r>
              <a:rPr lang="pt-BR" b="1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String?</a:t>
            </a:r>
            <a:endParaRPr sz="11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Light"/>
                <a:ea typeface="Raleway Light"/>
                <a:cs typeface="Raleway Light"/>
                <a:sym typeface="Raleway Light"/>
              </a:rPr>
              <a:t>CONCEITO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1312500" y="693350"/>
            <a:ext cx="65190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Uma variável do tipo </a:t>
            </a: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OPCIONAL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é uma caixa fechada,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responde a um tipo de dado específico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mas não </a:t>
            </a:r>
            <a:r>
              <a:rPr lang="pt-BR" sz="1800" u="sng">
                <a:latin typeface="Calibri"/>
                <a:ea typeface="Calibri"/>
                <a:cs typeface="Calibri"/>
                <a:sym typeface="Calibri"/>
              </a:rPr>
              <a:t>podemos ter certeza de seu conteúdo</a:t>
            </a: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01" y="2023200"/>
            <a:ext cx="2388450" cy="21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4"/>
          <p:cNvSpPr txBox="1"/>
          <p:nvPr/>
        </p:nvSpPr>
        <p:spPr>
          <a:xfrm>
            <a:off x="3979425" y="1924838"/>
            <a:ext cx="3609900" cy="1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Quando é do tipo </a:t>
            </a:r>
            <a:r>
              <a:rPr lang="pt-BR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pt-BR"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 significa que: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a variável tem um valor do tipo String, </a:t>
            </a:r>
            <a:r>
              <a:rPr lang="pt-BR" sz="1100" b="1" u="sng">
                <a:latin typeface="Montserrat"/>
                <a:ea typeface="Montserrat"/>
                <a:cs typeface="Montserrat"/>
                <a:sym typeface="Montserrat"/>
              </a:rPr>
              <a:t>ou</a:t>
            </a:r>
            <a:endParaRPr sz="1100" b="1" u="sng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a variável não tem nenhum valor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2" name="Google Shape;452;p34"/>
          <p:cNvPicPr preferRelativeResize="0"/>
          <p:nvPr/>
        </p:nvPicPr>
        <p:blipFill rotWithShape="1">
          <a:blip r:embed="rId4">
            <a:alphaModFix/>
          </a:blip>
          <a:srcRect t="33625" b="33187"/>
          <a:stretch/>
        </p:blipFill>
        <p:spPr>
          <a:xfrm>
            <a:off x="6002000" y="3670150"/>
            <a:ext cx="2180024" cy="723476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4"/>
          <p:cNvSpPr/>
          <p:nvPr/>
        </p:nvSpPr>
        <p:spPr>
          <a:xfrm>
            <a:off x="5485572" y="3006975"/>
            <a:ext cx="1991575" cy="926950"/>
          </a:xfrm>
          <a:custGeom>
            <a:avLst/>
            <a:gdLst/>
            <a:ahLst/>
            <a:cxnLst/>
            <a:rect l="l" t="t" r="r" b="b"/>
            <a:pathLst>
              <a:path w="79663" h="37078" extrusionOk="0">
                <a:moveTo>
                  <a:pt x="53239" y="0"/>
                </a:moveTo>
                <a:cubicBezTo>
                  <a:pt x="57384" y="1055"/>
                  <a:pt x="86625" y="1432"/>
                  <a:pt x="78109" y="6330"/>
                </a:cubicBezTo>
                <a:cubicBezTo>
                  <a:pt x="69593" y="11229"/>
                  <a:pt x="11488" y="24266"/>
                  <a:pt x="2143" y="29391"/>
                </a:cubicBezTo>
                <a:cubicBezTo>
                  <a:pt x="-7202" y="34516"/>
                  <a:pt x="18723" y="35797"/>
                  <a:pt x="22039" y="3707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4" name="Google Shape;454;p34"/>
          <p:cNvSpPr/>
          <p:nvPr/>
        </p:nvSpPr>
        <p:spPr>
          <a:xfrm>
            <a:off x="3560875" y="2306100"/>
            <a:ext cx="339150" cy="678250"/>
          </a:xfrm>
          <a:custGeom>
            <a:avLst/>
            <a:gdLst/>
            <a:ahLst/>
            <a:cxnLst/>
            <a:rect l="l" t="t" r="r" b="b"/>
            <a:pathLst>
              <a:path w="13566" h="27130" extrusionOk="0">
                <a:moveTo>
                  <a:pt x="0" y="27130"/>
                </a:moveTo>
                <a:cubicBezTo>
                  <a:pt x="1658" y="26452"/>
                  <a:pt x="7913" y="24794"/>
                  <a:pt x="9948" y="23061"/>
                </a:cubicBezTo>
                <a:cubicBezTo>
                  <a:pt x="11983" y="21328"/>
                  <a:pt x="13113" y="19594"/>
                  <a:pt x="12209" y="16730"/>
                </a:cubicBezTo>
                <a:cubicBezTo>
                  <a:pt x="11305" y="13866"/>
                  <a:pt x="4296" y="8666"/>
                  <a:pt x="4522" y="5878"/>
                </a:cubicBezTo>
                <a:cubicBezTo>
                  <a:pt x="4748" y="3090"/>
                  <a:pt x="12059" y="980"/>
                  <a:pt x="1356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 txBox="1"/>
          <p:nvPr/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CONCEITO</a:t>
            </a:r>
            <a:endParaRPr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447800" y="495725"/>
            <a:ext cx="1648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5"/>
          <p:cNvSpPr txBox="1"/>
          <p:nvPr/>
        </p:nvSpPr>
        <p:spPr>
          <a:xfrm>
            <a:off x="1181550" y="1282962"/>
            <a:ext cx="6933300" cy="3231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1029150" y="1130537"/>
            <a:ext cx="6933300" cy="323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endParaRPr sz="1200">
              <a:solidFill>
                <a:srgbClr val="AA339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numeroPossivel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"123"</a:t>
            </a:r>
            <a:endParaRPr sz="1200">
              <a:solidFill>
                <a:srgbClr val="C41A1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numeroConvertido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numeroPossivel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"\(numeroConvertido)"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numeroConvertido é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Int?</a:t>
            </a: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e seu valor é o número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123</a:t>
            </a:r>
            <a:endParaRPr sz="1200" b="1">
              <a:solidFill>
                <a:srgbClr val="00831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outroNumeroPossivel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"abc"</a:t>
            </a:r>
            <a:endParaRPr sz="1200">
              <a:solidFill>
                <a:srgbClr val="C41A1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AA339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outroNumeroConvertido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outroNumeroPossivel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3F6E7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200">
                <a:solidFill>
                  <a:srgbClr val="C41A1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"\(outroNumeroConvertido)"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outroNumeroConvertido é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Int?</a:t>
            </a:r>
            <a:r>
              <a:rPr lang="pt-BR" sz="1200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e seu valor é </a:t>
            </a:r>
            <a:r>
              <a:rPr lang="pt-BR" sz="1200" b="1">
                <a:solidFill>
                  <a:srgbClr val="00831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 sz="1200" b="1">
              <a:solidFill>
                <a:srgbClr val="00831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8312"/>
              </a:buClr>
              <a:buSzPts val="1200"/>
              <a:buFont typeface="Roboto Mono"/>
              <a:buNone/>
            </a:pPr>
            <a:endParaRPr sz="1200" b="1">
              <a:solidFill>
                <a:srgbClr val="00831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101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28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Microsoft Office PowerPoint</Application>
  <PresentationFormat>On-screen Show (16:9)</PresentationFormat>
  <Paragraphs>248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Roboto Mono</vt:lpstr>
      <vt:lpstr>Raleway Light</vt:lpstr>
      <vt:lpstr>Montserrat</vt:lpstr>
      <vt:lpstr>Courier New</vt:lpstr>
      <vt:lpstr>Caveat</vt:lpstr>
      <vt:lpstr>Raleway ExtraLight</vt:lpstr>
      <vt:lpstr>Raleway ExtraBold</vt:lpstr>
      <vt:lpstr>Raleway</vt:lpstr>
      <vt:lpstr>Calibri</vt:lpstr>
      <vt:lpstr>Roboto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Owner</cp:lastModifiedBy>
  <cp:revision>1</cp:revision>
  <dcterms:modified xsi:type="dcterms:W3CDTF">2018-11-05T13:17:41Z</dcterms:modified>
</cp:coreProperties>
</file>