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1F2328"/>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efca9d7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efca9d7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74151"/>
                </a:solidFill>
                <a:highlight>
                  <a:srgbClr val="F7F7F8"/>
                </a:highlight>
              </a:rPr>
              <a:t>The relationship between GDP and the growth of internet users is generally characterized by a positive correlation. However, starting from 2001, the proportion of a positive correlation has increased significantly. During this period, internet users experienced a substantial increase, while GDP growth was relatively slow.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87dc18dd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87dc18dd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83a0f4ae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83a0f4ae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2328"/>
              </a:buClr>
              <a:buSzPts val="1200"/>
              <a:buChar char="●"/>
            </a:pPr>
            <a:r>
              <a:rPr lang="zh-CN" sz="1200">
                <a:solidFill>
                  <a:srgbClr val="1F2328"/>
                </a:solidFill>
                <a:highlight>
                  <a:srgbClr val="FFFFFF"/>
                </a:highlight>
              </a:rPr>
              <a:t>Describe the exploration and cleanup process.</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zh-CN" sz="1200">
                <a:solidFill>
                  <a:srgbClr val="1F2328"/>
                </a:solidFill>
                <a:highlight>
                  <a:srgbClr val="FFFFFF"/>
                </a:highlight>
              </a:rPr>
              <a:t>Discuss any insights you had while exploring the data that you didn't anticipate.</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zh-CN" sz="1200">
                <a:solidFill>
                  <a:srgbClr val="1F2328"/>
                </a:solidFill>
                <a:highlight>
                  <a:srgbClr val="FFFFFF"/>
                </a:highlight>
              </a:rPr>
              <a:t>Discuss any problems that arose after exploring the data, and how they were resolved.</a:t>
            </a:r>
            <a:endParaRPr sz="1200">
              <a:solidFill>
                <a:srgbClr val="1F2328"/>
              </a:solidFill>
              <a:highlight>
                <a:srgbClr val="FFFFFF"/>
              </a:highlight>
            </a:endParaRPr>
          </a:p>
          <a:p>
            <a:pPr indent="-304800" lvl="0" marL="457200" rtl="0" algn="l">
              <a:lnSpc>
                <a:spcPct val="115000"/>
              </a:lnSpc>
              <a:spcBef>
                <a:spcPts val="0"/>
              </a:spcBef>
              <a:spcAft>
                <a:spcPts val="0"/>
              </a:spcAft>
              <a:buClr>
                <a:srgbClr val="1F2328"/>
              </a:buClr>
              <a:buSzPts val="1200"/>
              <a:buChar char="●"/>
            </a:pPr>
            <a:r>
              <a:rPr lang="zh-CN" sz="1200">
                <a:solidFill>
                  <a:srgbClr val="1F2328"/>
                </a:solidFill>
                <a:highlight>
                  <a:srgbClr val="FFFFFF"/>
                </a:highlight>
              </a:rPr>
              <a:t>Present and discuss interesting figures developed during exploration, ideally with the help of Jupyter Notebook.</a:t>
            </a:r>
            <a:endParaRPr sz="1200">
              <a:solidFill>
                <a:srgbClr val="1F2328"/>
              </a:solidFill>
              <a:highlight>
                <a:srgbClr val="FFFFFF"/>
              </a:highlight>
            </a:endParaRPr>
          </a:p>
          <a:p>
            <a:pPr indent="0" lvl="0" marL="457200" rtl="0" algn="l">
              <a:lnSpc>
                <a:spcPct val="115000"/>
              </a:lnSpc>
              <a:spcBef>
                <a:spcPts val="300"/>
              </a:spcBef>
              <a:spcAft>
                <a:spcPts val="0"/>
              </a:spcAft>
              <a:buNone/>
            </a:pPr>
            <a:r>
              <a:t/>
            </a:r>
            <a:endParaRPr sz="1200">
              <a:solidFill>
                <a:srgbClr val="1F2328"/>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t>During the exploration and cleanup process, the following steps were taken: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1.Data import: The "Global_Internet_users.csv" file was read into a pandas DataFrame using the pd.read_csv() function. The data was inspected to understand its structure and content.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2.Data cleanup: The DataFrame was cleaned by renaming columns, dropping unnecessary columns, and filtering the data to include years after 1989. The "Year" column was converted to a string format for consistency.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3.Visualization: Various visualizations were created using the hvPlot library to explore and present the data. Line plots, bar charts, and geospatial plots were generated to visualize worldwide internet usage, internet adoption in low-income and high-income countries, cellular and broadband subscriptions, percentage of internet users by country, and comparison of GDP and internet usage by country.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4.Insights and observations: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 The number of internet users worldwide has steadily increased over the years, with significant growth observed from the late 1990s to the present.</a:t>
            </a:r>
            <a:endParaRPr/>
          </a:p>
          <a:p>
            <a:pPr indent="0" lvl="0" marL="0" rtl="0" algn="l">
              <a:spcBef>
                <a:spcPts val="0"/>
              </a:spcBef>
              <a:spcAft>
                <a:spcPts val="0"/>
              </a:spcAft>
              <a:buClr>
                <a:schemeClr val="dk1"/>
              </a:buClr>
              <a:buSzPts val="1100"/>
              <a:buFont typeface="Arial"/>
              <a:buNone/>
            </a:pPr>
            <a:r>
              <a:rPr lang="zh-CN"/>
              <a:t>· High-income countries consistently had a higher percentage of internet users compared to low-income countries. However, both groups experienced an increase in internet usage over time.</a:t>
            </a:r>
            <a:endParaRPr/>
          </a:p>
          <a:p>
            <a:pPr indent="0" lvl="0" marL="0" rtl="0" algn="l">
              <a:spcBef>
                <a:spcPts val="0"/>
              </a:spcBef>
              <a:spcAft>
                <a:spcPts val="0"/>
              </a:spcAft>
              <a:buClr>
                <a:schemeClr val="dk1"/>
              </a:buClr>
              <a:buSzPts val="1100"/>
              <a:buFont typeface="Arial"/>
              <a:buNone/>
            </a:pPr>
            <a:r>
              <a:rPr lang="zh-CN"/>
              <a:t>· Cellular and broadband subscriptions have shown consistent growth globally, indicating the increasing demand for mobile and high-speed internet access.</a:t>
            </a:r>
            <a:endParaRPr/>
          </a:p>
          <a:p>
            <a:pPr indent="0" lvl="0" marL="0" rtl="0" algn="l">
              <a:spcBef>
                <a:spcPts val="0"/>
              </a:spcBef>
              <a:spcAft>
                <a:spcPts val="0"/>
              </a:spcAft>
              <a:buClr>
                <a:schemeClr val="dk1"/>
              </a:buClr>
              <a:buSzPts val="1100"/>
              <a:buFont typeface="Arial"/>
              <a:buNone/>
            </a:pPr>
            <a:r>
              <a:rPr lang="zh-CN"/>
              <a:t>· The visualizations provided insights into the trends, patterns, and disparities in internet usage across different regions and income groups.</a:t>
            </a:r>
            <a:endParaRPr/>
          </a:p>
          <a:p>
            <a:pPr indent="0" lvl="0" marL="0" rtl="0" algn="l">
              <a:spcBef>
                <a:spcPts val="0"/>
              </a:spcBef>
              <a:spcAft>
                <a:spcPts val="0"/>
              </a:spcAft>
              <a:buClr>
                <a:schemeClr val="dk1"/>
              </a:buClr>
              <a:buSzPts val="1100"/>
              <a:buFont typeface="Arial"/>
              <a:buNone/>
            </a:pPr>
            <a:r>
              <a:rPr lang="zh-CN"/>
              <a:t>· The comparison of GDP and internet usage highlighted the potential correlation between economic development and internet adoption.</a:t>
            </a:r>
            <a:endParaRPr/>
          </a:p>
          <a:p>
            <a:pPr indent="0" lvl="0" marL="0" rtl="0" algn="l">
              <a:spcBef>
                <a:spcPts val="0"/>
              </a:spcBef>
              <a:spcAft>
                <a:spcPts val="0"/>
              </a:spcAft>
              <a:buClr>
                <a:schemeClr val="dk1"/>
              </a:buClr>
              <a:buSzPts val="1100"/>
              <a:buFont typeface="Arial"/>
              <a:buNone/>
            </a:pPr>
            <a:r>
              <a:rPr lang="zh-CN"/>
              <a:t>	</a:t>
            </a:r>
            <a:endParaRPr/>
          </a:p>
          <a:p>
            <a:pPr indent="0" lvl="0" marL="0" rtl="0" algn="l">
              <a:spcBef>
                <a:spcPts val="0"/>
              </a:spcBef>
              <a:spcAft>
                <a:spcPts val="0"/>
              </a:spcAft>
              <a:buClr>
                <a:schemeClr val="dk1"/>
              </a:buClr>
              <a:buSzPts val="1100"/>
              <a:buFont typeface="Arial"/>
              <a:buNone/>
            </a:pPr>
            <a:r>
              <a:rPr lang="zh-CN"/>
              <a:t>Problems and resolutions: The code snippet does not highlight any specific problems encountered during the exploration and visualization process. However, common challenges in data exploration may include missing or incomplete data, data inconsistencies, and the need to merge multiple datasets. Such issues can be addressed by careful data preprocessing, validation, and cleaning techniques.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CN"/>
              <a:t>Jupyter Notebook integration: The code snippet demonstrates the use of Jupyter Notebook and its interactive capabilities to generate and display the visualizations. The HTML() function was used to display the interactive PivotTableJS output, and the resulting visualizations were rendered within the notebook.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Overall, the exploration and cleanup process involved importing and cleaning the data, utilizing visualization libraries to gain insights and present the findings, and exploring various aspects of worldwide internet usage and its relationship with factors such as GDP and geographic location.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83a0f4ae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83a0f4ae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F2328"/>
              </a:buClr>
              <a:buSzPts val="1200"/>
              <a:buChar char="●"/>
            </a:pPr>
            <a:r>
              <a:rPr lang="zh-CN" sz="1200">
                <a:solidFill>
                  <a:srgbClr val="1F2328"/>
                </a:solidFill>
                <a:highlight>
                  <a:srgbClr val="FFFFFF"/>
                </a:highlight>
              </a:rPr>
              <a:t>Discuss your findings. Did they meet your expectations, and if not, why? What inferences or general conclusions can be drawn from your analysis?</a:t>
            </a:r>
            <a:endParaRPr sz="1200">
              <a:solidFill>
                <a:srgbClr val="1F2328"/>
              </a:solidFill>
              <a:highlight>
                <a:srgbClr val="FFFFFF"/>
              </a:highlight>
            </a:endParaRPr>
          </a:p>
          <a:p>
            <a:pPr indent="0" lvl="0" marL="0" rtl="0" algn="l">
              <a:spcBef>
                <a:spcPts val="0"/>
              </a:spcBef>
              <a:spcAft>
                <a:spcPts val="0"/>
              </a:spcAft>
              <a:buNone/>
            </a:pPr>
            <a:r>
              <a:rPr lang="zh-CN"/>
              <a:t>The findings from the analysis generally aligned with our expectations and provided valuable insights into worldwide internet usage and its relationship with various factors. Here are the key findings and inferences drawn from the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1. Worldwide Internet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The number of internet users worldwide has experienced significant growth over the years, surpassing 4.7 billion in 2020.</a:t>
            </a:r>
            <a:endParaRPr/>
          </a:p>
          <a:p>
            <a:pPr indent="0" lvl="0" marL="0" rtl="0" algn="l">
              <a:spcBef>
                <a:spcPts val="0"/>
              </a:spcBef>
              <a:spcAft>
                <a:spcPts val="0"/>
              </a:spcAft>
              <a:buNone/>
            </a:pPr>
            <a:r>
              <a:rPr lang="zh-CN"/>
              <a:t>· The growth of internet usage has been consistent, with high-income countries consistently having a higher percentage of internet users.</a:t>
            </a:r>
            <a:endParaRPr/>
          </a:p>
          <a:p>
            <a:pPr indent="0" lvl="0" marL="0" rtl="0" algn="l">
              <a:spcBef>
                <a:spcPts val="0"/>
              </a:spcBef>
              <a:spcAft>
                <a:spcPts val="0"/>
              </a:spcAft>
              <a:buNone/>
            </a:pPr>
            <a:r>
              <a:rPr lang="zh-CN"/>
              <a:t>· Low-income countries have also witnessed a steady increase in internet usage, although at a slower pace, narrowing the gap with high-income countries.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2. Cellular and Broadband Subscriptions: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Cellular and broadband subscriptions have shown continuous growth, indicating the increasing demand for mobile and high-speed internet access globally.</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Higher broadband subscription rates generally coincide with a larger number of internet users, emphasizing the importance of reliable and high-speed internet connections.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3. Internet Usage by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The analysis identified the countries that have led the way in internet usage over the years, with the United States ·consistently being at the forefront until China emerged as a dominant player in recent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China surpassed the United States in internet users in 2013 and became the country with the highest number of internet users, reaching over 1 billion people in 2020.</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Despite China surpassing the United States in terms of the number of internet users, the actual internet penetration rate in China is still lower than that of the United States.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4. Correlation with Economic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The analysis suggests a correlation between internet usage and economic development, as high-income countries generally had a higher percentage of internet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 However, the increasing internet usage in low-income countries indicates progress and potential for further development and narrowing of the digital divide.</a:t>
            </a:r>
            <a:endParaRPr/>
          </a:p>
          <a:p>
            <a:pPr indent="0" lvl="0" marL="0" rtl="0" algn="l">
              <a:spcBef>
                <a:spcPts val="0"/>
              </a:spcBef>
              <a:spcAft>
                <a:spcPts val="0"/>
              </a:spcAft>
              <a:buNone/>
            </a:pPr>
            <a:r>
              <a:rPr lang="zh-CN"/>
              <a:t>The relationship between GDP and the growth of internet users is generally characterized by a positive correlation. However, starting from 2001, the proportion of a positive correlation has increased significantly. During this period, internet users experienced a substantial increase, while GDP growth was relatively slow.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findings highlight the transformative impact of the internet on global connectivity and its contribution to economic growth. They also emphasize the need for continued efforts to bridge the digital divide and ensure equal access to the internet across income groups and countries. The analysis provides valuable insights for policymakers, businesses, and organizations in understanding the trends, patterns, and potential opportunities associated with internet usage on a global scale.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If the findings did not meet our expectations, it would be crucial to identify the reasons behind the disparities and unexpected trends. It could involve further exploration into specific factors influencing internet usage, such as infrastructure development, government policies, cultural differences, or socioeconomic factors.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83a0f4ae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83a0f4ae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300"/>
              </a:spcBef>
              <a:spcAft>
                <a:spcPts val="0"/>
              </a:spcAft>
              <a:buClr>
                <a:srgbClr val="1F2328"/>
              </a:buClr>
              <a:buSzPts val="1200"/>
              <a:buChar char="○"/>
            </a:pPr>
            <a:r>
              <a:rPr lang="zh-CN" sz="1200">
                <a:solidFill>
                  <a:srgbClr val="1F2328"/>
                </a:solidFill>
                <a:highlight>
                  <a:srgbClr val="FFFFFF"/>
                </a:highlight>
              </a:rPr>
              <a:t>Discuss any difficulties that arose, and how they were handled.</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zh-CN" sz="1200">
                <a:solidFill>
                  <a:srgbClr val="1F2328"/>
                </a:solidFill>
                <a:highlight>
                  <a:srgbClr val="FFFFFF"/>
                </a:highlight>
              </a:rPr>
              <a:t>Discuss any additional questions that arose, which couldn't be answered due to time constraints.</a:t>
            </a:r>
            <a:endParaRPr sz="1200">
              <a:solidFill>
                <a:srgbClr val="1F2328"/>
              </a:solidFill>
              <a:highlight>
                <a:srgbClr val="FFFFFF"/>
              </a:highlight>
            </a:endParaRPr>
          </a:p>
          <a:p>
            <a:pPr indent="-304800" lvl="1" marL="914400" rtl="0" algn="l">
              <a:lnSpc>
                <a:spcPct val="115000"/>
              </a:lnSpc>
              <a:spcBef>
                <a:spcPts val="0"/>
              </a:spcBef>
              <a:spcAft>
                <a:spcPts val="0"/>
              </a:spcAft>
              <a:buClr>
                <a:srgbClr val="1F2328"/>
              </a:buClr>
              <a:buSzPts val="1200"/>
              <a:buChar char="○"/>
            </a:pPr>
            <a:r>
              <a:rPr lang="zh-CN" sz="1200">
                <a:solidFill>
                  <a:srgbClr val="1F2328"/>
                </a:solidFill>
                <a:highlight>
                  <a:srgbClr val="FFFFFF"/>
                </a:highlight>
              </a:rPr>
              <a:t>What would you research next if you had two more weeks?</a:t>
            </a:r>
            <a:endParaRPr sz="1200">
              <a:solidFill>
                <a:srgbClr val="1F2328"/>
              </a:solidFill>
              <a:highlight>
                <a:srgbClr val="FFFFFF"/>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1.During the project, we faced difficulties in finding relevant data to compare with our main dataset. We spent a lot of time searching for additional sources and gathering data that could give us insights into internet usage trends and their impact on different countries.</a:t>
            </a:r>
            <a:endParaRPr sz="1200">
              <a:solidFill>
                <a:srgbClr val="374151"/>
              </a:solidFill>
              <a:highlight>
                <a:srgbClr val="F7F7F8"/>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To overcome this challenge, we used various research methods like exploring reputable databases, accessing reports and studies, and using open data platforms. We also collaborated within our team to share resources and knowledge, ensuring that we had a comprehensive dataset for analysis.</a:t>
            </a:r>
            <a:endParaRPr sz="1200">
              <a:solidFill>
                <a:srgbClr val="374151"/>
              </a:solidFill>
              <a:highlight>
                <a:srgbClr val="F7F7F8"/>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If we had two more weeks, we would focus on exploring more data sources to complement our main dataset. We would look into government reports, academic studies, and industry analyses to get a better understanding of global internet usage trends.</a:t>
            </a:r>
            <a:endParaRPr sz="1200">
              <a:solidFill>
                <a:srgbClr val="374151"/>
              </a:solidFill>
              <a:highlight>
                <a:srgbClr val="F7F7F8"/>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We would also conduct comparative analysis, comparing internet adoption rates between different regions, income groups, and demographic segments. This would help us understand the factors influencing internet usage and its impact on various populations.</a:t>
            </a:r>
            <a:endParaRPr sz="1200">
              <a:solidFill>
                <a:srgbClr val="374151"/>
              </a:solidFill>
              <a:highlight>
                <a:srgbClr val="F7F7F8"/>
              </a:highlight>
            </a:endParaRPr>
          </a:p>
          <a:p>
            <a:pPr indent="0" lvl="0" marL="0" rtl="0" algn="l">
              <a:lnSpc>
                <a:spcPct val="115000"/>
              </a:lnSpc>
              <a:spcBef>
                <a:spcPts val="1200"/>
              </a:spcBef>
              <a:spcAft>
                <a:spcPts val="0"/>
              </a:spcAft>
              <a:buNone/>
            </a:pPr>
            <a:r>
              <a:t/>
            </a:r>
            <a:endParaRPr sz="1200">
              <a:solidFill>
                <a:srgbClr val="374151"/>
              </a:solidFill>
              <a:highlight>
                <a:srgbClr val="F7F7F8"/>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2.Another area of focus would be examining the role of government policies and infrastructure development in promoting internet adoption and bridging the digital divide. We would analyze initiatives like broadband expansion programs, regulatory frameworks, and digital literacy campaigns to see how they affect internet usage in different countries.</a:t>
            </a:r>
            <a:endParaRPr sz="1200">
              <a:solidFill>
                <a:srgbClr val="374151"/>
              </a:solidFill>
              <a:highlight>
                <a:srgbClr val="F7F7F8"/>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By dedicating more time to these research areas, we could enhance our analysis and gain a more comprehensive understanding of global internet usage trends and their implications for different countries and populations.</a:t>
            </a:r>
            <a:endParaRPr sz="1200">
              <a:solidFill>
                <a:srgbClr val="374151"/>
              </a:solidFill>
              <a:highlight>
                <a:srgbClr val="F7F7F8"/>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During our research, we faced challenges in finding updated data beyond 2020 and data that would allow us to compare internet usage with costs. Unfortunately, we couldn't find concise information on internet costs. However, exploring the relationship between internet usage and expenses would be an interesting topic for future research.</a:t>
            </a:r>
            <a:endParaRPr sz="1200">
              <a:solidFill>
                <a:srgbClr val="374151"/>
              </a:solidFill>
              <a:highlight>
                <a:srgbClr val="F7F7F8"/>
              </a:highlight>
            </a:endParaRPr>
          </a:p>
          <a:p>
            <a:pPr indent="0" lvl="0" marL="0" rtl="0" algn="l">
              <a:lnSpc>
                <a:spcPct val="115000"/>
              </a:lnSpc>
              <a:spcBef>
                <a:spcPts val="1200"/>
              </a:spcBef>
              <a:spcAft>
                <a:spcPts val="0"/>
              </a:spcAft>
              <a:buNone/>
            </a:pPr>
            <a:r>
              <a:rPr lang="zh-CN" sz="1200">
                <a:solidFill>
                  <a:srgbClr val="374151"/>
                </a:solidFill>
                <a:highlight>
                  <a:srgbClr val="F7F7F8"/>
                </a:highlight>
              </a:rPr>
              <a:t>In summary, our findings provide insights into global internet usage, but more research is needed to explore the cost implications and the relationship between internet adoption and associated with expenses.</a:t>
            </a:r>
            <a:endParaRPr sz="1200">
              <a:solidFill>
                <a:srgbClr val="374151"/>
              </a:solidFill>
              <a:highlight>
                <a:srgbClr val="F7F7F8"/>
              </a:highlight>
            </a:endParaRPr>
          </a:p>
          <a:p>
            <a:pPr indent="0" lvl="0" marL="0" rtl="0" algn="l">
              <a:lnSpc>
                <a:spcPct val="115000"/>
              </a:lnSpc>
              <a:spcBef>
                <a:spcPts val="1200"/>
              </a:spcBef>
              <a:spcAft>
                <a:spcPts val="1200"/>
              </a:spcAft>
              <a:buNone/>
            </a:pPr>
            <a:r>
              <a:t/>
            </a:r>
            <a:endParaRPr sz="1200">
              <a:solidFill>
                <a:srgbClr val="374151"/>
              </a:solidFill>
              <a:highlight>
                <a:srgbClr val="F7F7F8"/>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efca9d72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efca9d72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efca9d72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efca9d72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83a0f4ae8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83a0f4ae8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a:p>
            <a:pPr indent="0" lvl="0" marL="0" rtl="0" algn="l">
              <a:spcBef>
                <a:spcPts val="0"/>
              </a:spcBef>
              <a:spcAft>
                <a:spcPts val="0"/>
              </a:spcAft>
              <a:buNone/>
            </a:pPr>
            <a:r>
              <a:rPr lang="zh-CN" sz="1200">
                <a:solidFill>
                  <a:srgbClr val="374151"/>
                </a:solidFill>
                <a:highlight>
                  <a:srgbClr val="F7F7F8"/>
                </a:highlight>
              </a:rPr>
              <a:t>The core message of the project is to analyze the evolution of the global internet user population and its correlation with economic indicators such as GDP. The hypothesis is that internet usage has grown significantly over the years, and there may be a correlation between internet adoption, economic development, and other factors like cellular subscription rates and broadband availability.</a:t>
            </a:r>
            <a:endParaRPr sz="1200">
              <a:solidFill>
                <a:srgbClr val="374151"/>
              </a:solidFill>
              <a:highlight>
                <a:srgbClr val="F7F7F8"/>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efca9d7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efca9d7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questions asked revolved around the changes in global internet user population, growth in internet users across countries, disparities in internet usage between low-income and high-income countries, correlation between cellular subscription rates and internet user rates, and the potential link between internet user and broadband subscription growth with GDP.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83a0f4ae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83a0f4ae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2020: Internet usage continued to increase, with the percentage of internet users reaching 59.94%. The number of internet users surpassed 4.7 billion, demonstrating the global reach of the internet.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t>Overall, the data shows a remarkable expansion of internet usage worldwide over the years, with more people gaining access to the internet and utilizing its services and content. The internet has become an integral part of modern life, facilitating communication, information access, and various online activities on a global scale.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83a0f4ae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83a0f4ae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United States and China have been significant players in internet user growth. The United States consistently led in internet usage until 2007, while China experienced rapid growth and surpassed the United States in 2008, reaching over 1 billion internet users by 2020.</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These findings highlight the significant growth and global impact of Internet usage, with China emerging as a key player in recent years.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83a0f4ae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83a0f4ae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74151"/>
                </a:solidFill>
                <a:highlight>
                  <a:srgbClr val="F7F7F8"/>
                </a:highlight>
              </a:rPr>
              <a:t>Despite China surpassing the United States in terms of the number of internet users, the actual internet penetration rate in China is still lower than that of the United States.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83a0f4ae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83a0f4ae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Overall, high-income countries consistently had a higher percentage of internet users compared to low-income countries. High-income countries also showed more consistent growth in internet usage over the years. However, it's worth noting that even in low-income countries, internet usage has been steadily increasing, although at a slower pace. The gap between the internet usage percentages of low-income and high-income countries has narrowed, but there is still a significant disparity between the two groups.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83a0f4ae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83a0f4ae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graph, we can see the relationship between how many people use the internet out of every 100,000 and the number of cellular subscriptions. We had a hypothesis that the number of internet users per 100,000 people would increase at a faster rate compared to cellular subscription rates. The graph confirms our hypothesis, showing that the line representing internet users per 100,000 people is going up more steeply than the line representing cellular subscriptions. This means that more people are using the internet compared to the number of cellular subscriptions, suggesting that factors other than cellular subscriptions, like broadband availability or technological advancements, are contributing to the growth of internet usage.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efca9d72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efca9d7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t>
            </a:r>
            <a:r>
              <a:rPr lang="zh-CN"/>
              <a:t>Globally, there has been significant growth in cellular subscription and broadband subscription rates over the past years.</a:t>
            </a:r>
            <a:endParaRPr/>
          </a:p>
          <a:p>
            <a:pPr indent="0" lvl="0" marL="0" rtl="0" algn="l">
              <a:spcBef>
                <a:spcPts val="0"/>
              </a:spcBef>
              <a:spcAft>
                <a:spcPts val="0"/>
              </a:spcAft>
              <a:buNone/>
            </a:pPr>
            <a:r>
              <a:rPr lang="zh-CN">
                <a:solidFill>
                  <a:schemeClr val="dk1"/>
                </a:solidFill>
              </a:rPr>
              <a:t>· </a:t>
            </a:r>
            <a:r>
              <a:rPr lang="zh-CN"/>
              <a:t>Cellular subscription rates appear to be growing faster than broadband subscription rates, especially in recent years.</a:t>
            </a:r>
            <a:endParaRPr/>
          </a:p>
          <a:p>
            <a:pPr indent="0" lvl="0" marL="0" rtl="0" algn="l">
              <a:spcBef>
                <a:spcPts val="0"/>
              </a:spcBef>
              <a:spcAft>
                <a:spcPts val="0"/>
              </a:spcAft>
              <a:buNone/>
            </a:pPr>
            <a:r>
              <a:rPr lang="zh-CN">
                <a:solidFill>
                  <a:schemeClr val="dk1"/>
                </a:solidFill>
              </a:rPr>
              <a:t>· </a:t>
            </a:r>
            <a:r>
              <a:rPr lang="zh-CN"/>
              <a:t>Both trends in subscription rates indicate a growing digital connectivity worldwide, with more people gaining access to mobile phones and broadband internet services.</a:t>
            </a:r>
            <a:endParaRPr/>
          </a:p>
          <a:p>
            <a:pPr indent="0" lvl="0" marL="0" rtl="0" algn="l">
              <a:spcBef>
                <a:spcPts val="0"/>
              </a:spcBef>
              <a:spcAft>
                <a:spcPts val="0"/>
              </a:spcAft>
              <a:buNone/>
            </a:pPr>
            <a:r>
              <a:rPr lang="zh-CN">
                <a:solidFill>
                  <a:schemeClr val="dk1"/>
                </a:solidFill>
              </a:rPr>
              <a:t>· </a:t>
            </a:r>
            <a:r>
              <a:rPr lang="zh-CN"/>
              <a:t>The combined chart showcases the penetration of broadband and cellular services, illustrating the development of digital connectivity on a global scale.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These analyses indicate a gradual increase in digital connectivity worldwide, reflecting the increasing reliance on mobile phones and broadband internet services, as well as the growing demand for digital services and content.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Internet History</a:t>
            </a:r>
            <a:endParaRPr/>
          </a:p>
        </p:txBody>
      </p:sp>
      <p:sp>
        <p:nvSpPr>
          <p:cNvPr id="135" name="Google Shape;135;p13"/>
          <p:cNvSpPr txBox="1"/>
          <p:nvPr>
            <p:ph idx="1" type="subTitle"/>
          </p:nvPr>
        </p:nvSpPr>
        <p:spPr>
          <a:xfrm>
            <a:off x="5083950" y="3195100"/>
            <a:ext cx="3470700" cy="1470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CN">
                <a:latin typeface="Montserrat"/>
                <a:ea typeface="Montserrat"/>
                <a:cs typeface="Montserrat"/>
                <a:sym typeface="Montserrat"/>
              </a:rPr>
              <a:t>Project manager : Felipe Jdanov</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Team: Harshita Panchal</a:t>
            </a:r>
            <a:endParaRPr>
              <a:latin typeface="Montserrat"/>
              <a:ea typeface="Montserrat"/>
              <a:cs typeface="Montserrat"/>
              <a:sym typeface="Montserrat"/>
            </a:endParaRPr>
          </a:p>
          <a:p>
            <a:pPr indent="457200" lvl="0" marL="0" rtl="0" algn="l">
              <a:spcBef>
                <a:spcPts val="0"/>
              </a:spcBef>
              <a:spcAft>
                <a:spcPts val="0"/>
              </a:spcAft>
              <a:buNone/>
            </a:pPr>
            <a:r>
              <a:rPr lang="zh-CN">
                <a:latin typeface="Montserrat"/>
                <a:ea typeface="Montserrat"/>
                <a:cs typeface="Montserrat"/>
                <a:sym typeface="Montserrat"/>
              </a:rPr>
              <a:t>Maximus Onwukanjo</a:t>
            </a:r>
            <a:endParaRPr>
              <a:latin typeface="Montserrat"/>
              <a:ea typeface="Montserrat"/>
              <a:cs typeface="Montserrat"/>
              <a:sym typeface="Montserrat"/>
            </a:endParaRPr>
          </a:p>
          <a:p>
            <a:pPr indent="457200" lvl="0" marL="0" rtl="0" algn="l">
              <a:spcBef>
                <a:spcPts val="0"/>
              </a:spcBef>
              <a:spcAft>
                <a:spcPts val="0"/>
              </a:spcAft>
              <a:buNone/>
            </a:pPr>
            <a:r>
              <a:rPr lang="zh-CN">
                <a:latin typeface="Montserrat"/>
                <a:ea typeface="Montserrat"/>
                <a:cs typeface="Montserrat"/>
                <a:sym typeface="Montserrat"/>
              </a:rPr>
              <a:t>Nariman Hosseini</a:t>
            </a:r>
            <a:endParaRPr>
              <a:latin typeface="Montserrat"/>
              <a:ea typeface="Montserrat"/>
              <a:cs typeface="Montserrat"/>
              <a:sym typeface="Montserrat"/>
            </a:endParaRPr>
          </a:p>
          <a:p>
            <a:pPr indent="457200" lvl="0" marL="0" rtl="0" algn="l">
              <a:spcBef>
                <a:spcPts val="0"/>
              </a:spcBef>
              <a:spcAft>
                <a:spcPts val="0"/>
              </a:spcAft>
              <a:buNone/>
            </a:pPr>
            <a:r>
              <a:rPr lang="zh-CN">
                <a:latin typeface="Montserrat"/>
                <a:ea typeface="Montserrat"/>
                <a:cs typeface="Montserrat"/>
                <a:sym typeface="Montserrat"/>
              </a:rPr>
              <a:t>Yujie Chen</a:t>
            </a:r>
            <a:endParaRPr>
              <a:latin typeface="Montserrat"/>
              <a:ea typeface="Montserrat"/>
              <a:cs typeface="Montserrat"/>
              <a:sym typeface="Montserrat"/>
            </a:endParaRPr>
          </a:p>
          <a:p>
            <a:pPr indent="45720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Date :  July 10, 2020</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sz="2300"/>
              <a:t>Q5: </a:t>
            </a:r>
            <a:r>
              <a:rPr lang="zh-CN" sz="2300"/>
              <a:t>Can the growth of internet users linked to a economic indicator(GDP) ?</a:t>
            </a:r>
            <a:endParaRPr sz="2300"/>
          </a:p>
          <a:p>
            <a:pPr indent="0" lvl="0" marL="0" rtl="0" algn="l">
              <a:spcBef>
                <a:spcPts val="0"/>
              </a:spcBef>
              <a:spcAft>
                <a:spcPts val="0"/>
              </a:spcAft>
              <a:buNone/>
            </a:pPr>
            <a:r>
              <a:t/>
            </a:r>
            <a:endParaRPr sz="2100"/>
          </a:p>
        </p:txBody>
      </p:sp>
      <p:pic>
        <p:nvPicPr>
          <p:cNvPr id="198" name="Google Shape;198;p22"/>
          <p:cNvPicPr preferRelativeResize="0"/>
          <p:nvPr/>
        </p:nvPicPr>
        <p:blipFill>
          <a:blip r:embed="rId3">
            <a:alphaModFix/>
          </a:blip>
          <a:stretch>
            <a:fillRect/>
          </a:stretch>
        </p:blipFill>
        <p:spPr>
          <a:xfrm>
            <a:off x="4413499" y="2697602"/>
            <a:ext cx="4442976" cy="2382850"/>
          </a:xfrm>
          <a:prstGeom prst="rect">
            <a:avLst/>
          </a:prstGeom>
          <a:noFill/>
          <a:ln>
            <a:noFill/>
          </a:ln>
        </p:spPr>
      </p:pic>
      <p:pic>
        <p:nvPicPr>
          <p:cNvPr id="199" name="Google Shape;199;p22"/>
          <p:cNvPicPr preferRelativeResize="0"/>
          <p:nvPr/>
        </p:nvPicPr>
        <p:blipFill>
          <a:blip r:embed="rId4">
            <a:alphaModFix/>
          </a:blip>
          <a:stretch>
            <a:fillRect/>
          </a:stretch>
        </p:blipFill>
        <p:spPr>
          <a:xfrm>
            <a:off x="49925" y="1238450"/>
            <a:ext cx="4308650" cy="2310800"/>
          </a:xfrm>
          <a:prstGeom prst="rect">
            <a:avLst/>
          </a:prstGeom>
          <a:noFill/>
          <a:ln>
            <a:noFill/>
          </a:ln>
        </p:spPr>
      </p:pic>
      <p:sp>
        <p:nvSpPr>
          <p:cNvPr id="200" name="Google Shape;200;p22"/>
          <p:cNvSpPr txBox="1"/>
          <p:nvPr/>
        </p:nvSpPr>
        <p:spPr>
          <a:xfrm>
            <a:off x="4869600" y="1523825"/>
            <a:ext cx="28686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chemeClr val="lt1"/>
                </a:solidFill>
                <a:latin typeface="Lato"/>
                <a:ea typeface="Lato"/>
                <a:cs typeface="Lato"/>
                <a:sym typeface="Lato"/>
              </a:rPr>
              <a:t>China</a:t>
            </a:r>
            <a:endParaRPr sz="30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641675" y="1361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United States of America</a:t>
            </a:r>
            <a:endParaRPr/>
          </a:p>
        </p:txBody>
      </p:sp>
      <p:pic>
        <p:nvPicPr>
          <p:cNvPr id="206" name="Google Shape;206;p23"/>
          <p:cNvPicPr preferRelativeResize="0"/>
          <p:nvPr/>
        </p:nvPicPr>
        <p:blipFill>
          <a:blip r:embed="rId3">
            <a:alphaModFix/>
          </a:blip>
          <a:stretch>
            <a:fillRect/>
          </a:stretch>
        </p:blipFill>
        <p:spPr>
          <a:xfrm>
            <a:off x="56225" y="2200825"/>
            <a:ext cx="4515775" cy="2656875"/>
          </a:xfrm>
          <a:prstGeom prst="rect">
            <a:avLst/>
          </a:prstGeom>
          <a:noFill/>
          <a:ln>
            <a:noFill/>
          </a:ln>
        </p:spPr>
      </p:pic>
      <p:pic>
        <p:nvPicPr>
          <p:cNvPr id="207" name="Google Shape;207;p23"/>
          <p:cNvPicPr preferRelativeResize="0"/>
          <p:nvPr/>
        </p:nvPicPr>
        <p:blipFill>
          <a:blip r:embed="rId4">
            <a:alphaModFix/>
          </a:blip>
          <a:stretch>
            <a:fillRect/>
          </a:stretch>
        </p:blipFill>
        <p:spPr>
          <a:xfrm>
            <a:off x="4750000" y="212225"/>
            <a:ext cx="4319050" cy="265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Data Cleanup &amp; Exploration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zh-CN" sz="1800"/>
              <a:t>Data Import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zh-CN" sz="1800"/>
              <a:t>Data clean up</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zh-CN" sz="1800"/>
              <a:t>Visualization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zh-CN" sz="1800"/>
              <a:t>Insights and observations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10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1000"/>
                                        <p:tgtEl>
                                          <p:spTgt spid="2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Effect filter="fade" transition="in">
                                      <p:cBhvr>
                                        <p:cTn dur="1000"/>
                                        <p:tgtEl>
                                          <p:spTgt spid="2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animEffect filter="fade" transition="in">
                                      <p:cBhvr>
                                        <p:cTn dur="1000"/>
                                        <p:tgtEl>
                                          <p:spTgt spid="21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Discussion &amp; Conclusion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zh-CN" sz="1800"/>
              <a:t>Worldwide Internet Usage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zh-CN" sz="1800"/>
              <a:t>Cellular and Broadband Subscriptions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zh-CN" sz="1800"/>
              <a:t>Internet Usage by Country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zh-CN" sz="1800"/>
              <a:t>Correlation with Economic Indicator</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10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10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10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10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1000"/>
                                        <p:tgtEl>
                                          <p:spTgt spid="2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Effect filter="fade" transition="in">
                                      <p:cBhvr>
                                        <p:cTn dur="1000"/>
                                        <p:tgtEl>
                                          <p:spTgt spid="21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823850" y="137625"/>
            <a:ext cx="4587000" cy="425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Postmortem</a:t>
            </a:r>
            <a:endParaRPr/>
          </a:p>
          <a:p>
            <a:pPr indent="0" lvl="0" marL="0" rtl="0" algn="l">
              <a:spcBef>
                <a:spcPts val="0"/>
              </a:spcBef>
              <a:spcAft>
                <a:spcPts val="0"/>
              </a:spcAft>
              <a:buNone/>
            </a:pPr>
            <a:r>
              <a:t/>
            </a:r>
            <a:endParaRPr sz="1800"/>
          </a:p>
          <a:p>
            <a:pPr indent="-342900" lvl="0" marL="457200" rtl="0" algn="l">
              <a:lnSpc>
                <a:spcPct val="200000"/>
              </a:lnSpc>
              <a:spcBef>
                <a:spcPts val="0"/>
              </a:spcBef>
              <a:spcAft>
                <a:spcPts val="0"/>
              </a:spcAft>
              <a:buSzPts val="1800"/>
              <a:buChar char="●"/>
            </a:pPr>
            <a:r>
              <a:rPr lang="zh-CN" sz="1800"/>
              <a:t>Finding relvant dataset</a:t>
            </a:r>
            <a:endParaRPr sz="1800"/>
          </a:p>
          <a:p>
            <a:pPr indent="-342900" lvl="0" marL="457200" rtl="0" algn="l">
              <a:lnSpc>
                <a:spcPct val="200000"/>
              </a:lnSpc>
              <a:spcBef>
                <a:spcPts val="0"/>
              </a:spcBef>
              <a:spcAft>
                <a:spcPts val="0"/>
              </a:spcAft>
              <a:buSzPts val="1800"/>
              <a:buChar char="●"/>
            </a:pPr>
            <a:r>
              <a:rPr lang="zh-CN" sz="1800"/>
              <a:t>Finding Updated data</a:t>
            </a:r>
            <a:endParaRPr sz="1800"/>
          </a:p>
          <a:p>
            <a:pPr indent="-342900" lvl="0" marL="457200" rtl="0" algn="l">
              <a:lnSpc>
                <a:spcPct val="200000"/>
              </a:lnSpc>
              <a:spcBef>
                <a:spcPts val="0"/>
              </a:spcBef>
              <a:spcAft>
                <a:spcPts val="0"/>
              </a:spcAft>
              <a:buSzPts val="1800"/>
              <a:buChar char="●"/>
            </a:pPr>
            <a:r>
              <a:rPr lang="zh-CN" sz="1800"/>
              <a:t>Data related to internet usage with costs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sz="9600"/>
              <a:t>Q &amp; A</a:t>
            </a:r>
            <a:endParaRPr sz="9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23850" y="866775"/>
            <a:ext cx="61023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9600"/>
              <a:t>END</a:t>
            </a:r>
            <a:r>
              <a:rPr lang="zh-CN" sz="9600"/>
              <a:t> </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1284900"/>
            <a:ext cx="7555500" cy="3653400"/>
          </a:xfrm>
          <a:prstGeom prst="rect">
            <a:avLst/>
          </a:prstGeom>
        </p:spPr>
        <p:txBody>
          <a:bodyPr anchorCtr="0" anchor="ctr"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zh-CN" sz="1400"/>
              <a:t>Significant growth in worldwide internet usage from 1980 to 2020.</a:t>
            </a:r>
            <a:endParaRPr sz="1400"/>
          </a:p>
          <a:p>
            <a:pPr indent="0" lvl="0" marL="457200" rtl="0" algn="l">
              <a:lnSpc>
                <a:spcPct val="150000"/>
              </a:lnSpc>
              <a:spcBef>
                <a:spcPts val="0"/>
              </a:spcBef>
              <a:spcAft>
                <a:spcPts val="0"/>
              </a:spcAft>
              <a:buNone/>
            </a:pPr>
            <a:r>
              <a:t/>
            </a:r>
            <a:endParaRPr sz="1400"/>
          </a:p>
          <a:p>
            <a:pPr indent="-317500" lvl="0" marL="457200" rtl="0" algn="l">
              <a:lnSpc>
                <a:spcPct val="150000"/>
              </a:lnSpc>
              <a:spcBef>
                <a:spcPts val="0"/>
              </a:spcBef>
              <a:spcAft>
                <a:spcPts val="0"/>
              </a:spcAft>
              <a:buSzPts val="1400"/>
              <a:buChar char="●"/>
            </a:pPr>
            <a:r>
              <a:rPr lang="zh-CN" sz="1400"/>
              <a:t>Certain countries leading in internet adoption and experiencing rapid growth.</a:t>
            </a:r>
            <a:endParaRPr sz="1400"/>
          </a:p>
          <a:p>
            <a:pPr indent="0" lvl="0" marL="0" rtl="0" algn="l">
              <a:lnSpc>
                <a:spcPct val="150000"/>
              </a:lnSpc>
              <a:spcBef>
                <a:spcPts val="0"/>
              </a:spcBef>
              <a:spcAft>
                <a:spcPts val="0"/>
              </a:spcAft>
              <a:buNone/>
            </a:pPr>
            <a:r>
              <a:t/>
            </a:r>
            <a:endParaRPr sz="1400"/>
          </a:p>
          <a:p>
            <a:pPr indent="-317500" lvl="0" marL="457200" rtl="0" algn="l">
              <a:lnSpc>
                <a:spcPct val="150000"/>
              </a:lnSpc>
              <a:spcBef>
                <a:spcPts val="0"/>
              </a:spcBef>
              <a:spcAft>
                <a:spcPts val="0"/>
              </a:spcAft>
              <a:buSzPts val="1400"/>
              <a:buChar char="●"/>
            </a:pPr>
            <a:r>
              <a:rPr lang="zh-CN" sz="1400"/>
              <a:t>Correlation between internet usage, economic indicator(GDP)</a:t>
            </a:r>
            <a:r>
              <a:rPr lang="zh-CN" sz="1400"/>
              <a:t>,</a:t>
            </a:r>
            <a:r>
              <a:rPr lang="zh-CN" sz="1400"/>
              <a:t> and factors like cellular and broadband subscriptions.</a:t>
            </a:r>
            <a:endParaRPr sz="1400"/>
          </a:p>
          <a:p>
            <a:pPr indent="0" lvl="0" marL="0" rtl="0" algn="l">
              <a:lnSpc>
                <a:spcPct val="150000"/>
              </a:lnSpc>
              <a:spcBef>
                <a:spcPts val="0"/>
              </a:spcBef>
              <a:spcAft>
                <a:spcPts val="0"/>
              </a:spcAft>
              <a:buNone/>
            </a:pPr>
            <a:r>
              <a:t/>
            </a:r>
            <a:endParaRPr sz="1400"/>
          </a:p>
        </p:txBody>
      </p:sp>
      <p:sp>
        <p:nvSpPr>
          <p:cNvPr id="141" name="Google Shape;141;p14"/>
          <p:cNvSpPr txBox="1"/>
          <p:nvPr/>
        </p:nvSpPr>
        <p:spPr>
          <a:xfrm>
            <a:off x="849350" y="345000"/>
            <a:ext cx="4281900" cy="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chemeClr val="lt1"/>
                </a:solidFill>
                <a:latin typeface="Lato"/>
                <a:ea typeface="Lato"/>
                <a:cs typeface="Lato"/>
                <a:sym typeface="Lato"/>
              </a:rPr>
              <a:t>Summary</a:t>
            </a:r>
            <a:endParaRPr sz="3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Questions </a:t>
            </a:r>
            <a:endParaRPr/>
          </a:p>
        </p:txBody>
      </p:sp>
      <p:sp>
        <p:nvSpPr>
          <p:cNvPr id="147" name="Google Shape;147;p15"/>
          <p:cNvSpPr txBox="1"/>
          <p:nvPr>
            <p:ph idx="1" type="body"/>
          </p:nvPr>
        </p:nvSpPr>
        <p:spPr>
          <a:xfrm>
            <a:off x="1297500" y="1032150"/>
            <a:ext cx="7038900" cy="3446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ontserrat"/>
              <a:buAutoNum type="arabicPeriod"/>
            </a:pPr>
            <a:r>
              <a:rPr lang="zh-CN" sz="1400">
                <a:latin typeface="Montserrat"/>
                <a:ea typeface="Montserrat"/>
                <a:cs typeface="Montserrat"/>
                <a:sym typeface="Montserrat"/>
              </a:rPr>
              <a:t>How has the global internet user population changed from 1980 to 2020?</a:t>
            </a:r>
            <a:endParaRPr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AutoNum type="arabicPeriod"/>
            </a:pPr>
            <a:r>
              <a:rPr lang="zh-CN" sz="1400">
                <a:latin typeface="Montserrat"/>
                <a:ea typeface="Montserrat"/>
                <a:cs typeface="Montserrat"/>
                <a:sym typeface="Montserrat"/>
              </a:rPr>
              <a:t>Which countries have experienced the highest growth in internet users during this period?</a:t>
            </a:r>
            <a:endParaRPr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AutoNum type="arabicPeriod"/>
            </a:pPr>
            <a:r>
              <a:rPr lang="zh-CN" sz="1400">
                <a:latin typeface="Montserrat"/>
                <a:ea typeface="Montserrat"/>
                <a:cs typeface="Montserrat"/>
                <a:sym typeface="Montserrat"/>
              </a:rPr>
              <a:t>How has the gap in internet usage between low-income and high-income countries evolved over the years?</a:t>
            </a:r>
            <a:endParaRPr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AutoNum type="arabicPeriod"/>
            </a:pPr>
            <a:r>
              <a:rPr lang="zh-CN" sz="1400">
                <a:latin typeface="Montserrat"/>
                <a:ea typeface="Montserrat"/>
                <a:cs typeface="Montserrat"/>
                <a:sym typeface="Montserrat"/>
              </a:rPr>
              <a:t>Is there a correlation between cellular subscription rates and internet user rates?</a:t>
            </a:r>
            <a:endParaRPr b="1" sz="1400">
              <a:latin typeface="Montserrat"/>
              <a:ea typeface="Montserrat"/>
              <a:cs typeface="Montserrat"/>
              <a:sym typeface="Montserrat"/>
            </a:endParaRPr>
          </a:p>
          <a:p>
            <a:pPr indent="-317500" lvl="0" marL="457200" rtl="0" algn="l">
              <a:lnSpc>
                <a:spcPct val="150000"/>
              </a:lnSpc>
              <a:spcBef>
                <a:spcPts val="0"/>
              </a:spcBef>
              <a:spcAft>
                <a:spcPts val="0"/>
              </a:spcAft>
              <a:buSzPts val="1400"/>
              <a:buAutoNum type="arabicPeriod"/>
            </a:pPr>
            <a:r>
              <a:rPr lang="zh-CN" sz="1400">
                <a:latin typeface="Montserrat"/>
                <a:ea typeface="Montserrat"/>
                <a:cs typeface="Montserrat"/>
                <a:sym typeface="Montserrat"/>
              </a:rPr>
              <a:t>Can the growth of internet users linked to a economic indicator(GDP) ? </a:t>
            </a:r>
            <a:endParaRPr b="1"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zh-CN" sz="2100"/>
              <a:t>Q 1:  How has the global internet user population changed from 1980 to 2020?</a:t>
            </a:r>
            <a:endParaRPr sz="2100"/>
          </a:p>
        </p:txBody>
      </p:sp>
      <p:pic>
        <p:nvPicPr>
          <p:cNvPr id="153" name="Google Shape;153;p16"/>
          <p:cNvPicPr preferRelativeResize="0"/>
          <p:nvPr/>
        </p:nvPicPr>
        <p:blipFill>
          <a:blip r:embed="rId3">
            <a:alphaModFix/>
          </a:blip>
          <a:stretch>
            <a:fillRect/>
          </a:stretch>
        </p:blipFill>
        <p:spPr>
          <a:xfrm>
            <a:off x="108325" y="1423000"/>
            <a:ext cx="4406875" cy="3241400"/>
          </a:xfrm>
          <a:prstGeom prst="rect">
            <a:avLst/>
          </a:prstGeom>
          <a:noFill/>
          <a:ln>
            <a:noFill/>
          </a:ln>
        </p:spPr>
      </p:pic>
      <p:pic>
        <p:nvPicPr>
          <p:cNvPr id="154" name="Google Shape;154;p16"/>
          <p:cNvPicPr preferRelativeResize="0"/>
          <p:nvPr/>
        </p:nvPicPr>
        <p:blipFill>
          <a:blip r:embed="rId4">
            <a:alphaModFix/>
          </a:blip>
          <a:stretch>
            <a:fillRect/>
          </a:stretch>
        </p:blipFill>
        <p:spPr>
          <a:xfrm>
            <a:off x="4572000" y="1423000"/>
            <a:ext cx="4406875" cy="324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100"/>
              <a:t>Q 2: Which countries have experienced the highest growth in internet users during this period?</a:t>
            </a:r>
            <a:endParaRPr sz="2100"/>
          </a:p>
        </p:txBody>
      </p:sp>
      <p:pic>
        <p:nvPicPr>
          <p:cNvPr id="160" name="Google Shape;160;p17"/>
          <p:cNvPicPr preferRelativeResize="0"/>
          <p:nvPr/>
        </p:nvPicPr>
        <p:blipFill>
          <a:blip r:embed="rId3">
            <a:alphaModFix/>
          </a:blip>
          <a:stretch>
            <a:fillRect/>
          </a:stretch>
        </p:blipFill>
        <p:spPr>
          <a:xfrm>
            <a:off x="4572000" y="1277150"/>
            <a:ext cx="3981075" cy="1847725"/>
          </a:xfrm>
          <a:prstGeom prst="rect">
            <a:avLst/>
          </a:prstGeom>
          <a:noFill/>
          <a:ln>
            <a:noFill/>
          </a:ln>
        </p:spPr>
      </p:pic>
      <p:pic>
        <p:nvPicPr>
          <p:cNvPr id="161" name="Google Shape;161;p17"/>
          <p:cNvPicPr preferRelativeResize="0"/>
          <p:nvPr/>
        </p:nvPicPr>
        <p:blipFill>
          <a:blip r:embed="rId4">
            <a:alphaModFix/>
          </a:blip>
          <a:stretch>
            <a:fillRect/>
          </a:stretch>
        </p:blipFill>
        <p:spPr>
          <a:xfrm>
            <a:off x="225000" y="3231675"/>
            <a:ext cx="3981075" cy="1847725"/>
          </a:xfrm>
          <a:prstGeom prst="rect">
            <a:avLst/>
          </a:prstGeom>
          <a:noFill/>
          <a:ln>
            <a:noFill/>
          </a:ln>
        </p:spPr>
      </p:pic>
      <p:pic>
        <p:nvPicPr>
          <p:cNvPr id="162" name="Google Shape;162;p17"/>
          <p:cNvPicPr preferRelativeResize="0"/>
          <p:nvPr/>
        </p:nvPicPr>
        <p:blipFill>
          <a:blip r:embed="rId5">
            <a:alphaModFix/>
          </a:blip>
          <a:stretch>
            <a:fillRect/>
          </a:stretch>
        </p:blipFill>
        <p:spPr>
          <a:xfrm>
            <a:off x="4572000" y="3231675"/>
            <a:ext cx="3956075" cy="1847725"/>
          </a:xfrm>
          <a:prstGeom prst="rect">
            <a:avLst/>
          </a:prstGeom>
          <a:noFill/>
          <a:ln>
            <a:noFill/>
          </a:ln>
        </p:spPr>
      </p:pic>
      <p:cxnSp>
        <p:nvCxnSpPr>
          <p:cNvPr id="163" name="Google Shape;163;p17"/>
          <p:cNvCxnSpPr/>
          <p:nvPr/>
        </p:nvCxnSpPr>
        <p:spPr>
          <a:xfrm>
            <a:off x="6973250" y="1898313"/>
            <a:ext cx="89100" cy="605400"/>
          </a:xfrm>
          <a:prstGeom prst="straightConnector1">
            <a:avLst/>
          </a:prstGeom>
          <a:noFill/>
          <a:ln cap="flat" cmpd="sng" w="9525">
            <a:solidFill>
              <a:srgbClr val="FF0000"/>
            </a:solidFill>
            <a:prstDash val="solid"/>
            <a:round/>
            <a:headEnd len="med" w="med" type="none"/>
            <a:tailEnd len="med" w="med" type="triangle"/>
          </a:ln>
        </p:spPr>
      </p:cxnSp>
      <p:cxnSp>
        <p:nvCxnSpPr>
          <p:cNvPr id="164" name="Google Shape;164;p17"/>
          <p:cNvCxnSpPr/>
          <p:nvPr/>
        </p:nvCxnSpPr>
        <p:spPr>
          <a:xfrm>
            <a:off x="2699875" y="3823650"/>
            <a:ext cx="153000" cy="573600"/>
          </a:xfrm>
          <a:prstGeom prst="straightConnector1">
            <a:avLst/>
          </a:prstGeom>
          <a:noFill/>
          <a:ln cap="flat" cmpd="sng" w="9525">
            <a:solidFill>
              <a:srgbClr val="FF0000"/>
            </a:solidFill>
            <a:prstDash val="solid"/>
            <a:round/>
            <a:headEnd len="med" w="med" type="none"/>
            <a:tailEnd len="med" w="med" type="triangle"/>
          </a:ln>
        </p:spPr>
      </p:cxnSp>
      <p:cxnSp>
        <p:nvCxnSpPr>
          <p:cNvPr id="165" name="Google Shape;165;p17"/>
          <p:cNvCxnSpPr/>
          <p:nvPr/>
        </p:nvCxnSpPr>
        <p:spPr>
          <a:xfrm>
            <a:off x="7779525" y="3501850"/>
            <a:ext cx="605400" cy="44700"/>
          </a:xfrm>
          <a:prstGeom prst="straightConnector1">
            <a:avLst/>
          </a:prstGeom>
          <a:noFill/>
          <a:ln cap="flat" cmpd="sng" w="9525">
            <a:solidFill>
              <a:srgbClr val="FF0000"/>
            </a:solidFill>
            <a:prstDash val="solid"/>
            <a:round/>
            <a:headEnd len="med" w="med" type="none"/>
            <a:tailEnd len="med" w="med" type="triangle"/>
          </a:ln>
        </p:spPr>
      </p:cxnSp>
      <p:pic>
        <p:nvPicPr>
          <p:cNvPr id="166" name="Google Shape;166;p17"/>
          <p:cNvPicPr preferRelativeResize="0"/>
          <p:nvPr/>
        </p:nvPicPr>
        <p:blipFill>
          <a:blip r:embed="rId6">
            <a:alphaModFix/>
          </a:blip>
          <a:stretch>
            <a:fillRect/>
          </a:stretch>
        </p:blipFill>
        <p:spPr>
          <a:xfrm>
            <a:off x="225000" y="1277150"/>
            <a:ext cx="3981074" cy="1847725"/>
          </a:xfrm>
          <a:prstGeom prst="rect">
            <a:avLst/>
          </a:prstGeom>
          <a:noFill/>
          <a:ln>
            <a:noFill/>
          </a:ln>
        </p:spPr>
      </p:pic>
      <p:cxnSp>
        <p:nvCxnSpPr>
          <p:cNvPr id="167" name="Google Shape;167;p17"/>
          <p:cNvCxnSpPr/>
          <p:nvPr/>
        </p:nvCxnSpPr>
        <p:spPr>
          <a:xfrm flipH="1">
            <a:off x="849850" y="2284200"/>
            <a:ext cx="12600" cy="456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299775"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China Vs US</a:t>
            </a:r>
            <a:endParaRPr/>
          </a:p>
        </p:txBody>
      </p:sp>
      <p:pic>
        <p:nvPicPr>
          <p:cNvPr id="173" name="Google Shape;173;p18"/>
          <p:cNvPicPr preferRelativeResize="0"/>
          <p:nvPr/>
        </p:nvPicPr>
        <p:blipFill>
          <a:blip r:embed="rId3">
            <a:alphaModFix/>
          </a:blip>
          <a:stretch>
            <a:fillRect/>
          </a:stretch>
        </p:blipFill>
        <p:spPr>
          <a:xfrm>
            <a:off x="179875" y="489300"/>
            <a:ext cx="8784226" cy="2082450"/>
          </a:xfrm>
          <a:prstGeom prst="rect">
            <a:avLst/>
          </a:prstGeom>
          <a:noFill/>
          <a:ln>
            <a:noFill/>
          </a:ln>
        </p:spPr>
      </p:pic>
      <p:pic>
        <p:nvPicPr>
          <p:cNvPr id="174" name="Google Shape;174;p18"/>
          <p:cNvPicPr preferRelativeResize="0"/>
          <p:nvPr/>
        </p:nvPicPr>
        <p:blipFill>
          <a:blip r:embed="rId4">
            <a:alphaModFix/>
          </a:blip>
          <a:stretch>
            <a:fillRect/>
          </a:stretch>
        </p:blipFill>
        <p:spPr>
          <a:xfrm>
            <a:off x="179875" y="2775750"/>
            <a:ext cx="8784226" cy="226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108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100"/>
              <a:t>Q 3: How has the gap in internet usage between low-income and high-income countries evolved over the years?</a:t>
            </a:r>
            <a:endParaRPr sz="2100"/>
          </a:p>
        </p:txBody>
      </p:sp>
      <p:pic>
        <p:nvPicPr>
          <p:cNvPr id="180" name="Google Shape;180;p19"/>
          <p:cNvPicPr preferRelativeResize="0"/>
          <p:nvPr/>
        </p:nvPicPr>
        <p:blipFill>
          <a:blip r:embed="rId3">
            <a:alphaModFix/>
          </a:blip>
          <a:stretch>
            <a:fillRect/>
          </a:stretch>
        </p:blipFill>
        <p:spPr>
          <a:xfrm>
            <a:off x="663425" y="1594325"/>
            <a:ext cx="7672975" cy="310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2100"/>
              <a:t>Q4: Is there a correlation between cellular subscription rates and internet user rates?</a:t>
            </a:r>
            <a:endParaRPr sz="2100"/>
          </a:p>
        </p:txBody>
      </p:sp>
      <p:pic>
        <p:nvPicPr>
          <p:cNvPr id="186" name="Google Shape;186;p20"/>
          <p:cNvPicPr preferRelativeResize="0"/>
          <p:nvPr/>
        </p:nvPicPr>
        <p:blipFill>
          <a:blip r:embed="rId3">
            <a:alphaModFix/>
          </a:blip>
          <a:stretch>
            <a:fillRect/>
          </a:stretch>
        </p:blipFill>
        <p:spPr>
          <a:xfrm>
            <a:off x="1238250" y="1537675"/>
            <a:ext cx="6667500" cy="28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a:t>
            </a:r>
            <a:r>
              <a:rPr lang="zh-CN"/>
              <a:t>ellular &amp; Broadband Subscription</a:t>
            </a:r>
            <a:endParaRPr/>
          </a:p>
        </p:txBody>
      </p:sp>
      <p:pic>
        <p:nvPicPr>
          <p:cNvPr id="192" name="Google Shape;192;p21"/>
          <p:cNvPicPr preferRelativeResize="0"/>
          <p:nvPr/>
        </p:nvPicPr>
        <p:blipFill>
          <a:blip r:embed="rId3">
            <a:alphaModFix/>
          </a:blip>
          <a:stretch>
            <a:fillRect/>
          </a:stretch>
        </p:blipFill>
        <p:spPr>
          <a:xfrm>
            <a:off x="1238250" y="1579675"/>
            <a:ext cx="6667500" cy="28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