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24" r:id="rId30"/>
    <p:sldId id="325" r:id="rId31"/>
    <p:sldId id="284" r:id="rId32"/>
    <p:sldId id="285" r:id="rId33"/>
    <p:sldId id="315" r:id="rId34"/>
    <p:sldId id="286" r:id="rId35"/>
    <p:sldId id="309" r:id="rId36"/>
    <p:sldId id="310" r:id="rId37"/>
    <p:sldId id="287" r:id="rId38"/>
    <p:sldId id="331" r:id="rId39"/>
    <p:sldId id="288" r:id="rId40"/>
    <p:sldId id="322" r:id="rId41"/>
    <p:sldId id="330" r:id="rId42"/>
    <p:sldId id="289" r:id="rId43"/>
    <p:sldId id="292" r:id="rId44"/>
    <p:sldId id="290" r:id="rId45"/>
    <p:sldId id="291" r:id="rId46"/>
    <p:sldId id="293" r:id="rId47"/>
    <p:sldId id="296" r:id="rId48"/>
    <p:sldId id="294" r:id="rId49"/>
    <p:sldId id="295" r:id="rId50"/>
    <p:sldId id="297" r:id="rId51"/>
    <p:sldId id="298" r:id="rId52"/>
    <p:sldId id="305" r:id="rId53"/>
    <p:sldId id="299" r:id="rId54"/>
    <p:sldId id="317" r:id="rId55"/>
    <p:sldId id="307" r:id="rId56"/>
    <p:sldId id="308" r:id="rId57"/>
    <p:sldId id="304" r:id="rId58"/>
    <p:sldId id="318" r:id="rId59"/>
    <p:sldId id="306" r:id="rId60"/>
    <p:sldId id="319" r:id="rId61"/>
    <p:sldId id="321" r:id="rId62"/>
    <p:sldId id="311" r:id="rId63"/>
    <p:sldId id="316" r:id="rId64"/>
    <p:sldId id="312" r:id="rId65"/>
    <p:sldId id="313" r:id="rId66"/>
    <p:sldId id="314" r:id="rId67"/>
    <p:sldId id="320" r:id="rId68"/>
    <p:sldId id="300" r:id="rId69"/>
    <p:sldId id="301" r:id="rId70"/>
    <p:sldId id="302" r:id="rId71"/>
    <p:sldId id="303" r:id="rId72"/>
    <p:sldId id="323" r:id="rId73"/>
    <p:sldId id="326" r:id="rId74"/>
    <p:sldId id="327" r:id="rId75"/>
    <p:sldId id="328" r:id="rId76"/>
    <p:sldId id="329" r:id="rId7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9" roundtripDataSignature="AMtx7mhQWI0jALdg6/rQkwHSGUUq9Av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4810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%C3%B3digo_de_m%C3%A1quin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Linguagem_humana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95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76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23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10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806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12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27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43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95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182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0582b999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70582b9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18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64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0582b999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Ajuste de Curvas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um método que consiste em encontrar uma curva que se ajuste a uma série de pontos e que possivelmente cumpra uma série de parâmetros adicionais. </a:t>
            </a:r>
            <a:endParaRPr/>
          </a:p>
        </p:txBody>
      </p:sp>
      <p:sp>
        <p:nvSpPr>
          <p:cNvPr id="375" name="Google Shape;375;g70582b999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31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582b999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3D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 problem in machine learning, and train some model to fit the data well.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70582b99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806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14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48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5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Alto nivel: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 do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código de máquina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 mais próximo à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linguagem humana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Interpretada: programa </a:t>
            </a:r>
            <a:r>
              <a:rPr lang="en-US"/>
              <a:t>é executado por um interpretador e em seguida é executado pelo processador.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Script: que pode ser utilizada para automatizar pequenas tarefas, porem, python </a:t>
            </a:r>
            <a:r>
              <a:rPr lang="en-US"/>
              <a:t>é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muito poderosa e vai alem da linguagem de script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Imperativa: comandos que dizem como o processador deve acessar e modificar dados armazenados em memoria. O programador diz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programa deve realizar.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Orientada a objetos: sw baseado na composição e interação entre diversos 'objetos'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Funcional: programacao atraves de funcoes e metodos que sao avaliadas como se fossem funcoes matematicas</a:t>
            </a: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77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– Com uma taxa de crescimento constante, projecoes mostram que Python sera a linguagem mais utilizada em 2020, superando ate o JavaScript.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– Google, Uber, Netflix, Facebook, Instagram dentre varias outras utilizam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– Por exemplo, TensorFlow, que eh um framework para machine learning, utiliza principalmente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– Milhares de tutoriais, videos,  e temos o StackOverflow dando suporte para questoes desde nivel basico ate niveis avancadissimos, existe ate uma versao de MineCraft que ensina como programar em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– Muitas plataformas que promovem o ensino de computacao e eletronica como Raspberry Pi e LEGO Mindstorms tem suas aplicacoes desenvolvidas em python.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– Voce pode criar e distribuir sua propria biblioteca, modificar/melhorar bibliotecas ja existentes e uma grande suporte da comunidade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– TensorFlow: Machine Learning, OpenCV: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visao computacional (reconhecimento facial, de movimentos, etc.)</a:t>
            </a:r>
            <a:r>
              <a:rPr lang="en-US"/>
              <a:t>, Scrappy: Data Mining,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Ipython: execucao de codigos pyhon no web browser.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0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8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76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97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59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3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3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3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3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3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3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3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3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3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3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3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3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3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3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7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7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37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2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2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uthampton.ac.uk/~fangohr/training/python/pdfs/Python-for-Computational-Science-and-Engineering.pdf" TargetMode="External"/><Relationship Id="rId3" Type="http://schemas.openxmlformats.org/officeDocument/2006/relationships/hyperlink" Target="http://www.scipy-lectures.org/downloads/ScipyLectures.pdf" TargetMode="External"/><Relationship Id="rId7" Type="http://schemas.openxmlformats.org/officeDocument/2006/relationships/hyperlink" Target="http://web.stanford.edu/~schmit/cme193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-dev/user/numpy-for-matlab-users.html" TargetMode="External"/><Relationship Id="rId5" Type="http://schemas.openxmlformats.org/officeDocument/2006/relationships/hyperlink" Target="http://www.scipy-lectures.org/index.html" TargetMode="External"/><Relationship Id="rId4" Type="http://schemas.openxmlformats.org/officeDocument/2006/relationships/hyperlink" Target="http://matplotlib.org/" TargetMode="External"/><Relationship Id="rId9" Type="http://schemas.openxmlformats.org/officeDocument/2006/relationships/hyperlink" Target="https://kitchingroup.cheme.cmu.edu/pycse/pycse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PYTHON PARA ENGENHEIROS</a:t>
            </a:r>
            <a:endParaRPr/>
          </a:p>
        </p:txBody>
      </p:sp>
      <p:sp>
        <p:nvSpPr>
          <p:cNvPr id="239" name="Google Shape;239;p1"/>
          <p:cNvSpPr txBox="1"/>
          <p:nvPr/>
        </p:nvSpPr>
        <p:spPr>
          <a:xfrm>
            <a:off x="6392092" y="5860870"/>
            <a:ext cx="49290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Felipe Augusto P. de Figueiredo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/>
          </a:blip>
          <a:srcRect l="34000" t="-1" r="32984" b="38699"/>
          <a:stretch/>
        </p:blipFill>
        <p:spPr>
          <a:xfrm>
            <a:off x="4773162" y="893444"/>
            <a:ext cx="1618930" cy="150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OPERAÇÕES BÁSICAS</a:t>
            </a:r>
            <a:endParaRPr/>
          </a:p>
        </p:txBody>
      </p:sp>
      <p:sp>
        <p:nvSpPr>
          <p:cNvPr id="312" name="Google Shape;312;p10"/>
          <p:cNvSpPr txBox="1"/>
          <p:nvPr/>
        </p:nvSpPr>
        <p:spPr>
          <a:xfrm>
            <a:off x="1141412" y="1656080"/>
            <a:ext cx="9905999" cy="510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operacao com inteiros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2.0 para operacao em ponto flutuante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3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3.0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= a +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= a –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a * b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= a /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potenciacao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a **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m.pow(a,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radiciacao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a ** (1 /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m.sqrt(a)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raiz_cubica_de_a = a ** (1 /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operacoes inteiras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3.456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floor(c)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maior valor inteiro menor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ceil(c)  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menor valor inteiro maior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round(c)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inteiro mais proximo de c</a:t>
            </a:r>
            <a:endParaRPr sz="132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ARRAYS E MATRIZES</a:t>
            </a: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body" idx="1"/>
          </p:nvPr>
        </p:nvSpPr>
        <p:spPr>
          <a:xfrm>
            <a:off x="1141413" y="1564640"/>
            <a:ext cx="9905999" cy="52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2x3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 = np.array([[1, 2, 3], [4, 5, 6]])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 de matrizes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matriz.matmul(matriz.transpose()))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utiliza o metodo matmul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determinante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np.linalg.det(matriz)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necessita do pacote de algebra linear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sequences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np.arange(0, 10, 0.1)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np.linspace(0, 2 * np.pi, 100)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eyes, zeros &amp; ones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np.eye(10)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np.zeros((5, 5))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np.ones((5, 5))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random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np.random.random(size=(3, 4))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3x4 com numeros aleatorios dentro do intervalo 0.0 a 1.0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np.random.normal(size=(3, 4, 5))</a:t>
            </a:r>
            <a:r>
              <a:rPr lang="en-US" sz="1320"/>
              <a:t>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matriz 3x4x5 com numeros aleatorios seguindo dist. Gaussiana normal</a:t>
            </a:r>
            <a:endParaRPr sz="13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NÚMEROS COMPLEXOS</a:t>
            </a:r>
            <a:endParaRPr/>
          </a:p>
        </p:txBody>
      </p:sp>
      <p:sp>
        <p:nvSpPr>
          <p:cNvPr id="324" name="Google Shape;324;p12"/>
          <p:cNvSpPr txBox="1"/>
          <p:nvPr/>
        </p:nvSpPr>
        <p:spPr>
          <a:xfrm>
            <a:off x="1141413" y="1727200"/>
            <a:ext cx="10359708" cy="319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cmath as cm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2 + 3j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complex(2, 3)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complex é um tipo de dado padrao/basico do python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Font typeface="Arial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(7 + 4j)*complex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mul.real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real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mul.imag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imaginaria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absoluto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mul.conjugate()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conjugado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cm.phase(mul)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 “fase” ou “argumento” de mul, necessita da lib cmath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ESTATISTICA</a:t>
            </a:r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body" idx="1"/>
          </p:nvPr>
        </p:nvSpPr>
        <p:spPr>
          <a:xfrm>
            <a:off x="1141412" y="1696720"/>
            <a:ext cx="9905999" cy="503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plotar o histograma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poder usar a funcao erro, erf, e raiz quadrada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inclua a linha abaixo se estiver usando Jupyter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array com valores aleatorios vindos da dist. Gaussiana normal padrao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np.random.randn(1000000)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a.mean()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media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a.std()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desvio padrao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plota o histograma da array aleatoria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num_bins = 100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plt.hist(a, num_bins)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probabilidade da v.a. X ter um valor menor do que um determinado valor, x: Pr[X &lt; x]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0.0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 = 0.5*(1.0 + m.erf(x / m.sqrt(2.0)))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ALGEBRA LINEAR</a:t>
            </a:r>
            <a:endParaRPr/>
          </a:p>
        </p:txBody>
      </p:sp>
      <p:sp>
        <p:nvSpPr>
          <p:cNvPr id="337" name="Google Shape;337;p14"/>
          <p:cNvSpPr txBox="1">
            <a:spLocks noGrp="1"/>
          </p:cNvSpPr>
          <p:nvPr>
            <p:ph type="body" idx="1"/>
          </p:nvPr>
        </p:nvSpPr>
        <p:spPr>
          <a:xfrm>
            <a:off x="1141412" y="1605280"/>
            <a:ext cx="99059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= [[1, 3, 4], [2, 3, 5], [5, 7, 9]]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np.array(matrix)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np.array([4, 4, 4])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solucao de matrix de equacoes lineares: Ax = 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np.linalg.solve(A, 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o inverso de uma matriz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= np.linalg.inv(matrix)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os auto-valores de uma matriz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eigvals = np.linalg.eigvals(matrix)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a decomposicao em valores singulares: U, Σ, V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svd = np.linalg.svd(matrix)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= svd[0]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sigma = svd[1]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= svd[2]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MATEMÁTICA</a:t>
            </a:r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body" idx="1"/>
          </p:nvPr>
        </p:nvSpPr>
        <p:spPr>
          <a:xfrm>
            <a:off x="1141400" y="1772925"/>
            <a:ext cx="9906000" cy="48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as raizes de um polinomio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np.poly1d([2, 0, -1])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raizes sao +- sqrt(2)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roots = np.roots(p)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print(roots)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integral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integrate, solve, symbols, pprint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b, c, x = symbols('a b c x')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definicao dos simbolos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a*x**2 + b*x + c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funcao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x))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indefinida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(x, 0, 1)))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definida de x = 0 ate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diferencial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diff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x))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x, 2))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derivada de segunda ordem da funcao 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PLOTANDO LINHAS</a:t>
            </a:r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np.linspace(0, 10, 1000)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gera 1000 numeros linearmente espacados entre 0 e 10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 = np.power(x, 2)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 = np.power(x, 3)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plt.plot(x, y1, 'b-', x, y2, 'go')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plt.xlim((1, 5))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plt.ylim((0, 30))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plt.xlabel('label para eixo x')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plt.ylabel('label para eixo y')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plt.title('titulo do grafico')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plt.legend(('$x^2$', '$x^3$'))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plt.savefig('plot_linha.png')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959" y="3506893"/>
            <a:ext cx="4775201" cy="318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HISTOGRAMAS</a:t>
            </a:r>
            <a:endParaRPr b="1"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np.random.randn(1000000)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histograma (pdf)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1)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plt.title(‘PDF')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color='b')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CDF empirica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plt.title('CDF')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color='g', cumulative=True)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plt.savefig('histogram.png')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412" y="1935480"/>
            <a:ext cx="5262881" cy="350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BOX PLOT</a:t>
            </a:r>
            <a:endParaRPr b="1"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gero vetores com parâmetros diferentes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samp1 = np.random.normal(loc=0., scale=1.,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samp2 = np.random.normal(loc=2., scale=2.,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plt.boxplot((samp1 , samp2))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plt.grid()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plt.title('boxplot')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plt.savefig('boxplot.png')</a:t>
            </a:r>
            <a:endParaRPr/>
          </a:p>
        </p:txBody>
      </p:sp>
      <p:pic>
        <p:nvPicPr>
          <p:cNvPr id="364" name="Google Shape;3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9986" y="3611881"/>
            <a:ext cx="4572000" cy="30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8" descr="https://upload.wikimedia.org/wikipedia/commons/thumb/c/c9/Elements_of_a_boxplot_pt.svg/400px-Elements_of_a_boxplot_pt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9986" y="1873580"/>
            <a:ext cx="4571999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582b999c_0_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FIGURAS EM 3D</a:t>
            </a:r>
            <a:endParaRPr b="1"/>
          </a:p>
        </p:txBody>
      </p:sp>
      <p:sp>
        <p:nvSpPr>
          <p:cNvPr id="371" name="Google Shape;371;g70582b999c_0_0"/>
          <p:cNvSpPr txBox="1">
            <a:spLocks noGrp="1"/>
          </p:cNvSpPr>
          <p:nvPr>
            <p:ph type="body" idx="1"/>
          </p:nvPr>
        </p:nvSpPr>
        <p:spPr>
          <a:xfrm>
            <a:off x="1141425" y="1921425"/>
            <a:ext cx="9790800" cy="4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facilita visualizacao de figuras 3D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mpl_toolkits.mplot3d import axes3d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graficos 3D sao habilitados importando axes3d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para figuras interativas usar “notebook” ao inves de “inline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notebook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 = plt.subplot(111, projection='3d')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Y, Z = axes3d.get_test_data (0.1)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ax.plot_wireframe(X, Y, Z)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plt.savefig('figura3d.png')</a:t>
            </a:r>
            <a:endParaRPr/>
          </a:p>
        </p:txBody>
      </p:sp>
      <p:pic>
        <p:nvPicPr>
          <p:cNvPr id="372" name="Google Shape;372;g70582b999c_0_0"/>
          <p:cNvPicPr preferRelativeResize="0"/>
          <p:nvPr/>
        </p:nvPicPr>
        <p:blipFill rotWithShape="1">
          <a:blip r:embed="rId3">
            <a:alphaModFix/>
          </a:blip>
          <a:srcRect l="19564" t="15120" r="9523" b="8204"/>
          <a:stretch/>
        </p:blipFill>
        <p:spPr>
          <a:xfrm>
            <a:off x="6842200" y="3204925"/>
            <a:ext cx="4829625" cy="348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OBJETIVO</a:t>
            </a:r>
            <a:endParaRPr/>
          </a:p>
        </p:txBody>
      </p:sp>
      <p:sp>
        <p:nvSpPr>
          <p:cNvPr id="246" name="Google Shape;246;p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Desenvolver</a:t>
            </a:r>
            <a:r>
              <a:rPr lang="en-US" dirty="0"/>
              <a:t> o </a:t>
            </a:r>
            <a:r>
              <a:rPr lang="en-US" dirty="0" err="1"/>
              <a:t>interesse</a:t>
            </a:r>
            <a:r>
              <a:rPr lang="en-US" dirty="0"/>
              <a:t> pela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582b999c_0_18"/>
          <p:cNvSpPr txBox="1">
            <a:spLocks noGrp="1"/>
          </p:cNvSpPr>
          <p:nvPr>
            <p:ph type="title"/>
          </p:nvPr>
        </p:nvSpPr>
        <p:spPr>
          <a:xfrm>
            <a:off x="1141413" y="-3720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POLINÔMIOS</a:t>
            </a:r>
            <a:endParaRPr b="1"/>
          </a:p>
        </p:txBody>
      </p:sp>
      <p:sp>
        <p:nvSpPr>
          <p:cNvPr id="378" name="Google Shape;378;g70582b999c_0_18"/>
          <p:cNvSpPr txBox="1">
            <a:spLocks noGrp="1"/>
          </p:cNvSpPr>
          <p:nvPr>
            <p:ph type="body" idx="1"/>
          </p:nvPr>
        </p:nvSpPr>
        <p:spPr>
          <a:xfrm>
            <a:off x="1141425" y="721400"/>
            <a:ext cx="10397100" cy="6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scipy.interpolate import UnivariateSpline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usado quando nao sabemos a forma da funcao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array com valores igualmente espacados entre -10 e 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os dados originais sao gerados for esta funcao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UnivariateSpline(x, y_noise, s=35)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o fator the suavizacao/smoothness eh importante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 = np.linspace(-10, 10, 100)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 = s(xs)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 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plt.plot(xs, ys, 'r', label = 'curva ajustada com Spline')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plt.legend(loc = 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70582b999c_0_18"/>
          <p:cNvPicPr preferRelativeResize="0"/>
          <p:nvPr/>
        </p:nvPicPr>
        <p:blipFill rotWithShape="1">
          <a:blip r:embed="rId3">
            <a:alphaModFix/>
          </a:blip>
          <a:srcRect l="7544" t="10836" r="9087" b="5739"/>
          <a:stretch/>
        </p:blipFill>
        <p:spPr>
          <a:xfrm>
            <a:off x="7544425" y="3364150"/>
            <a:ext cx="4235857" cy="3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70582b999c_0_28"/>
          <p:cNvPicPr preferRelativeResize="0"/>
          <p:nvPr/>
        </p:nvPicPr>
        <p:blipFill rotWithShape="1">
          <a:blip r:embed="rId3">
            <a:alphaModFix/>
          </a:blip>
          <a:srcRect l="7331" t="11374" r="9728" b="6557"/>
          <a:stretch/>
        </p:blipFill>
        <p:spPr>
          <a:xfrm>
            <a:off x="8017200" y="1144875"/>
            <a:ext cx="3906425" cy="3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70582b999c_0_28"/>
          <p:cNvSpPr txBox="1">
            <a:spLocks noGrp="1"/>
          </p:cNvSpPr>
          <p:nvPr>
            <p:ph type="title"/>
          </p:nvPr>
        </p:nvSpPr>
        <p:spPr>
          <a:xfrm>
            <a:off x="1141413" y="-4482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REDES NEURAIS</a:t>
            </a:r>
            <a:endParaRPr b="1"/>
          </a:p>
        </p:txBody>
      </p:sp>
      <p:sp>
        <p:nvSpPr>
          <p:cNvPr id="386" name="Google Shape;386;g70582b999c_0_28"/>
          <p:cNvSpPr txBox="1">
            <a:spLocks noGrp="1"/>
          </p:cNvSpPr>
          <p:nvPr>
            <p:ph type="body" idx="1"/>
          </p:nvPr>
        </p:nvSpPr>
        <p:spPr>
          <a:xfrm>
            <a:off x="1141425" y="478241"/>
            <a:ext cx="10397100" cy="6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sklearn.neural_network import MLPRegressor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 MLPRegressor da biblioteca rede neural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trata o ajuste de curva como um problema de regressao e treina um modelo para que se ajuste aos dados.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mlp = MLPRegressor(hidden_layer_sizes=(30,20,10), max_iter=5000, solver='lbfgs', alpha=0.9, activation='tanh', random_state=8)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yfit = mlp.fit(x[:, None], y_noise).predict(x[:, None])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yfit, '-r', label = 'curva ajustada com MLP', zorder = 10)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OUTRAS BIBLIOTECAS CIENTIFICAS</a:t>
            </a:r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946562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Muitas outras possibilidades através do uso de diversas outras bibliotecas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Alguns exemplos: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Pandas</a:t>
            </a:r>
            <a:r>
              <a:rPr lang="en-US"/>
              <a:t>: manipulação e análise de dados. 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SymPy</a:t>
            </a:r>
            <a:r>
              <a:rPr lang="en-US"/>
              <a:t>: manipulações simbólicas estilo </a:t>
            </a:r>
            <a:r>
              <a:rPr lang="en-US" i="1"/>
              <a:t>Mathematica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AstroPy</a:t>
            </a:r>
            <a:r>
              <a:rPr lang="en-US"/>
              <a:t>: funcionalidades para astrônomos e astrofísicos.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NetworkX</a:t>
            </a:r>
            <a:r>
              <a:rPr lang="en-US"/>
              <a:t>: usada para estudo de grafos e redes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etc.</a:t>
            </a:r>
            <a:endParaRPr/>
          </a:p>
        </p:txBody>
      </p:sp>
      <p:pic>
        <p:nvPicPr>
          <p:cNvPr id="393" name="Google Shape;393;p19" descr="https://miro.medium.com/max/602/0*BE34e7EPbuDC53D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5708" y="3068321"/>
            <a:ext cx="3875115" cy="272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REFERENCIAS</a:t>
            </a:r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body" idx="1"/>
          </p:nvPr>
        </p:nvSpPr>
        <p:spPr>
          <a:xfrm>
            <a:off x="1141425" y="1640600"/>
            <a:ext cx="10634100" cy="4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4"/>
              </a:rPr>
              <a:t>http://matplotlib.org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5"/>
              </a:rPr>
              <a:t>http://www.scipy-lectures.org/index.html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6"/>
              </a:rPr>
              <a:t>https://docs.scipy.org/doc/numpy-dev/user/numpy-for-matlab-users.html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7"/>
              </a:rPr>
              <a:t>http://web.stanford.edu/~schmit/cme193/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b="1" i="1"/>
              <a:t>GOOGLE</a:t>
            </a:r>
            <a:r>
              <a:rPr lang="en-US" sz="1942"/>
              <a:t>: &lt;keyword&gt; python</a:t>
            </a:r>
            <a:endParaRPr sz="222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69"/>
              <a:buNone/>
            </a:pPr>
            <a:r>
              <a:rPr lang="en-US" sz="2775" b="1"/>
              <a:t>Leitura Adicional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None/>
            </a:pPr>
            <a:r>
              <a:rPr lang="en-US" sz="1942" u="sng">
                <a:solidFill>
                  <a:schemeClr val="hlink"/>
                </a:solidFill>
                <a:hlinkClick r:id="rId8"/>
              </a:rPr>
              <a:t>http://www.southampton.ac.uk/~fangohr/training/python/pdfs/Python-for-Computational-Science-and-Engineering.pdf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 u="sng">
                <a:solidFill>
                  <a:schemeClr val="hlink"/>
                </a:solidFill>
                <a:hlinkClick r:id="rId9"/>
              </a:rPr>
              <a:t>https://kitchingroup.cheme.cmu.edu/pycse/pycse.pdf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endParaRPr sz="22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body" idx="1"/>
          </p:nvPr>
        </p:nvSpPr>
        <p:spPr>
          <a:xfrm>
            <a:off x="1110932" y="2757487"/>
            <a:ext cx="9905999" cy="51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/>
              <a:t>OBRIGADO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104263" y="818864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5" name="Diamond 4"/>
          <p:cNvSpPr/>
          <p:nvPr/>
        </p:nvSpPr>
        <p:spPr>
          <a:xfrm>
            <a:off x="5104263" y="2295096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6" name="Diamond 5"/>
          <p:cNvSpPr/>
          <p:nvPr/>
        </p:nvSpPr>
        <p:spPr>
          <a:xfrm>
            <a:off x="5104263" y="3771328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9460262" y="998864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0262" y="2475096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0262" y="3933212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04263" y="1898864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4263" y="3375096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04263" y="4851328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64263" y="5247560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27" name="Straight Arrow Connector 26"/>
          <p:cNvCxnSpPr>
            <a:stCxn id="4" idx="3"/>
            <a:endCxn id="7" idx="1"/>
          </p:cNvCxnSpPr>
          <p:nvPr/>
        </p:nvCxnSpPr>
        <p:spPr>
          <a:xfrm>
            <a:off x="6904263" y="1358864"/>
            <a:ext cx="2555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6904262" y="2835096"/>
            <a:ext cx="14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04262" y="4311328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914263" y="6363792"/>
            <a:ext cx="180000" cy="18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04675" y="5967560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31" idx="6"/>
          </p:cNvCxnSpPr>
          <p:nvPr/>
        </p:nvCxnSpPr>
        <p:spPr>
          <a:xfrm rot="5400000">
            <a:off x="6066973" y="4680503"/>
            <a:ext cx="1800580" cy="17459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31" idx="6"/>
          </p:cNvCxnSpPr>
          <p:nvPr/>
        </p:nvCxnSpPr>
        <p:spPr>
          <a:xfrm rot="5400000">
            <a:off x="5877915" y="3411445"/>
            <a:ext cx="3258696" cy="282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31" idx="6"/>
          </p:cNvCxnSpPr>
          <p:nvPr/>
        </p:nvCxnSpPr>
        <p:spPr>
          <a:xfrm rot="5400000">
            <a:off x="5679799" y="2133329"/>
            <a:ext cx="4734928" cy="390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4262" y="105908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04262" y="2527319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96578" y="3985435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94441" y="3375288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94440" y="189480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04263" y="4824444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994440" y="422632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3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2471" y="404940"/>
            <a:ext cx="5943437" cy="5360778"/>
            <a:chOff x="3332471" y="404940"/>
            <a:chExt cx="5943437" cy="5360778"/>
          </a:xfrm>
        </p:grpSpPr>
        <p:grpSp>
          <p:nvGrpSpPr>
            <p:cNvPr id="43" name="Group 42"/>
            <p:cNvGrpSpPr/>
            <p:nvPr/>
          </p:nvGrpSpPr>
          <p:grpSpPr>
            <a:xfrm>
              <a:off x="5464786" y="404940"/>
              <a:ext cx="1721900" cy="1373130"/>
              <a:chOff x="3530213" y="490176"/>
              <a:chExt cx="2411110" cy="137313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37045" y="490176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537045" y="85866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537045" y="506882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552965" y="143415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52965" y="808942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pernas: int</a:t>
                </a:r>
              </a:p>
              <a:p>
                <a:r>
                  <a:rPr lang="pt-BR" sz="1200" dirty="0"/>
                  <a:t>idade: int</a:t>
                </a:r>
              </a:p>
              <a:p>
                <a:r>
                  <a:rPr lang="pt-BR" sz="1200" dirty="0"/>
                  <a:t>peso: float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30213" y="1401641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comer()</a:t>
                </a:r>
              </a:p>
              <a:p>
                <a:r>
                  <a:rPr lang="pt-BR" sz="1200" dirty="0"/>
                  <a:t>dormir()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447730" y="2392922"/>
              <a:ext cx="1721900" cy="1364776"/>
              <a:chOff x="6566848" y="3046512"/>
              <a:chExt cx="2404278" cy="13647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7554008" y="2392922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Réptil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41419" y="2392922"/>
              <a:ext cx="1721900" cy="1373130"/>
              <a:chOff x="2822804" y="2892187"/>
              <a:chExt cx="2411110" cy="137313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829636" y="2892187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829636" y="3260675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9636" y="2908893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Pássaro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2845556" y="3836161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845556" y="3210953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corDaPena: string</a:t>
                </a:r>
              </a:p>
              <a:p>
                <a:r>
                  <a:rPr lang="pt-BR" sz="1200" dirty="0"/>
                  <a:t>tipoDoBico: string</a:t>
                </a:r>
              </a:p>
              <a:p>
                <a:r>
                  <a:rPr lang="pt-BR" sz="1200" dirty="0"/>
                  <a:t>envergadura: float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22804" y="3803652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voar()</a:t>
                </a:r>
              </a:p>
              <a:p>
                <a:r>
                  <a:rPr lang="pt-BR" sz="1200" dirty="0"/>
                  <a:t>piar()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32471" y="4392588"/>
              <a:ext cx="1694282" cy="1373130"/>
              <a:chOff x="1741220" y="5018930"/>
              <a:chExt cx="2411110" cy="137313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48052" y="5018930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748052" y="5387418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748052" y="5035636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Pato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1763972" y="596290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741220" y="5930395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nadar()</a:t>
                </a:r>
              </a:p>
              <a:p>
                <a:r>
                  <a:rPr lang="pt-BR" sz="1200" dirty="0"/>
                  <a:t>grasnar()</a:t>
                </a:r>
              </a:p>
            </p:txBody>
          </p:sp>
        </p:grpSp>
        <p:cxnSp>
          <p:nvCxnSpPr>
            <p:cNvPr id="48" name="Straight Arrow Connector 47"/>
            <p:cNvCxnSpPr>
              <a:stCxn id="30" idx="0"/>
              <a:endCxn id="11" idx="2"/>
            </p:cNvCxnSpPr>
            <p:nvPr/>
          </p:nvCxnSpPr>
          <p:spPr>
            <a:xfrm flipV="1">
              <a:off x="4199124" y="1769716"/>
              <a:ext cx="2123367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0"/>
              <a:endCxn id="16" idx="2"/>
            </p:cNvCxnSpPr>
            <p:nvPr/>
          </p:nvCxnSpPr>
          <p:spPr>
            <a:xfrm flipV="1">
              <a:off x="6302979" y="1778070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5" idx="0"/>
              <a:endCxn id="11" idx="2"/>
            </p:cNvCxnSpPr>
            <p:nvPr/>
          </p:nvCxnSpPr>
          <p:spPr>
            <a:xfrm flipH="1" flipV="1">
              <a:off x="6322491" y="1769716"/>
              <a:ext cx="2086766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179612" y="3771894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322491" y="5150165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42135" y="4996276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30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341419" y="2392922"/>
            <a:ext cx="3828211" cy="3444926"/>
            <a:chOff x="3341419" y="2392922"/>
            <a:chExt cx="3828211" cy="3444926"/>
          </a:xfrm>
        </p:grpSpPr>
        <p:grpSp>
          <p:nvGrpSpPr>
            <p:cNvPr id="44" name="Group 43"/>
            <p:cNvGrpSpPr/>
            <p:nvPr/>
          </p:nvGrpSpPr>
          <p:grpSpPr>
            <a:xfrm>
              <a:off x="3346298" y="2392922"/>
              <a:ext cx="3823332" cy="3444926"/>
              <a:chOff x="3346298" y="2392922"/>
              <a:chExt cx="3823332" cy="344492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447730" y="2392922"/>
                <a:ext cx="1721900" cy="1364776"/>
                <a:chOff x="6566848" y="3046512"/>
                <a:chExt cx="2404278" cy="136477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566848" y="3046512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566848" y="3415000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6566848" y="3063218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Mãe</a:t>
                  </a:r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582768" y="3990486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346298" y="2392922"/>
                <a:ext cx="1717021" cy="1364776"/>
                <a:chOff x="2829636" y="2892187"/>
                <a:chExt cx="2404278" cy="1364776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829636" y="2892187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9636" y="3260675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2829636" y="2908893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Pai</a:t>
                  </a:r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845556" y="3836161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4483262" y="4473072"/>
                <a:ext cx="1689481" cy="1364776"/>
                <a:chOff x="1748052" y="5018930"/>
                <a:chExt cx="2404278" cy="136477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748052" y="5018930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48052" y="5387418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748052" y="5035636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Filho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63972" y="5962904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>
                <a:stCxn id="16" idx="0"/>
                <a:endCxn id="19" idx="2"/>
              </p:cNvCxnSpPr>
              <p:nvPr/>
            </p:nvCxnSpPr>
            <p:spPr>
              <a:xfrm flipH="1" flipV="1">
                <a:off x="4199124" y="3757698"/>
                <a:ext cx="1123285" cy="732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4" idx="0"/>
                <a:endCxn id="29" idx="2"/>
              </p:cNvCxnSpPr>
              <p:nvPr/>
            </p:nvCxnSpPr>
            <p:spPr>
              <a:xfrm flipV="1">
                <a:off x="5322409" y="3757698"/>
                <a:ext cx="980570" cy="7153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341419" y="3304387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61512" y="3338285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2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936285" y="124802"/>
            <a:ext cx="1721900" cy="1373130"/>
            <a:chOff x="3530213" y="490176"/>
            <a:chExt cx="2411110" cy="1373130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5" y="80894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pernas: int</a:t>
              </a:r>
            </a:p>
            <a:p>
              <a:r>
                <a:rPr lang="pt-BR" sz="1200" dirty="0"/>
                <a:t>idade: int</a:t>
              </a:r>
            </a:p>
            <a:p>
              <a:r>
                <a:rPr lang="pt-BR" sz="1200" dirty="0"/>
                <a:t>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  <a:p>
              <a:r>
                <a:rPr lang="pt-BR" sz="1200" dirty="0"/>
                <a:t>dormir()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62692" y="1730932"/>
            <a:ext cx="1721900" cy="1364776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5" y="3210953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corDoPelo: string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mamar()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58218" y="3320608"/>
            <a:ext cx="1694282" cy="1373130"/>
            <a:chOff x="1741220" y="5018930"/>
            <a:chExt cx="2411110" cy="1373130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Felino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andar()</a:t>
              </a:r>
            </a:p>
            <a:p>
              <a:r>
                <a:rPr lang="pt-BR" sz="1200" dirty="0"/>
                <a:t>miar()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823642" y="149793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43888" y="3095708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47031" y="4918638"/>
            <a:ext cx="1694282" cy="1364776"/>
            <a:chOff x="1741220" y="5018930"/>
            <a:chExt cx="2411110" cy="1364776"/>
          </a:xfrm>
        </p:grpSpPr>
        <p:sp>
          <p:nvSpPr>
            <p:cNvPr id="62" name="Rectangle 61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Gato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741220" y="5930395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aa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5844070" y="4691665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2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850674" y="117761"/>
            <a:ext cx="3155772" cy="6424287"/>
            <a:chOff x="4850674" y="117761"/>
            <a:chExt cx="3155772" cy="6424287"/>
          </a:xfrm>
        </p:grpSpPr>
        <p:sp>
          <p:nvSpPr>
            <p:cNvPr id="11" name="Rectangle 10"/>
            <p:cNvSpPr/>
            <p:nvPr/>
          </p:nvSpPr>
          <p:spPr>
            <a:xfrm>
              <a:off x="4941814" y="117761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941813" y="458154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941812" y="117761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938590" y="1106091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38591" y="453688"/>
              <a:ext cx="1940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# pernas: int</a:t>
              </a:r>
            </a:p>
            <a:p>
              <a:r>
                <a:rPr lang="pt-BR" sz="1200" dirty="0"/>
                <a:t>+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8589" y="1104485"/>
              <a:ext cx="2117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dormir(): void</a:t>
              </a:r>
            </a:p>
            <a:p>
              <a:r>
                <a:rPr lang="pt-BR" sz="1200" dirty="0"/>
                <a:t>- digerir(): void</a:t>
              </a:r>
            </a:p>
          </p:txBody>
        </p:sp>
        <p:cxnSp>
          <p:nvCxnSpPr>
            <p:cNvPr id="50" name="Straight Arrow Connector 49"/>
            <p:cNvCxnSpPr>
              <a:stCxn id="45" idx="0"/>
              <a:endCxn id="11" idx="2"/>
            </p:cNvCxnSpPr>
            <p:nvPr/>
          </p:nvCxnSpPr>
          <p:spPr>
            <a:xfrm flipV="1">
              <a:off x="6466604" y="2023562"/>
              <a:ext cx="428" cy="5311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940959" y="2554743"/>
              <a:ext cx="3051290" cy="1477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940960" y="289513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46446" y="2554743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46446" y="354307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937738" y="2890670"/>
              <a:ext cx="1940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corDoPelo: string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37735" y="3541467"/>
              <a:ext cx="3065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Mamífero(pernas, idade, peso, corDoPelo)</a:t>
              </a:r>
            </a:p>
            <a:p>
              <a:r>
                <a:rPr lang="pt-BR" sz="1200" dirty="0"/>
                <a:t>+ mamar(): void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40959" y="4604415"/>
              <a:ext cx="3051290" cy="1448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940960" y="4944807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46445" y="4604414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Vaca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946445" y="5408255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940958" y="5408255"/>
              <a:ext cx="3062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Vaca(pernas, idade, peso, corDoPelo)</a:t>
              </a:r>
            </a:p>
            <a:p>
              <a:r>
                <a:rPr lang="pt-BR" sz="1200" dirty="0"/>
                <a:t>- ruminar(): void</a:t>
              </a:r>
            </a:p>
            <a:p>
              <a:r>
                <a:rPr lang="pt-BR" sz="1200" dirty="0"/>
                <a:t>+ mamar(): void</a:t>
              </a:r>
            </a:p>
          </p:txBody>
        </p:sp>
        <p:cxnSp>
          <p:nvCxnSpPr>
            <p:cNvPr id="59" name="Straight Arrow Connector 58"/>
            <p:cNvCxnSpPr>
              <a:stCxn id="55" idx="0"/>
              <a:endCxn id="45" idx="2"/>
            </p:cNvCxnSpPr>
            <p:nvPr/>
          </p:nvCxnSpPr>
          <p:spPr>
            <a:xfrm flipH="1" flipV="1">
              <a:off x="6466604" y="4032702"/>
              <a:ext cx="2743" cy="5717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937735" y="6532814"/>
              <a:ext cx="1152000" cy="3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850674" y="6234271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54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 QUE É PYTHON?</a:t>
            </a:r>
            <a:endParaRPr/>
          </a:p>
        </p:txBody>
      </p:sp>
      <p:sp>
        <p:nvSpPr>
          <p:cNvPr id="253" name="Google Shape;253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1013618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É uma Linguagem de programação de alto nível, interpretada, de script, imperativa, orientada a objetos e funcional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Foi lançada por Guido van Rossum em 1991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Possui um modelo de desenvolvimento comunitário, aberto e gerenciado pela Python Software Foundation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 nome Python é uma homenagem ao grupo de humor britânico, Monty Python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285651" y="857990"/>
            <a:ext cx="7639579" cy="4972297"/>
            <a:chOff x="1285651" y="857990"/>
            <a:chExt cx="7639579" cy="4972297"/>
          </a:xfrm>
        </p:grpSpPr>
        <p:sp>
          <p:nvSpPr>
            <p:cNvPr id="11" name="Rectangle 10"/>
            <p:cNvSpPr/>
            <p:nvPr/>
          </p:nvSpPr>
          <p:spPr>
            <a:xfrm>
              <a:off x="1288876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88875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88874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Biblioteca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85652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85653" y="1193917"/>
              <a:ext cx="306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651" y="1844714"/>
              <a:ext cx="30623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Biblioteca(nome)</a:t>
              </a:r>
            </a:p>
            <a:p>
              <a:r>
                <a:rPr lang="pt-BR" sz="1200" dirty="0"/>
                <a:t>+ emprestar(cliente, livro): boolean</a:t>
              </a:r>
            </a:p>
            <a:p>
              <a:r>
                <a:rPr lang="pt-BR" sz="1200" dirty="0"/>
                <a:t>+ devolver(cliente, livro): boolean</a:t>
              </a:r>
            </a:p>
            <a:p>
              <a:r>
                <a:rPr lang="pt-BR" sz="1200" dirty="0"/>
                <a:t>+ listar(cliente): int</a:t>
              </a:r>
            </a:p>
            <a:p>
              <a:endParaRPr lang="pt-BR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56521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856520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856519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853297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298" y="1193917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clienteID: int</a:t>
              </a:r>
            </a:p>
            <a:p>
              <a:r>
                <a:rPr lang="pt-BR" sz="1200" dirty="0"/>
                <a:t>- livros: list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53296" y="1844714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Cliente(nome, clienteID)</a:t>
              </a:r>
            </a:p>
            <a:p>
              <a:r>
                <a:rPr lang="pt-BR" sz="1200" dirty="0"/>
                <a:t>+ adicionarLivro(livro): boolean</a:t>
              </a:r>
            </a:p>
            <a:p>
              <a:r>
                <a:rPr lang="pt-BR" sz="1200" dirty="0"/>
                <a:t>+ removerLivro(livro): boolean</a:t>
              </a:r>
            </a:p>
            <a:p>
              <a:r>
                <a:rPr lang="pt-BR" sz="1200" dirty="0"/>
                <a:t>+ listarLivros(): int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65231" y="3924486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865230" y="4264879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65229" y="3924486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Livro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862007" y="491281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62008" y="4260413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título: string</a:t>
              </a:r>
            </a:p>
            <a:p>
              <a:r>
                <a:rPr lang="pt-BR" sz="1200" dirty="0"/>
                <a:t>- dataEmpréstimo: string</a:t>
              </a:r>
            </a:p>
            <a:p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62006" y="4911210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Livro(título)</a:t>
              </a:r>
            </a:p>
            <a:p>
              <a:r>
                <a:rPr lang="pt-BR" sz="1200" dirty="0"/>
                <a:t>+ getTítulo(): string</a:t>
              </a:r>
            </a:p>
            <a:p>
              <a:r>
                <a:rPr lang="pt-BR" sz="1200" dirty="0"/>
                <a:t>+ getDataEmpréstimo(): string</a:t>
              </a:r>
            </a:p>
            <a:p>
              <a:r>
                <a:rPr lang="pt-BR" sz="1200" dirty="0"/>
                <a:t>+ setDataEmpréstimo(data): void</a:t>
              </a:r>
            </a:p>
          </p:txBody>
        </p:sp>
        <p:cxnSp>
          <p:nvCxnSpPr>
            <p:cNvPr id="5" name="Straight Arrow Connector 4"/>
            <p:cNvCxnSpPr>
              <a:stCxn id="11" idx="3"/>
              <a:endCxn id="27" idx="1"/>
            </p:cNvCxnSpPr>
            <p:nvPr/>
          </p:nvCxnSpPr>
          <p:spPr>
            <a:xfrm>
              <a:off x="4339311" y="1810891"/>
              <a:ext cx="15172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rot="5400000">
              <a:off x="6810556" y="3252920"/>
              <a:ext cx="1162219" cy="180913"/>
              <a:chOff x="6798724" y="3365581"/>
              <a:chExt cx="1011715" cy="180913"/>
            </a:xfrm>
          </p:grpSpPr>
          <p:sp>
            <p:nvSpPr>
              <p:cNvPr id="41" name="Diamond 40"/>
              <p:cNvSpPr/>
              <p:nvPr/>
            </p:nvSpPr>
            <p:spPr>
              <a:xfrm rot="5400000">
                <a:off x="6817669" y="334663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rot="10800000">
                <a:off x="7018439" y="3449815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7482124" y="2762267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cxnSp>
          <p:nvCxnSpPr>
            <p:cNvPr id="49" name="Straight Arrow Connector 48"/>
            <p:cNvCxnSpPr>
              <a:stCxn id="11" idx="3"/>
              <a:endCxn id="36" idx="0"/>
            </p:cNvCxnSpPr>
            <p:nvPr/>
          </p:nvCxnSpPr>
          <p:spPr>
            <a:xfrm>
              <a:off x="4339311" y="1810891"/>
              <a:ext cx="3055492" cy="211359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279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326684" y="1242402"/>
            <a:ext cx="2484000" cy="1368000"/>
            <a:chOff x="3530213" y="490176"/>
            <a:chExt cx="2411110" cy="1364776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Pessoa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4" y="82161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nome: string</a:t>
              </a:r>
            </a:p>
            <a:p>
              <a:r>
                <a:rPr lang="pt-BR" sz="1200" dirty="0"/>
                <a:t>dataDeNascimento: Date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idade(): float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13847" y="2850137"/>
            <a:ext cx="2484000" cy="1368000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Funcionário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6" y="3261542"/>
              <a:ext cx="2372438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dataDeContratacao: Date</a:t>
              </a:r>
            </a:p>
            <a:p>
              <a:r>
                <a:rPr lang="pt-BR" sz="1200" dirty="0"/>
                <a:t>salário:float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23047" y="4881186"/>
            <a:ext cx="2484000" cy="1375283"/>
            <a:chOff x="1741220" y="5018930"/>
            <a:chExt cx="2411110" cy="1372042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adicionarDisciplina(string)</a:t>
              </a:r>
            </a:p>
            <a:p>
              <a:r>
                <a:rPr lang="pt-BR" sz="1200" dirty="0"/>
                <a:t>obterDisciplinas(): disciplinas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571126" y="261040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0" idx="2"/>
          </p:cNvCxnSpPr>
          <p:nvPr/>
        </p:nvCxnSpPr>
        <p:spPr>
          <a:xfrm flipV="1">
            <a:off x="2980038" y="4218137"/>
            <a:ext cx="2571128" cy="6506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13686" y="5265119"/>
            <a:ext cx="207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disciplinas: lista de strings</a:t>
            </a:r>
          </a:p>
          <a:p>
            <a:endParaRPr lang="pt-B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268353" y="3821941"/>
            <a:ext cx="2483999" cy="27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tempoNaEmpresa(): Date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315692" y="4881186"/>
            <a:ext cx="2484000" cy="1375283"/>
            <a:chOff x="1741220" y="5018930"/>
            <a:chExt cx="2411110" cy="1372042"/>
          </a:xfrm>
        </p:grpSpPr>
        <p:sp>
          <p:nvSpPr>
            <p:cNvPr id="47" name="Rectangle 46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Secretária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definirSetor(string)</a:t>
              </a:r>
            </a:p>
            <a:p>
              <a:r>
                <a:rPr lang="pt-BR" sz="1200" dirty="0"/>
                <a:t>obterSetor(): string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06376" y="4886480"/>
            <a:ext cx="2484000" cy="1368000"/>
            <a:chOff x="1741220" y="5018930"/>
            <a:chExt cx="2411110" cy="1364776"/>
          </a:xfrm>
        </p:grpSpPr>
        <p:sp>
          <p:nvSpPr>
            <p:cNvPr id="55" name="Rectangle 5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ServiçosGerais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741220" y="5930395"/>
              <a:ext cx="2411109" cy="278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315692" y="5290853"/>
            <a:ext cx="20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setor: string</a:t>
            </a:r>
          </a:p>
        </p:txBody>
      </p:sp>
      <p:cxnSp>
        <p:nvCxnSpPr>
          <p:cNvPr id="69" name="Straight Arrow Connector 68"/>
          <p:cNvCxnSpPr>
            <a:stCxn id="55" idx="0"/>
            <a:endCxn id="30" idx="2"/>
          </p:cNvCxnSpPr>
          <p:nvPr/>
        </p:nvCxnSpPr>
        <p:spPr>
          <a:xfrm flipH="1" flipV="1">
            <a:off x="5551166" y="4218137"/>
            <a:ext cx="2592529" cy="6683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0"/>
            <a:endCxn id="30" idx="2"/>
          </p:cNvCxnSpPr>
          <p:nvPr/>
        </p:nvCxnSpPr>
        <p:spPr>
          <a:xfrm flipH="1" flipV="1">
            <a:off x="5551166" y="4218137"/>
            <a:ext cx="1845" cy="6630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71943" y="1214550"/>
            <a:ext cx="2476961" cy="1368000"/>
            <a:chOff x="3537045" y="490176"/>
            <a:chExt cx="2404278" cy="1364776"/>
          </a:xfrm>
        </p:grpSpPr>
        <p:sp>
          <p:nvSpPr>
            <p:cNvPr id="72" name="Rectangle 71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Organização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86685" y="2939865"/>
            <a:ext cx="2476961" cy="1368000"/>
            <a:chOff x="1748052" y="5018930"/>
            <a:chExt cx="2404278" cy="1364776"/>
          </a:xfrm>
        </p:grpSpPr>
        <p:sp>
          <p:nvSpPr>
            <p:cNvPr id="85" name="Rectangle 8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 flipV="1">
            <a:off x="1823449" y="2585604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61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67150" y="579272"/>
            <a:ext cx="9805650" cy="4912540"/>
            <a:chOff x="1167150" y="579272"/>
            <a:chExt cx="9805650" cy="4912540"/>
          </a:xfrm>
        </p:grpSpPr>
        <p:grpSp>
          <p:nvGrpSpPr>
            <p:cNvPr id="2" name="Group 1"/>
            <p:cNvGrpSpPr/>
            <p:nvPr/>
          </p:nvGrpSpPr>
          <p:grpSpPr>
            <a:xfrm>
              <a:off x="5562020" y="1599682"/>
              <a:ext cx="3364401" cy="1559203"/>
              <a:chOff x="4333722" y="1242401"/>
              <a:chExt cx="3364401" cy="155920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Membro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nome: string</a:t>
                </a:r>
              </a:p>
              <a:p>
                <a:r>
                  <a:rPr lang="pt-BR" sz="1200" dirty="0"/>
                  <a:t>dataDeNascimento: Date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Membro(nome, dataDeNascimento)</a:t>
                </a:r>
              </a:p>
              <a:p>
                <a:r>
                  <a:rPr lang="pt-BR" sz="1200" dirty="0"/>
                  <a:t>calcularIdade(): integer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3158885"/>
              <a:ext cx="1867469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694551" y="3932609"/>
              <a:ext cx="3348001" cy="1559203"/>
              <a:chOff x="3694551" y="3932609"/>
              <a:chExt cx="3348001" cy="155920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694551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3694552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699960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Professor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710953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3708199" y="4302549"/>
                <a:ext cx="3320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disciplinas: lista de strings</a:t>
                </a:r>
              </a:p>
              <a:p>
                <a:r>
                  <a:rPr lang="pt-BR" sz="1200" dirty="0"/>
                  <a:t>salário: float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17466" y="4802181"/>
                <a:ext cx="3311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Professor(nome, dataDeNascimento, salário)</a:t>
                </a:r>
              </a:p>
              <a:p>
                <a:r>
                  <a:rPr lang="pt-BR" sz="1200" dirty="0"/>
                  <a:t>adicionarDisciplina(disciplina)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90904" y="3932609"/>
              <a:ext cx="3481896" cy="1559203"/>
              <a:chOff x="7490904" y="3932609"/>
              <a:chExt cx="3481896" cy="155920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90904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7490905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496313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Aluno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7507306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504552" y="4302549"/>
                <a:ext cx="3320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matrícula: integer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513819" y="4802181"/>
                <a:ext cx="3458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Aluno(nome, dataDeNascimento, matrícula)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236020" y="3158885"/>
              <a:ext cx="1928884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167150" y="1599681"/>
              <a:ext cx="3364401" cy="1559203"/>
              <a:chOff x="4333722" y="1242401"/>
              <a:chExt cx="3364401" cy="155920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Universidade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nomeDaInstituição: string</a:t>
                </a:r>
              </a:p>
              <a:p>
                <a:r>
                  <a:rPr lang="pt-BR" sz="1200" dirty="0"/>
                  <a:t>membros: lista de Membros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Universidade(nomeDaInstituição)</a:t>
                </a:r>
              </a:p>
              <a:p>
                <a:r>
                  <a:rPr lang="pt-BR" sz="1200" dirty="0"/>
                  <a:t>adicionarMembro(membro)</a:t>
                </a:r>
              </a:p>
              <a:p>
                <a:r>
                  <a:rPr lang="pt-BR" sz="1200" dirty="0"/>
                  <a:t>listarMembros()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4525784" y="2154831"/>
              <a:ext cx="1011716" cy="180913"/>
              <a:chOff x="4525784" y="2154831"/>
              <a:chExt cx="1011716" cy="180913"/>
            </a:xfrm>
          </p:grpSpPr>
          <p:sp>
            <p:nvSpPr>
              <p:cNvPr id="9" name="Diamond 8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072825" y="1966639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44071" y="1966638"/>
              <a:ext cx="129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 rot="10800000">
              <a:off x="1209445" y="4735797"/>
              <a:ext cx="1011716" cy="180913"/>
              <a:chOff x="4525784" y="2154831"/>
              <a:chExt cx="1011716" cy="180913"/>
            </a:xfrm>
          </p:grpSpPr>
          <p:sp>
            <p:nvSpPr>
              <p:cNvPr id="96" name="Diamond 95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213588" y="466149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193943" y="51099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213587" y="49560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4783655" y="579272"/>
              <a:ext cx="1950128" cy="641594"/>
            </a:xfrm>
            <a:prstGeom prst="wedgeRectCallout">
              <a:avLst>
                <a:gd name="adj1" fmla="val -40508"/>
                <a:gd name="adj2" fmla="val 18371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Uma universidade pode ter 0 ou vários membros.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20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694551" y="450376"/>
            <a:ext cx="7160755" cy="5605570"/>
            <a:chOff x="3694551" y="450376"/>
            <a:chExt cx="7160755" cy="5605570"/>
          </a:xfrm>
        </p:grpSpPr>
        <p:sp>
          <p:nvSpPr>
            <p:cNvPr id="11" name="Rectangle 10"/>
            <p:cNvSpPr/>
            <p:nvPr/>
          </p:nvSpPr>
          <p:spPr>
            <a:xfrm>
              <a:off x="5063320" y="450376"/>
              <a:ext cx="3971890" cy="2453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3319" y="840036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69704" y="465956"/>
              <a:ext cx="3946144" cy="49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Membro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082681" y="1668052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79430" y="866923"/>
              <a:ext cx="3936418" cy="776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dataDeNascimento: string</a:t>
              </a:r>
            </a:p>
            <a:p>
              <a:r>
                <a:rPr lang="pt-BR" sz="1200" dirty="0"/>
                <a:t>- disciplinas: list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0370" y="1669119"/>
              <a:ext cx="3925478" cy="127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Membro(nome, dataDeNascimento)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addDisciplina(disciplina)</a:t>
              </a:r>
            </a:p>
            <a:p>
              <a:r>
                <a:rPr lang="pt-BR" sz="1200" dirty="0"/>
                <a:t>+ removeDisciplina(disciplina)</a:t>
              </a:r>
            </a:p>
            <a:p>
              <a:r>
                <a:rPr lang="pt-BR" sz="1200" dirty="0"/>
                <a:t>+ getDisciplinas(): list</a:t>
              </a:r>
            </a:p>
            <a:p>
              <a:r>
                <a:rPr lang="pt-BR" sz="1200" dirty="0"/>
                <a:t>+ getDisciplina(disciplina): boolean</a:t>
              </a:r>
            </a:p>
          </p:txBody>
        </p: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2903941"/>
              <a:ext cx="1680714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694551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salario: float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7466" y="4802181"/>
              <a:ext cx="3311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Professor(nome, dataDeNascimento, salário)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setSalário(salário): void</a:t>
              </a:r>
            </a:p>
            <a:p>
              <a:r>
                <a:rPr lang="pt-BR" sz="1200" dirty="0"/>
                <a:t>+ getSalário(): float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0904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Aluno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matrícula: integer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13819" y="4802181"/>
              <a:ext cx="33414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Aluno(nome, dataDeNascimento, matrícula)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getMatrícula(): integer</a:t>
              </a:r>
            </a:p>
            <a:p>
              <a:r>
                <a:rPr lang="pt-BR" sz="1200" dirty="0"/>
                <a:t>+ setMatrícula(matrícula): void</a:t>
              </a:r>
            </a:p>
          </p:txBody>
        </p: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049265" y="2903941"/>
              <a:ext cx="2115639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471260" y="59020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490904" y="57481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061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155840" y="2365627"/>
            <a:ext cx="7896298" cy="4438314"/>
            <a:chOff x="2155840" y="2365627"/>
            <a:chExt cx="7896298" cy="4438314"/>
          </a:xfrm>
        </p:grpSpPr>
        <p:grpSp>
          <p:nvGrpSpPr>
            <p:cNvPr id="4" name="Group 3"/>
            <p:cNvGrpSpPr/>
            <p:nvPr/>
          </p:nvGrpSpPr>
          <p:grpSpPr>
            <a:xfrm>
              <a:off x="5256660" y="2365627"/>
              <a:ext cx="1721900" cy="1364776"/>
              <a:chOff x="6566848" y="3046512"/>
              <a:chExt cx="2404278" cy="13647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Calculadora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257536" y="4899215"/>
              <a:ext cx="1721900" cy="1364776"/>
              <a:chOff x="10090245" y="3063218"/>
              <a:chExt cx="2404278" cy="13647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Teclado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155840" y="4903512"/>
              <a:ext cx="1721900" cy="1364776"/>
              <a:chOff x="10090245" y="3063218"/>
              <a:chExt cx="2404278" cy="136477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Bateria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93887" y="4899215"/>
              <a:ext cx="1721900" cy="1364776"/>
              <a:chOff x="10090245" y="3063218"/>
              <a:chExt cx="2404278" cy="136477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Operações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8330238" y="4899215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Display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19377287">
              <a:off x="2956853" y="2998178"/>
              <a:ext cx="2584126" cy="1743452"/>
              <a:chOff x="2807211" y="1330377"/>
              <a:chExt cx="2584126" cy="1743452"/>
            </a:xfrm>
          </p:grpSpPr>
          <p:sp>
            <p:nvSpPr>
              <p:cNvPr id="30" name="Diamond 29"/>
              <p:cNvSpPr/>
              <p:nvPr/>
            </p:nvSpPr>
            <p:spPr>
              <a:xfrm rot="16200000">
                <a:off x="5191478" y="2013439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>
                <a:stCxn id="15" idx="0"/>
                <a:endCxn id="30" idx="0"/>
              </p:cNvCxnSpPr>
              <p:nvPr/>
            </p:nvCxnSpPr>
            <p:spPr>
              <a:xfrm rot="2222713" flipV="1">
                <a:off x="2807211" y="1330377"/>
                <a:ext cx="2046708" cy="174345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Diamond 35"/>
            <p:cNvSpPr/>
            <p:nvPr/>
          </p:nvSpPr>
          <p:spPr>
            <a:xfrm rot="11770623">
              <a:off x="5301669" y="374780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Straight Connector 37"/>
            <p:cNvCxnSpPr>
              <a:stCxn id="10" idx="0"/>
              <a:endCxn id="36" idx="0"/>
            </p:cNvCxnSpPr>
            <p:nvPr/>
          </p:nvCxnSpPr>
          <p:spPr>
            <a:xfrm flipV="1">
              <a:off x="5112785" y="3962278"/>
              <a:ext cx="248860" cy="9369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iamond 42"/>
            <p:cNvSpPr/>
            <p:nvPr/>
          </p:nvSpPr>
          <p:spPr>
            <a:xfrm rot="9925217">
              <a:off x="6773020" y="3749429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Straight Connector 43"/>
            <p:cNvCxnSpPr>
              <a:stCxn id="20" idx="0"/>
              <a:endCxn id="43" idx="0"/>
            </p:cNvCxnSpPr>
            <p:nvPr/>
          </p:nvCxnSpPr>
          <p:spPr>
            <a:xfrm flipH="1" flipV="1">
              <a:off x="6891015" y="3964710"/>
              <a:ext cx="258121" cy="9345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iamond 47"/>
            <p:cNvSpPr/>
            <p:nvPr/>
          </p:nvSpPr>
          <p:spPr>
            <a:xfrm rot="17855870">
              <a:off x="6994311" y="2935031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Straight Connector 48"/>
            <p:cNvCxnSpPr>
              <a:stCxn id="25" idx="0"/>
              <a:endCxn id="48" idx="2"/>
            </p:cNvCxnSpPr>
            <p:nvPr/>
          </p:nvCxnSpPr>
          <p:spPr>
            <a:xfrm flipH="1" flipV="1">
              <a:off x="7181722" y="3095114"/>
              <a:ext cx="2003765" cy="18041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 rot="10800000">
              <a:off x="2155840" y="6570467"/>
              <a:ext cx="1011716" cy="180913"/>
              <a:chOff x="4525784" y="2154831"/>
              <a:chExt cx="1011716" cy="180913"/>
            </a:xfrm>
          </p:grpSpPr>
          <p:sp>
            <p:nvSpPr>
              <p:cNvPr id="54" name="Diamond 53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3159983" y="649616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0191" y="26900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56512" y="37049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36951" y="3785181"/>
              <a:ext cx="452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1..*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23653" y="2652159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6139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56660" y="1096383"/>
            <a:ext cx="1721900" cy="1364776"/>
            <a:chOff x="6566848" y="3046512"/>
            <a:chExt cx="2404278" cy="1364776"/>
          </a:xfrm>
        </p:grpSpPr>
        <p:sp>
          <p:nvSpPr>
            <p:cNvPr id="5" name="Rectangle 4"/>
            <p:cNvSpPr/>
            <p:nvPr/>
          </p:nvSpPr>
          <p:spPr>
            <a:xfrm>
              <a:off x="6566848" y="3046512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566848" y="341500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66848" y="3063218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82768" y="399048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57536" y="3629971"/>
            <a:ext cx="1721900" cy="1364776"/>
            <a:chOff x="10090245" y="3063218"/>
            <a:chExt cx="2404278" cy="1364776"/>
          </a:xfrm>
        </p:grpSpPr>
        <p:sp>
          <p:nvSpPr>
            <p:cNvPr id="10" name="Rectangle 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93887" y="3629971"/>
            <a:ext cx="1721900" cy="1364776"/>
            <a:chOff x="10090245" y="3063218"/>
            <a:chExt cx="2404278" cy="1364776"/>
          </a:xfrm>
        </p:grpSpPr>
        <p:sp>
          <p:nvSpPr>
            <p:cNvPr id="20" name="Rectangle 1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Porta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iamond 35"/>
          <p:cNvSpPr/>
          <p:nvPr/>
        </p:nvSpPr>
        <p:spPr>
          <a:xfrm rot="11770623">
            <a:off x="5301669" y="2478562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Connector 37"/>
          <p:cNvCxnSpPr>
            <a:stCxn id="10" idx="0"/>
            <a:endCxn id="36" idx="0"/>
          </p:cNvCxnSpPr>
          <p:nvPr/>
        </p:nvCxnSpPr>
        <p:spPr>
          <a:xfrm flipV="1">
            <a:off x="5112785" y="2693034"/>
            <a:ext cx="248860" cy="9369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 rot="9925217">
            <a:off x="6773020" y="2480185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Straight Connector 43"/>
          <p:cNvCxnSpPr>
            <a:stCxn id="20" idx="0"/>
            <a:endCxn id="43" idx="0"/>
          </p:cNvCxnSpPr>
          <p:nvPr/>
        </p:nvCxnSpPr>
        <p:spPr>
          <a:xfrm flipH="1" flipV="1">
            <a:off x="6891015" y="2695466"/>
            <a:ext cx="258121" cy="934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0800000">
            <a:off x="2155840" y="5301223"/>
            <a:ext cx="1011716" cy="180913"/>
            <a:chOff x="4525784" y="2154831"/>
            <a:chExt cx="1011716" cy="180913"/>
          </a:xfrm>
        </p:grpSpPr>
        <p:sp>
          <p:nvSpPr>
            <p:cNvPr id="54" name="Diamond 53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159983" y="5226920"/>
            <a:ext cx="127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Composição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56512" y="2435698"/>
            <a:ext cx="19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18601" y="2461954"/>
            <a:ext cx="26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5808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6535" y="374734"/>
            <a:ext cx="2337125" cy="5826882"/>
            <a:chOff x="5106535" y="374734"/>
            <a:chExt cx="2337125" cy="5826882"/>
          </a:xfrm>
        </p:grpSpPr>
        <p:cxnSp>
          <p:nvCxnSpPr>
            <p:cNvPr id="28" name="Straight Arrow Connector 27"/>
            <p:cNvCxnSpPr>
              <a:stCxn id="41" idx="0"/>
              <a:endCxn id="30" idx="2"/>
            </p:cNvCxnSpPr>
            <p:nvPr/>
          </p:nvCxnSpPr>
          <p:spPr>
            <a:xfrm flipV="1">
              <a:off x="5956121" y="1739510"/>
              <a:ext cx="5663" cy="566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106535" y="374734"/>
              <a:ext cx="1721900" cy="1364776"/>
              <a:chOff x="6566848" y="3046512"/>
              <a:chExt cx="2404278" cy="136477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5106535" y="2305748"/>
              <a:ext cx="1710498" cy="1364776"/>
              <a:chOff x="6566848" y="3046512"/>
              <a:chExt cx="2404278" cy="136477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106535" y="4261355"/>
              <a:ext cx="1721899" cy="1364776"/>
              <a:chOff x="6566848" y="3046512"/>
              <a:chExt cx="2404278" cy="136477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Vaca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>
              <a:stCxn id="48" idx="0"/>
              <a:endCxn id="41" idx="2"/>
            </p:cNvCxnSpPr>
            <p:nvPr/>
          </p:nvCxnSpPr>
          <p:spPr>
            <a:xfrm flipH="1" flipV="1">
              <a:off x="5956121" y="3670524"/>
              <a:ext cx="5663" cy="5908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48109" y="604772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67753" y="589383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930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748780" y="2838262"/>
            <a:ext cx="3119310" cy="1753234"/>
            <a:chOff x="1748780" y="2838262"/>
            <a:chExt cx="3119310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111135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80" y="2838263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68324" y="3784064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74221" y="3131763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54353" y="3758147"/>
              <a:ext cx="31137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idade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peso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+ getPernas(): integer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51805" y="1378529"/>
            <a:ext cx="2107544" cy="1753234"/>
            <a:chOff x="4683568" y="2968891"/>
            <a:chExt cx="2107544" cy="1753234"/>
          </a:xfrm>
        </p:grpSpPr>
        <p:sp>
          <p:nvSpPr>
            <p:cNvPr id="12" name="Rectangle 1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- fazerDigestão(): void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6955694" y="3889898"/>
            <a:ext cx="3119310" cy="1935548"/>
            <a:chOff x="6955694" y="3889898"/>
            <a:chExt cx="3119310" cy="1935548"/>
          </a:xfrm>
        </p:grpSpPr>
        <p:sp>
          <p:nvSpPr>
            <p:cNvPr id="19" name="Rectangle 4"/>
            <p:cNvSpPr/>
            <p:nvPr/>
          </p:nvSpPr>
          <p:spPr>
            <a:xfrm>
              <a:off x="6963868" y="3889898"/>
              <a:ext cx="3111135" cy="1935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Straight Connector 5"/>
            <p:cNvCxnSpPr/>
            <p:nvPr/>
          </p:nvCxnSpPr>
          <p:spPr>
            <a:xfrm>
              <a:off x="6975238" y="4207737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/>
            <p:cNvSpPr txBox="1"/>
            <p:nvPr/>
          </p:nvSpPr>
          <p:spPr>
            <a:xfrm>
              <a:off x="6955694" y="3889899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22" name="Straight Connector 7"/>
            <p:cNvCxnSpPr/>
            <p:nvPr/>
          </p:nvCxnSpPr>
          <p:spPr>
            <a:xfrm>
              <a:off x="6975238" y="4835700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8"/>
            <p:cNvSpPr txBox="1"/>
            <p:nvPr/>
          </p:nvSpPr>
          <p:spPr>
            <a:xfrm>
              <a:off x="6981135" y="4183399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24" name="TextBox 9"/>
            <p:cNvSpPr txBox="1"/>
            <p:nvPr/>
          </p:nvSpPr>
          <p:spPr>
            <a:xfrm>
              <a:off x="6961267" y="4809783"/>
              <a:ext cx="31137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idade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peso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#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bombearSangue</a:t>
              </a:r>
              <a:r>
                <a:rPr lang="pt-BR" sz="1200" dirty="0" smtClean="0"/>
                <a:t>():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/>
                <a:t>- </a:t>
              </a:r>
              <a:r>
                <a:rPr lang="pt-BR" sz="1200" dirty="0" err="1"/>
                <a:t>fazerDigestão</a:t>
              </a:r>
              <a:r>
                <a:rPr lang="pt-BR" sz="1200" dirty="0"/>
                <a:t>(): </a:t>
              </a:r>
              <a:r>
                <a:rPr lang="pt-BR" sz="1200" dirty="0" err="1" smtClean="0"/>
                <a:t>void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3666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748779" y="2838262"/>
            <a:ext cx="4015545" cy="1753234"/>
            <a:chOff x="1748779" y="2838262"/>
            <a:chExt cx="4015545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79" y="2838263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Livro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56954" y="393598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68324" y="3143001"/>
              <a:ext cx="39906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título</a:t>
              </a:r>
              <a:r>
                <a:rPr lang="pt-BR" sz="1200" dirty="0" smtClean="0"/>
                <a:t>: </a:t>
              </a:r>
              <a:r>
                <a:rPr lang="pt-BR" sz="1200" dirty="0" err="1" smtClean="0"/>
                <a:t>str</a:t>
              </a:r>
              <a:endParaRPr lang="pt-BR" sz="1200" dirty="0"/>
            </a:p>
            <a:p>
              <a:r>
                <a:rPr lang="pt-BR" sz="1200" dirty="0"/>
                <a:t>+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qtdPaginas</a:t>
              </a:r>
              <a:r>
                <a:rPr lang="pt-BR" sz="1200" dirty="0" smtClean="0"/>
                <a:t>: </a:t>
              </a:r>
              <a:r>
                <a:rPr lang="pt-BR" sz="1200" dirty="0"/>
                <a:t>int</a:t>
              </a:r>
            </a:p>
            <a:p>
              <a:r>
                <a:rPr lang="pt-BR" sz="1200" dirty="0"/>
                <a:t>+ </a:t>
              </a:r>
              <a:r>
                <a:rPr lang="pt-BR" sz="1200" dirty="0" smtClean="0"/>
                <a:t>autor: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  <a:p>
              <a:r>
                <a:rPr lang="pt-BR" sz="1200" dirty="0" smtClean="0"/>
                <a:t>- preço: </a:t>
              </a:r>
              <a:r>
                <a:rPr lang="pt-BR" sz="1200" dirty="0" err="1" smtClean="0"/>
                <a:t>float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48780" y="3935981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Livro(título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</a:t>
              </a:r>
              <a:r>
                <a:rPr lang="pt-BR" sz="1200" dirty="0" err="1" smtClean="0"/>
                <a:t>qtdPaginas</a:t>
              </a:r>
              <a:r>
                <a:rPr lang="pt-BR" sz="1200" dirty="0" smtClean="0"/>
                <a:t>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autor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preço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getPreço</a:t>
              </a:r>
              <a:r>
                <a:rPr lang="pt-BR" sz="1200" dirty="0" smtClean="0"/>
                <a:t>(): </a:t>
              </a:r>
              <a:r>
                <a:rPr lang="pt-BR" sz="1200" dirty="0" err="1" smtClean="0"/>
                <a:t>float</a:t>
              </a:r>
              <a:endParaRPr lang="pt-BR" sz="1200" dirty="0" smtClean="0"/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setPreço</a:t>
              </a:r>
              <a:r>
                <a:rPr lang="pt-BR" sz="1200" dirty="0" smtClean="0"/>
                <a:t>(preço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7047945" y="2912285"/>
            <a:ext cx="4015545" cy="1753234"/>
            <a:chOff x="7047945" y="2912285"/>
            <a:chExt cx="4015545" cy="1753234"/>
          </a:xfrm>
        </p:grpSpPr>
        <p:sp>
          <p:nvSpPr>
            <p:cNvPr id="14" name="Rectangle 4"/>
            <p:cNvSpPr/>
            <p:nvPr/>
          </p:nvSpPr>
          <p:spPr>
            <a:xfrm>
              <a:off x="7056120" y="2912285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Straight Connector 5"/>
            <p:cNvCxnSpPr/>
            <p:nvPr/>
          </p:nvCxnSpPr>
          <p:spPr>
            <a:xfrm>
              <a:off x="7067490" y="323012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6"/>
            <p:cNvSpPr txBox="1"/>
            <p:nvPr/>
          </p:nvSpPr>
          <p:spPr>
            <a:xfrm>
              <a:off x="7047945" y="2912286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Funcionário</a:t>
              </a:r>
              <a:endParaRPr lang="pt-BR" b="1" dirty="0"/>
            </a:p>
          </p:txBody>
        </p:sp>
        <p:cxnSp>
          <p:nvCxnSpPr>
            <p:cNvPr id="17" name="Straight Connector 7"/>
            <p:cNvCxnSpPr/>
            <p:nvPr/>
          </p:nvCxnSpPr>
          <p:spPr>
            <a:xfrm>
              <a:off x="7056120" y="401000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8"/>
            <p:cNvSpPr txBox="1"/>
            <p:nvPr/>
          </p:nvSpPr>
          <p:spPr>
            <a:xfrm>
              <a:off x="7067490" y="3217024"/>
              <a:ext cx="39906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nome 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  <a:p>
              <a:r>
                <a:rPr lang="pt-BR" sz="1200" dirty="0" smtClean="0"/>
                <a:t>+ salário : </a:t>
              </a:r>
              <a:r>
                <a:rPr lang="pt-BR" sz="1200" dirty="0" err="1" smtClean="0"/>
                <a:t>float</a:t>
              </a:r>
              <a:endParaRPr lang="pt-BR" sz="1200" dirty="0"/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7047946" y="4010004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Funcionário(nome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salário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/>
                <a:t>+ </a:t>
              </a:r>
              <a:r>
                <a:rPr lang="pt-BR" sz="1200" dirty="0" err="1" smtClean="0"/>
                <a:t>aumentarSalário</a:t>
              </a:r>
              <a:r>
                <a:rPr lang="pt-BR" sz="1200" dirty="0" smtClean="0"/>
                <a:t>(</a:t>
              </a:r>
              <a:r>
                <a:rPr lang="pt-BR" sz="1200" dirty="0" err="1" smtClean="0"/>
                <a:t>percentualDeAumento</a:t>
              </a:r>
              <a:r>
                <a:rPr lang="pt-BR" sz="1200" dirty="0" smtClean="0"/>
                <a:t>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):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info</a:t>
              </a:r>
              <a:r>
                <a:rPr lang="pt-BR" sz="1200" dirty="0" smtClean="0"/>
                <a:t>() 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351223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9" y="166502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490113" y="1958455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39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POR QUE PYTHON?</a:t>
            </a:r>
            <a:endParaRPr/>
          </a:p>
        </p:txBody>
      </p:sp>
      <p:pic>
        <p:nvPicPr>
          <p:cNvPr id="260" name="Google Shape;260;p4" descr="Image result for programming language of the futur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8985" y="-385814"/>
            <a:ext cx="3511708" cy="30085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"/>
          <p:cNvSpPr txBox="1"/>
          <p:nvPr/>
        </p:nvSpPr>
        <p:spPr>
          <a:xfrm>
            <a:off x="1132159" y="2086278"/>
            <a:ext cx="7201816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das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linguagens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fáceis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se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aprender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alto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nível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lvl="0" indent="-342900"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pt-BR" sz="2400" dirty="0"/>
              <a:t>vasto repertório de bibliotecas</a:t>
            </a: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popular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será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ainda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Grandes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companias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python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Pyhton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usada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aplicacoes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Machine Learning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vasto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suporte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on-line: Tutorials, Videos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StackOverflow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educação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(e.g., Raspberry Pi, LEGO Mindstorms)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gratuito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seja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é open-source)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rico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ecosistema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bibliotecas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OpenCV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Scrappy,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Ipython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etc.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2494" y="3733871"/>
            <a:ext cx="1985962" cy="66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6570" y="3733871"/>
            <a:ext cx="1123949" cy="11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" descr="Image result for netflix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5" name="Google Shape;265;p4" descr="Image result for netflix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2494" y="4640143"/>
            <a:ext cx="1645920" cy="93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" descr="Image result for Facebook 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7679" y="5058827"/>
            <a:ext cx="1707269" cy="96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" descr="Image result for nasa logo"/>
          <p:cNvPicPr preferRelativeResize="0"/>
          <p:nvPr/>
        </p:nvPicPr>
        <p:blipFill rotWithShape="1">
          <a:blip r:embed="rId8">
            <a:alphaModFix/>
          </a:blip>
          <a:srcRect l="25520" t="7233" r="25310" b="7698"/>
          <a:stretch/>
        </p:blipFill>
        <p:spPr>
          <a:xfrm>
            <a:off x="8678506" y="5621056"/>
            <a:ext cx="1273896" cy="11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" descr="Image result for youtube logo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9" name="Google Shape;269;p4" descr="Image result for youtube 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601200" y="5692176"/>
            <a:ext cx="2367280" cy="147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Música para todos - Spotif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26716" r="11861" b="27797"/>
          <a:stretch/>
        </p:blipFill>
        <p:spPr bwMode="auto">
          <a:xfrm>
            <a:off x="8961449" y="2740927"/>
            <a:ext cx="2493094" cy="7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940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50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534" y="272955"/>
            <a:ext cx="12474065" cy="5457543"/>
            <a:chOff x="95534" y="272955"/>
            <a:chExt cx="12474065" cy="545754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30865" y="510426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1.0</a:t>
              </a:r>
            </a:p>
          </p:txBody>
        </p:sp>
        <p:cxnSp>
          <p:nvCxnSpPr>
            <p:cNvPr id="28" name="Elbow Connector 27"/>
            <p:cNvCxnSpPr/>
            <p:nvPr/>
          </p:nvCxnSpPr>
          <p:spPr>
            <a:xfrm>
              <a:off x="10768093" y="451741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>
              <a:off x="9348728" y="48506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348724" y="5422721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676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534" y="272955"/>
            <a:ext cx="10672557" cy="4577693"/>
            <a:chOff x="95534" y="272955"/>
            <a:chExt cx="10672557" cy="457769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3-1)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2-1)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319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05" y="1562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4" idx="3"/>
            <a:endCxn id="31" idx="0"/>
          </p:cNvCxnSpPr>
          <p:nvPr/>
        </p:nvCxnSpPr>
        <p:spPr>
          <a:xfrm>
            <a:off x="1246105" y="1976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1"/>
            <a:endCxn id="34" idx="2"/>
          </p:cNvCxnSpPr>
          <p:nvPr/>
        </p:nvCxnSpPr>
        <p:spPr>
          <a:xfrm rot="10800000">
            <a:off x="5466168" y="5661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-104421" y="1542669"/>
            <a:ext cx="342527" cy="433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34219" y="2390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30333" y="3189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71855" y="4017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62167" y="4833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02092" y="5661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31" idx="3"/>
            <a:endCxn id="32" idx="0"/>
          </p:cNvCxnSpPr>
          <p:nvPr/>
        </p:nvCxnSpPr>
        <p:spPr>
          <a:xfrm>
            <a:off x="2442219" y="2804165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</p:cNvCxnSpPr>
          <p:nvPr/>
        </p:nvCxnSpPr>
        <p:spPr>
          <a:xfrm>
            <a:off x="3638333" y="3603642"/>
            <a:ext cx="611194" cy="414000"/>
          </a:xfrm>
          <a:prstGeom prst="bentConnector3">
            <a:avLst>
              <a:gd name="adj1" fmla="val 983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3"/>
            <a:endCxn id="34" idx="0"/>
          </p:cNvCxnSpPr>
          <p:nvPr/>
        </p:nvCxnSpPr>
        <p:spPr>
          <a:xfrm>
            <a:off x="4779855" y="4431642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3"/>
            <a:endCxn id="35" idx="0"/>
          </p:cNvCxnSpPr>
          <p:nvPr/>
        </p:nvCxnSpPr>
        <p:spPr>
          <a:xfrm>
            <a:off x="5970167" y="5247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41287" y="5170801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/>
          <p:cNvSpPr/>
          <p:nvPr/>
        </p:nvSpPr>
        <p:spPr>
          <a:xfrm>
            <a:off x="6504739" y="6223970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/>
          <p:cNvSpPr/>
          <p:nvPr/>
        </p:nvSpPr>
        <p:spPr>
          <a:xfrm>
            <a:off x="5317263" y="5013942"/>
            <a:ext cx="545911" cy="70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Elbow Connector 54"/>
          <p:cNvCxnSpPr>
            <a:stCxn id="34" idx="1"/>
            <a:endCxn id="33" idx="2"/>
          </p:cNvCxnSpPr>
          <p:nvPr/>
        </p:nvCxnSpPr>
        <p:spPr>
          <a:xfrm rot="10800000">
            <a:off x="4275855" y="4845643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3" idx="1"/>
            <a:endCxn id="32" idx="2"/>
          </p:cNvCxnSpPr>
          <p:nvPr/>
        </p:nvCxnSpPr>
        <p:spPr>
          <a:xfrm rot="10800000">
            <a:off x="3134333" y="4017642"/>
            <a:ext cx="637522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2" idx="1"/>
            <a:endCxn id="31" idx="2"/>
          </p:cNvCxnSpPr>
          <p:nvPr/>
        </p:nvCxnSpPr>
        <p:spPr>
          <a:xfrm rot="10800000">
            <a:off x="1938219" y="3218166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1"/>
            <a:endCxn id="4" idx="2"/>
          </p:cNvCxnSpPr>
          <p:nvPr/>
        </p:nvCxnSpPr>
        <p:spPr>
          <a:xfrm rot="10800000">
            <a:off x="742105" y="2390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-359411" y="1298148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3745527" y="558992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623891" y="4842510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03864" y="403417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10205" y="3203291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300869" y="134627"/>
            <a:ext cx="1296000" cy="864000"/>
            <a:chOff x="6951783" y="888052"/>
            <a:chExt cx="1296000" cy="864000"/>
          </a:xfrm>
        </p:grpSpPr>
        <p:sp>
          <p:nvSpPr>
            <p:cNvPr id="101" name="Rectangle 100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fun(45)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fun(56)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100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823537" y="998627"/>
            <a:ext cx="1296000" cy="864000"/>
            <a:chOff x="6951783" y="888052"/>
            <a:chExt cx="1296000" cy="864000"/>
          </a:xfrm>
        </p:grpSpPr>
        <p:sp>
          <p:nvSpPr>
            <p:cNvPr id="107" name="Rectangle 10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fun(56)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fun(67)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99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516855" y="865136"/>
            <a:ext cx="1296000" cy="864000"/>
            <a:chOff x="6951783" y="888052"/>
            <a:chExt cx="1296000" cy="864000"/>
          </a:xfrm>
        </p:grpSpPr>
        <p:sp>
          <p:nvSpPr>
            <p:cNvPr id="110" name="Rectangle 10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fun(67)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fun(78)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98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427853" y="1967746"/>
            <a:ext cx="1296000" cy="864000"/>
            <a:chOff x="6951783" y="888052"/>
            <a:chExt cx="1296000" cy="864000"/>
          </a:xfrm>
        </p:grpSpPr>
        <p:sp>
          <p:nvSpPr>
            <p:cNvPr id="113" name="Rectangle 11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755175" y="2183746"/>
            <a:ext cx="1296000" cy="864000"/>
            <a:chOff x="6951783" y="888052"/>
            <a:chExt cx="1296000" cy="864000"/>
          </a:xfrm>
        </p:grpSpPr>
        <p:sp>
          <p:nvSpPr>
            <p:cNvPr id="117" name="Rectangle 11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fun(89)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fun(100)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96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480310" y="3563305"/>
            <a:ext cx="1296000" cy="864000"/>
            <a:chOff x="6951783" y="888052"/>
            <a:chExt cx="1296000" cy="864000"/>
          </a:xfrm>
        </p:grpSpPr>
        <p:sp>
          <p:nvSpPr>
            <p:cNvPr id="120" name="Rectangle 11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fun(100)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fun(111)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101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00869" y="1869134"/>
            <a:ext cx="1296000" cy="864000"/>
            <a:chOff x="6951783" y="888052"/>
            <a:chExt cx="1296000" cy="864000"/>
          </a:xfrm>
        </p:grpSpPr>
        <p:sp>
          <p:nvSpPr>
            <p:cNvPr id="123" name="Rectangle 12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336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196" y="62214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59" idx="3"/>
            <a:endCxn id="31" idx="0"/>
          </p:cNvCxnSpPr>
          <p:nvPr/>
        </p:nvCxnSpPr>
        <p:spPr>
          <a:xfrm>
            <a:off x="2110752" y="932480"/>
            <a:ext cx="1719834" cy="1976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963674" y="602652"/>
            <a:ext cx="342523" cy="4334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90586" y="113010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90676" y="164322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7090" y="214963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90267" y="267389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92497" y="3537215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65" idx="3"/>
            <a:endCxn id="32" idx="0"/>
          </p:cNvCxnSpPr>
          <p:nvPr/>
        </p:nvCxnSpPr>
        <p:spPr>
          <a:xfrm>
            <a:off x="4115081" y="1436610"/>
            <a:ext cx="1715595" cy="2066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33" idx="0"/>
          </p:cNvCxnSpPr>
          <p:nvPr/>
        </p:nvCxnSpPr>
        <p:spPr>
          <a:xfrm>
            <a:off x="6174843" y="1959099"/>
            <a:ext cx="1692247" cy="1905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6" idx="3"/>
            <a:endCxn id="34" idx="0"/>
          </p:cNvCxnSpPr>
          <p:nvPr/>
        </p:nvCxnSpPr>
        <p:spPr>
          <a:xfrm>
            <a:off x="8193119" y="2471221"/>
            <a:ext cx="1637148" cy="2026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2103132" y="1211225"/>
            <a:ext cx="434289" cy="5562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8680" y="358131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8054364" y="3307494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70021" y="2773603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16020" y="2255339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97421" y="178018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5451513" y="185543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>
            <a:off x="1387422" y="82881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>
            <a:off x="3391751" y="13329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/>
          <p:cNvSpPr/>
          <p:nvPr/>
        </p:nvSpPr>
        <p:spPr>
          <a:xfrm>
            <a:off x="7469789" y="236755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/>
          <p:cNvSpPr/>
          <p:nvPr/>
        </p:nvSpPr>
        <p:spPr>
          <a:xfrm>
            <a:off x="9502147" y="289181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/>
          <p:cNvSpPr/>
          <p:nvPr/>
        </p:nvSpPr>
        <p:spPr>
          <a:xfrm>
            <a:off x="1379802" y="1056756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Elbow Connector 87"/>
          <p:cNvCxnSpPr>
            <a:stCxn id="170" idx="1"/>
            <a:endCxn id="4" idx="2"/>
          </p:cNvCxnSpPr>
          <p:nvPr/>
        </p:nvCxnSpPr>
        <p:spPr>
          <a:xfrm rot="10800000">
            <a:off x="1846197" y="1450148"/>
            <a:ext cx="352061" cy="106115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394509" y="155157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Elbow Connector 93"/>
          <p:cNvCxnSpPr>
            <a:stCxn id="168" idx="1"/>
            <a:endCxn id="31" idx="2"/>
          </p:cNvCxnSpPr>
          <p:nvPr/>
        </p:nvCxnSpPr>
        <p:spPr>
          <a:xfrm rot="10800000">
            <a:off x="3830586" y="1958108"/>
            <a:ext cx="340430" cy="10086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4117839" y="1708579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0800000">
            <a:off x="2117592" y="1103204"/>
            <a:ext cx="1299876" cy="752227"/>
          </a:xfrm>
          <a:prstGeom prst="bentConnector3">
            <a:avLst>
              <a:gd name="adj1" fmla="val 189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62" idx="1"/>
          </p:cNvCxnSpPr>
          <p:nvPr/>
        </p:nvCxnSpPr>
        <p:spPr>
          <a:xfrm rot="10800000">
            <a:off x="4121155" y="1613078"/>
            <a:ext cx="1330359" cy="774747"/>
          </a:xfrm>
          <a:prstGeom prst="bentConnector3">
            <a:avLst>
              <a:gd name="adj1" fmla="val 202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451513" y="20620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6" name="Elbow Connector 125"/>
          <p:cNvCxnSpPr/>
          <p:nvPr/>
        </p:nvCxnSpPr>
        <p:spPr>
          <a:xfrm>
            <a:off x="6174843" y="2218805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60" idx="1"/>
          </p:cNvCxnSpPr>
          <p:nvPr/>
        </p:nvCxnSpPr>
        <p:spPr>
          <a:xfrm rot="10800000">
            <a:off x="5871313" y="2496680"/>
            <a:ext cx="410216" cy="9960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56" idx="1"/>
          </p:cNvCxnSpPr>
          <p:nvPr/>
        </p:nvCxnSpPr>
        <p:spPr>
          <a:xfrm rot="10800000">
            <a:off x="6228712" y="2131345"/>
            <a:ext cx="1241290" cy="759922"/>
          </a:xfrm>
          <a:prstGeom prst="bentConnector3">
            <a:avLst>
              <a:gd name="adj1" fmla="val 193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8189459" y="2745104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50" idx="1"/>
          </p:cNvCxnSpPr>
          <p:nvPr/>
        </p:nvCxnSpPr>
        <p:spPr>
          <a:xfrm rot="10800000">
            <a:off x="7867090" y="3010866"/>
            <a:ext cx="358538" cy="10209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469789" y="258546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Elbow Connector 131"/>
          <p:cNvCxnSpPr/>
          <p:nvPr/>
        </p:nvCxnSpPr>
        <p:spPr>
          <a:xfrm rot="10800000">
            <a:off x="8206746" y="2642405"/>
            <a:ext cx="1351761" cy="790426"/>
          </a:xfrm>
          <a:prstGeom prst="bentConnector3">
            <a:avLst>
              <a:gd name="adj1" fmla="val 260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67" idx="3"/>
            <a:endCxn id="35" idx="0"/>
          </p:cNvCxnSpPr>
          <p:nvPr/>
        </p:nvCxnSpPr>
        <p:spPr>
          <a:xfrm>
            <a:off x="10225477" y="2995481"/>
            <a:ext cx="1007020" cy="5417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9501292" y="310693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Elbow Connector 141"/>
          <p:cNvCxnSpPr>
            <a:stCxn id="154" idx="1"/>
            <a:endCxn id="141" idx="3"/>
          </p:cNvCxnSpPr>
          <p:nvPr/>
        </p:nvCxnSpPr>
        <p:spPr>
          <a:xfrm rot="10800000">
            <a:off x="10224622" y="3210601"/>
            <a:ext cx="646210" cy="10509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501292" y="3329163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ctangle 149"/>
          <p:cNvSpPr/>
          <p:nvPr/>
        </p:nvSpPr>
        <p:spPr>
          <a:xfrm>
            <a:off x="8225628" y="392815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ctangle 153"/>
          <p:cNvSpPr/>
          <p:nvPr/>
        </p:nvSpPr>
        <p:spPr>
          <a:xfrm>
            <a:off x="10870832" y="415787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ctangle 155"/>
          <p:cNvSpPr/>
          <p:nvPr/>
        </p:nvSpPr>
        <p:spPr>
          <a:xfrm>
            <a:off x="7470002" y="278759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ctangle 159"/>
          <p:cNvSpPr/>
          <p:nvPr/>
        </p:nvSpPr>
        <p:spPr>
          <a:xfrm>
            <a:off x="6281529" y="338907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ctangle 161"/>
          <p:cNvSpPr/>
          <p:nvPr/>
        </p:nvSpPr>
        <p:spPr>
          <a:xfrm>
            <a:off x="5451513" y="2284155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ctangle 166"/>
          <p:cNvSpPr/>
          <p:nvPr/>
        </p:nvSpPr>
        <p:spPr>
          <a:xfrm>
            <a:off x="3388820" y="1757284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ctangle 167"/>
          <p:cNvSpPr/>
          <p:nvPr/>
        </p:nvSpPr>
        <p:spPr>
          <a:xfrm>
            <a:off x="4171016" y="2863059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ctangle 169"/>
          <p:cNvSpPr/>
          <p:nvPr/>
        </p:nvSpPr>
        <p:spPr>
          <a:xfrm>
            <a:off x="2198257" y="240763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Rectangle 175"/>
          <p:cNvSpPr/>
          <p:nvPr/>
        </p:nvSpPr>
        <p:spPr>
          <a:xfrm>
            <a:off x="1397236" y="127507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676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Veículo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kilometragem: float</a:t>
            </a:r>
          </a:p>
          <a:p>
            <a:r>
              <a:rPr lang="pt-BR" sz="1200" dirty="0"/>
              <a:t># cor: string</a:t>
            </a:r>
          </a:p>
          <a:p>
            <a:r>
              <a:rPr lang="pt-BR" sz="1200" dirty="0"/>
              <a:t>- marca: string</a:t>
            </a:r>
          </a:p>
          <a:p>
            <a:r>
              <a:rPr lang="pt-BR" sz="1200" dirty="0"/>
              <a:t>- modelo: string</a:t>
            </a:r>
          </a:p>
          <a:p>
            <a:r>
              <a:rPr lang="pt-BR" sz="1200" dirty="0"/>
              <a:t>- placa: 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Veículo(marca, modelo, cor, placa, kilometragem)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acelerar(): void</a:t>
            </a:r>
          </a:p>
          <a:p>
            <a:r>
              <a:rPr lang="pt-BR" sz="1200" dirty="0"/>
              <a:t>+ frear(): void</a:t>
            </a:r>
          </a:p>
          <a:p>
            <a:r>
              <a:rPr lang="pt-BR" sz="1200" dirty="0"/>
              <a:t>+ getPlaca(): string</a:t>
            </a:r>
          </a:p>
          <a:p>
            <a:r>
              <a:rPr lang="pt-BR" sz="1200" dirty="0"/>
              <a:t>- injetarCombustivel(): void</a:t>
            </a:r>
          </a:p>
          <a:p>
            <a:r>
              <a:rPr lang="pt-BR" sz="1200" dirty="0"/>
              <a:t>- acionarPastilhaDeFreio():void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Ônibus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Ônibus(marca, modelo, cor, kilometragem, placa)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Motocicleta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Motocicleta(marca, modelo, cor, kilometragem, placa)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dictionary(placa, Veículo)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adicionarVeículo(placa, veículo):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Carro(marca, modelo, cor, kilometragem, placa)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50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Animal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nome: String</a:t>
            </a:r>
          </a:p>
          <a:p>
            <a:r>
              <a:rPr lang="pt-BR" sz="1200" dirty="0"/>
              <a:t># pernas: integer</a:t>
            </a:r>
          </a:p>
          <a:p>
            <a:r>
              <a:rPr lang="pt-BR" sz="1200" dirty="0"/>
              <a:t>+ idade: integer</a:t>
            </a:r>
          </a:p>
          <a:p>
            <a:r>
              <a:rPr lang="pt-BR" sz="1200" dirty="0"/>
              <a:t>- peso: float</a:t>
            </a:r>
          </a:p>
          <a:p>
            <a:r>
              <a:rPr lang="pt-BR" sz="1200" dirty="0"/>
              <a:t>- registro: integer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Animal(nome, registro, pernas, idade, peso)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andar(): void</a:t>
            </a:r>
          </a:p>
          <a:p>
            <a:r>
              <a:rPr lang="pt-BR" sz="1200" dirty="0"/>
              <a:t>+ comer(): void</a:t>
            </a:r>
          </a:p>
          <a:p>
            <a:r>
              <a:rPr lang="pt-BR" sz="1200" dirty="0"/>
              <a:t>+ getRegistro(): integer</a:t>
            </a:r>
          </a:p>
          <a:p>
            <a:r>
              <a:rPr lang="pt-BR" sz="1200" dirty="0"/>
              <a:t>-  movimentarPernas(): void</a:t>
            </a:r>
          </a:p>
          <a:p>
            <a:r>
              <a:rPr lang="pt-BR" sz="1200" dirty="0"/>
              <a:t>-  movimentarMaxilar(): 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Pássaro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Pássaro(nome, registro, pernas, idade, peso)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Réptil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Réptil(nome, registro, pernas, idade, peso)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dictionary(registro, Animal)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adicionarAnimal(registro, 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Mamífero(nome, registro, pernas, idade, peso)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8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719617" y="1009933"/>
            <a:ext cx="8934751" cy="4501485"/>
            <a:chOff x="-734707" y="782477"/>
            <a:chExt cx="12712909" cy="5697934"/>
          </a:xfrm>
        </p:grpSpPr>
        <p:sp>
          <p:nvSpPr>
            <p:cNvPr id="4" name="Rectangle 3"/>
            <p:cNvSpPr/>
            <p:nvPr/>
          </p:nvSpPr>
          <p:spPr>
            <a:xfrm>
              <a:off x="3502930" y="782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02930" y="1123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Game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2930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2930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40567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40567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Imagem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5731" y="4112527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5731" y="546365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5731" y="580484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53366" y="5470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53366" y="5811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53366" y="4144371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8802821" y="3998792"/>
              <a:ext cx="850709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054469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3816835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4581107" y="3982869"/>
              <a:ext cx="818865" cy="45038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-734707" y="2788695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1" name="Straight Arrow Connector 30"/>
            <p:cNvCxnSpPr>
              <a:stCxn id="5" idx="2"/>
              <a:endCxn id="6" idx="0"/>
            </p:cNvCxnSpPr>
            <p:nvPr/>
          </p:nvCxnSpPr>
          <p:spPr>
            <a:xfrm>
              <a:off x="4765348" y="1792411"/>
              <a:ext cx="0" cy="9962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386024" y="171734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2148388" y="171735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7807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23585" y="928046"/>
            <a:ext cx="10560944" cy="4501484"/>
            <a:chOff x="1023585" y="928046"/>
            <a:chExt cx="10560944" cy="4501484"/>
          </a:xfrm>
        </p:grpSpPr>
        <p:sp>
          <p:nvSpPr>
            <p:cNvPr id="4" name="Rectangle 3"/>
            <p:cNvSpPr/>
            <p:nvPr/>
          </p:nvSpPr>
          <p:spPr>
            <a:xfrm>
              <a:off x="4001836" y="92804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01836" y="119759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Robot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28029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28029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6280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6280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Sound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1801" y="3558853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1801" y="4626272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1801" y="489582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810051" y="4631661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10051" y="490121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10051" y="3584010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9315746" y="3488639"/>
              <a:ext cx="672078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724533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5746284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6350075" y="3476060"/>
              <a:ext cx="646920" cy="31653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23585" y="2512999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797755" y="-182766"/>
              <a:ext cx="787084" cy="4604444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3006407" y="630332"/>
              <a:ext cx="787085" cy="2978251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25807" y="2512998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Design.py</a:t>
              </a:r>
            </a:p>
          </p:txBody>
        </p:sp>
        <p:cxnSp>
          <p:nvCxnSpPr>
            <p:cNvPr id="17" name="Elbow Connector 16"/>
            <p:cNvCxnSpPr>
              <a:stCxn id="5" idx="2"/>
              <a:endCxn id="23" idx="0"/>
            </p:cNvCxnSpPr>
            <p:nvPr/>
          </p:nvCxnSpPr>
          <p:spPr>
            <a:xfrm rot="5400000">
              <a:off x="4157519" y="1781442"/>
              <a:ext cx="787084" cy="67602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2"/>
              <a:endCxn id="6" idx="0"/>
            </p:cNvCxnSpPr>
            <p:nvPr/>
          </p:nvCxnSpPr>
          <p:spPr>
            <a:xfrm rot="16200000" flipH="1">
              <a:off x="5308629" y="1306359"/>
              <a:ext cx="787084" cy="162619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07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PROGRAMAÇÃO CIENTÍFICA E PYTHON</a:t>
            </a:r>
            <a:endParaRPr/>
          </a:p>
        </p:txBody>
      </p:sp>
      <p:sp>
        <p:nvSpPr>
          <p:cNvPr id="275" name="Google Shape;275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</a:t>
            </a:r>
            <a:r>
              <a:rPr lang="en-US" dirty="0" err="1"/>
              <a:t>adoção</a:t>
            </a:r>
            <a:r>
              <a:rPr lang="en-US" dirty="0"/>
              <a:t> pela </a:t>
            </a:r>
            <a:r>
              <a:rPr lang="en-US" dirty="0" err="1"/>
              <a:t>comunidade</a:t>
            </a:r>
            <a:r>
              <a:rPr lang="en-US" dirty="0"/>
              <a:t> </a:t>
            </a:r>
            <a:r>
              <a:rPr lang="en-US" dirty="0" err="1"/>
              <a:t>científica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Engenharias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Biologia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Quimica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Fisica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/>
              <a:t>Etc.</a:t>
            </a:r>
            <a:endParaRPr dirty="0"/>
          </a:p>
        </p:txBody>
      </p:sp>
      <p:pic>
        <p:nvPicPr>
          <p:cNvPr id="276" name="Google Shape;276;p5" descr="Image result for mad scientist ri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5415" y="3063272"/>
            <a:ext cx="2928366" cy="347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10938" y="1091821"/>
            <a:ext cx="5952698" cy="3384645"/>
            <a:chOff x="2210938" y="1091821"/>
            <a:chExt cx="5952698" cy="3384645"/>
          </a:xfrm>
        </p:grpSpPr>
        <p:sp>
          <p:nvSpPr>
            <p:cNvPr id="4" name="Rectangle 3"/>
            <p:cNvSpPr/>
            <p:nvPr/>
          </p:nvSpPr>
          <p:spPr>
            <a:xfrm>
              <a:off x="2210938" y="1091821"/>
              <a:ext cx="1815152" cy="2906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0938" y="1091821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20120" y="1723029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Aplicativo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20120" y="304686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API Cliente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63672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516574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348484" y="1091821"/>
              <a:ext cx="1815152" cy="3384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48483" y="1108879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Servidor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62223" y="164114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SGBD</a:t>
              </a:r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6636231" y="2954738"/>
              <a:ext cx="1221475" cy="1299949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Banco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dados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028606" y="2374708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481258" y="2398593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896447" y="2245054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903282" y="1842447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9885156">
              <a:off x="4114811" y="2238232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739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68893"/>
              </p:ext>
            </p:extLst>
          </p:nvPr>
        </p:nvGraphicFramePr>
        <p:xfrm>
          <a:off x="1815151" y="2193624"/>
          <a:ext cx="7874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66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6081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062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600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792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João</a:t>
                      </a:r>
                      <a:r>
                        <a:rPr lang="pt-BR" baseline="0" dirty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I,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Santa Rita do Sapucaí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37540-000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José</a:t>
                      </a:r>
                      <a:r>
                        <a:rPr lang="pt-BR" baseline="0" dirty="0"/>
                        <a:t> Alfredo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Avenida Sul,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Campinas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45356-001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Ana Valadares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Alameda João</a:t>
                      </a:r>
                      <a:r>
                        <a:rPr lang="pt-BR" baseline="0" dirty="0"/>
                        <a:t> Dias, 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/>
                        <a:t>Varginha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78900-000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15151" y="1855070"/>
            <a:ext cx="21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Tabela: Clientes</a:t>
            </a:r>
          </a:p>
        </p:txBody>
      </p:sp>
    </p:spTree>
    <p:extLst>
      <p:ext uri="{BB962C8B-B14F-4D97-AF65-F5344CB8AC3E}">
        <p14:creationId xmlns:p14="http://schemas.microsoft.com/office/powerpoint/2010/main" val="15955558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Tabela(Placa,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715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019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154" y="2553532"/>
            <a:ext cx="4992324" cy="2660983"/>
            <a:chOff x="4288154" y="2553532"/>
            <a:chExt cx="4992324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05311" y="3987837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8154" y="3962289"/>
              <a:ext cx="4955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listarVeículo(placa):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0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417" y="2553532"/>
            <a:ext cx="4976259" cy="2660983"/>
            <a:chOff x="4288417" y="2553532"/>
            <a:chExt cx="4976259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509" y="3809671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5141" y="3794354"/>
              <a:ext cx="49558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809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8418" y="2553532"/>
            <a:ext cx="5509262" cy="2830400"/>
            <a:chOff x="4288418" y="2553532"/>
            <a:chExt cx="5509262" cy="2830400"/>
          </a:xfrm>
        </p:grpSpPr>
        <p:sp>
          <p:nvSpPr>
            <p:cNvPr id="5" name="Rectangle 4"/>
            <p:cNvSpPr/>
            <p:nvPr/>
          </p:nvSpPr>
          <p:spPr>
            <a:xfrm>
              <a:off x="4289680" y="2553532"/>
              <a:ext cx="5495765" cy="283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680" y="2965648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8" y="2553532"/>
              <a:ext cx="5497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680" y="3809671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8181" y="2935040"/>
              <a:ext cx="5487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Kilometragem, Duracao)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6195" y="3814272"/>
              <a:ext cx="5489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  <a:p>
              <a:r>
                <a:rPr lang="pt-BR" sz="1200" dirty="0"/>
                <a:t>+ getDuracao(placa): timedelta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767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00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2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978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35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78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6965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18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83" name="Google Shape;283;p6"/>
          <p:cNvSpPr txBox="1">
            <a:spLocks noGrp="1"/>
          </p:cNvSpPr>
          <p:nvPr>
            <p:ph type="body" idx="1"/>
          </p:nvPr>
        </p:nvSpPr>
        <p:spPr>
          <a:xfrm>
            <a:off x="1518600" y="1584900"/>
            <a:ext cx="9708300" cy="5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Ótimo ambiente de desenvolvimento integrado (IDE)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Poderoso para plotagem de resultados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Fácil acesso se você está em uma universidade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Vasto suporte on-line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Possui uma enorme biblioteca padrão</a:t>
            </a:r>
            <a:endParaRPr sz="185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Desvantagens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Muito caro para acesso pessoal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Codigo-fonte fechado (proprietario)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Apenas pessoas com uma licença poderão rodar seu código…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Cada biblioteca adicional tem um custo extra (e bem alto muitas vezes)	</a:t>
            </a:r>
            <a:endParaRPr/>
          </a:p>
        </p:txBody>
      </p:sp>
      <p:pic>
        <p:nvPicPr>
          <p:cNvPr id="284" name="Google Shape;284;p6" descr="MATLAB vs Python: Why and How to Make the Switch"/>
          <p:cNvPicPr preferRelativeResize="0"/>
          <p:nvPr/>
        </p:nvPicPr>
        <p:blipFill rotWithShape="1">
          <a:blip r:embed="rId3">
            <a:alphaModFix/>
          </a:blip>
          <a:srcRect l="7700" t="5039" r="6651" b="16360"/>
          <a:stretch/>
        </p:blipFill>
        <p:spPr>
          <a:xfrm>
            <a:off x="7844789" y="2913381"/>
            <a:ext cx="3759200" cy="19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4663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Universidade(nome,capacidade)</a:t>
              </a:r>
            </a:p>
            <a:p>
              <a:r>
                <a:rPr lang="pt-BR" sz="1200" dirty="0"/>
                <a:t>+ adicionarAluno(aluno): boolean</a:t>
              </a:r>
            </a:p>
            <a:p>
              <a:r>
                <a:rPr lang="pt-BR" sz="1200" dirty="0"/>
                <a:t>+ removerAluno(matrícula): boolean</a:t>
              </a:r>
            </a:p>
            <a:p>
              <a:r>
                <a:rPr lang="pt-BR" sz="1200" dirty="0"/>
                <a:t>+ listarAlunos():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listarAluno(matrícula):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244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768284" y="2357263"/>
            <a:ext cx="5229266" cy="2713066"/>
            <a:chOff x="3768284" y="2357263"/>
            <a:chExt cx="5229266" cy="2713066"/>
          </a:xfrm>
        </p:grpSpPr>
        <p:sp>
          <p:nvSpPr>
            <p:cNvPr id="4" name="Rectangle 3"/>
            <p:cNvSpPr/>
            <p:nvPr/>
          </p:nvSpPr>
          <p:spPr>
            <a:xfrm>
              <a:off x="3768284" y="2357263"/>
              <a:ext cx="5218961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686123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5197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77549" y="2676778"/>
              <a:ext cx="52200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91198" y="3685334"/>
              <a:ext cx="51960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Carro(marca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modelo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cor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placa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quilometragem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# injetarCombustível(): void</a:t>
              </a:r>
            </a:p>
            <a:p>
              <a:r>
                <a:rPr lang="pt-BR" sz="1200" dirty="0"/>
                <a:t>- acionarPastilhaDeFreio():void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1573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68285" y="2357263"/>
            <a:ext cx="3969264" cy="2105555"/>
            <a:chOff x="3768285" y="2357263"/>
            <a:chExt cx="3969264" cy="2105555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956348" cy="2105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140213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DiárioDeClasse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7549" y="3140549"/>
              <a:ext cx="3933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calcularMédia(notas):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calcularMédiaGeralDoAluno(aluno):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obterConceito(médiaGeral):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obterConceitoDoAluno(aluno): string</a:t>
              </a:r>
            </a:p>
            <a:p>
              <a:r>
                <a:rPr lang="pt-BR" sz="1200" dirty="0"/>
                <a:t>+ calcularMédiaGeralDaClasse(alunos): float, string</a:t>
              </a:r>
            </a:p>
            <a:p>
              <a:r>
                <a:rPr lang="pt-BR" sz="1200" dirty="0"/>
                <a:t>+ imprimirInformaçõesDosAlunos(alunos):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812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493562" y="799731"/>
            <a:ext cx="2173938" cy="4227981"/>
            <a:chOff x="4493562" y="799731"/>
            <a:chExt cx="2173938" cy="4227981"/>
          </a:xfrm>
        </p:grpSpPr>
        <p:grpSp>
          <p:nvGrpSpPr>
            <p:cNvPr id="4" name="Group 3"/>
            <p:cNvGrpSpPr/>
            <p:nvPr/>
          </p:nvGrpSpPr>
          <p:grpSpPr>
            <a:xfrm>
              <a:off x="4518468" y="799731"/>
              <a:ext cx="2107544" cy="1753234"/>
              <a:chOff x="4683568" y="2968891"/>
              <a:chExt cx="2107544" cy="17532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valor: float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9142" y="3888776"/>
                <a:ext cx="2096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Ingresso(valor)</a:t>
                </a:r>
              </a:p>
              <a:p>
                <a:r>
                  <a:rPr lang="pt-BR" sz="1200" dirty="0"/>
                  <a:t>+ getValor()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93562" y="3274478"/>
              <a:ext cx="2173938" cy="1753234"/>
              <a:chOff x="4658662" y="2968891"/>
              <a:chExt cx="2173938" cy="175323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IngressoVIP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58662" y="3888776"/>
                <a:ext cx="2173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IngressoVIP(valor, adicional)</a:t>
                </a:r>
              </a:p>
            </p:txBody>
          </p:sp>
        </p:grpSp>
        <p:cxnSp>
          <p:nvCxnSpPr>
            <p:cNvPr id="25" name="Straight Arrow Connector 24"/>
            <p:cNvCxnSpPr>
              <a:stCxn id="19" idx="0"/>
              <a:endCxn id="5" idx="2"/>
            </p:cNvCxnSpPr>
            <p:nvPr/>
          </p:nvCxnSpPr>
          <p:spPr>
            <a:xfrm flipV="1">
              <a:off x="5572240" y="2552965"/>
              <a:ext cx="0" cy="7215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4606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18467" y="819494"/>
            <a:ext cx="2291907" cy="1503973"/>
            <a:chOff x="4683568" y="2968892"/>
            <a:chExt cx="2107544" cy="146499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2"/>
              <a:ext cx="2091194" cy="1464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74381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Forma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8"/>
              <a:ext cx="2079825" cy="693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área: float</a:t>
              </a:r>
            </a:p>
            <a:p>
              <a:r>
                <a:rPr lang="pt-BR" sz="1200" dirty="0"/>
                <a:t>+ perímetro: float</a:t>
              </a:r>
            </a:p>
            <a:p>
              <a:r>
                <a:rPr lang="pt-BR" sz="1200" dirty="0"/>
                <a:t>+ nome: string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Forma()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7573826" y="2191766"/>
            <a:ext cx="157055" cy="11789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72268" y="3365130"/>
            <a:ext cx="2100772" cy="1350292"/>
            <a:chOff x="4683568" y="2900157"/>
            <a:chExt cx="2107544" cy="1821968"/>
          </a:xfrm>
        </p:grpSpPr>
        <p:sp>
          <p:nvSpPr>
            <p:cNvPr id="27" name="Rectangle 26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Retângulo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37667" y="3365131"/>
            <a:ext cx="2011871" cy="1350292"/>
            <a:chOff x="4683568" y="2900157"/>
            <a:chExt cx="2107544" cy="1821968"/>
          </a:xfrm>
        </p:grpSpPr>
        <p:sp>
          <p:nvSpPr>
            <p:cNvPr id="35" name="Rectangle 3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Triângulo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altura: float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07487" y="3368854"/>
            <a:ext cx="2029411" cy="1346568"/>
            <a:chOff x="4683568" y="2900157"/>
            <a:chExt cx="2107544" cy="1821968"/>
          </a:xfrm>
        </p:grpSpPr>
        <p:sp>
          <p:nvSpPr>
            <p:cNvPr id="42" name="Rectangle 4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Círculo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180416" y="4129822"/>
            <a:ext cx="2092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42987" y="4112145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130348" y="4118887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</p:spTree>
    <p:extLst>
      <p:ext uri="{BB962C8B-B14F-4D97-AF65-F5344CB8AC3E}">
        <p14:creationId xmlns:p14="http://schemas.microsoft.com/office/powerpoint/2010/main" val="6704822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93095" y="1946421"/>
            <a:ext cx="9260100" cy="2409797"/>
            <a:chOff x="1093095" y="1946421"/>
            <a:chExt cx="9260100" cy="2409797"/>
          </a:xfrm>
        </p:grpSpPr>
        <p:grpSp>
          <p:nvGrpSpPr>
            <p:cNvPr id="4" name="Group 3"/>
            <p:cNvGrpSpPr/>
            <p:nvPr/>
          </p:nvGrpSpPr>
          <p:grpSpPr>
            <a:xfrm>
              <a:off x="1093095" y="1946421"/>
              <a:ext cx="3920683" cy="2409797"/>
              <a:chOff x="4683568" y="2968892"/>
              <a:chExt cx="2109905" cy="17190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2"/>
                <a:ext cx="2091194" cy="1602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74381"/>
                <a:ext cx="2088000" cy="29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Empresa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568" y="3701389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8"/>
                <a:ext cx="2079825" cy="1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funcionários: list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97399" y="3699923"/>
                <a:ext cx="2096074" cy="987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Empresa()</a:t>
                </a:r>
              </a:p>
              <a:p>
                <a:r>
                  <a:rPr lang="pt-BR" sz="1200" dirty="0"/>
                  <a:t>+ contratar(nome, salário): void</a:t>
                </a:r>
              </a:p>
              <a:p>
                <a:r>
                  <a:rPr lang="pt-BR" sz="1200" dirty="0"/>
                  <a:t>+ demitir(nome): void</a:t>
                </a:r>
              </a:p>
              <a:p>
                <a:r>
                  <a:rPr lang="pt-BR" sz="1200" dirty="0"/>
                  <a:t>+ darAumento(nome, percentualDeAumento): void</a:t>
                </a:r>
              </a:p>
              <a:p>
                <a:r>
                  <a:rPr lang="pt-BR" sz="1200" dirty="0"/>
                  <a:t>+ consultarSalário(nome): float</a:t>
                </a:r>
              </a:p>
              <a:p>
                <a:r>
                  <a:rPr lang="pt-BR" sz="1200" dirty="0"/>
                  <a:t>+ quantidadeDeFuncionários(): int</a:t>
                </a:r>
              </a:p>
              <a:p>
                <a:endParaRPr lang="pt-BR" sz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34162" y="2237497"/>
              <a:ext cx="3419033" cy="1746888"/>
              <a:chOff x="3172267" y="3422285"/>
              <a:chExt cx="3419033" cy="174688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172267" y="3422285"/>
                <a:ext cx="3419033" cy="1702165"/>
                <a:chOff x="4683568" y="2960991"/>
                <a:chExt cx="2107544" cy="176113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691743" y="2968891"/>
                  <a:ext cx="2091194" cy="17532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703112" y="3286730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4683568" y="2960991"/>
                  <a:ext cx="2088000" cy="327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Funcionário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703112" y="3914693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697639" y="3276798"/>
                  <a:ext cx="2079825" cy="477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- nome: string</a:t>
                  </a:r>
                </a:p>
                <a:p>
                  <a:r>
                    <a:rPr lang="pt-BR" sz="1200" dirty="0"/>
                    <a:t>- salário: float</a:t>
                  </a: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3180961" y="4338176"/>
                <a:ext cx="34103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200" dirty="0"/>
                  <a:t>Funcionário(nome, salário)</a:t>
                </a:r>
              </a:p>
              <a:p>
                <a:r>
                  <a:rPr lang="pt-BR" sz="1200" dirty="0"/>
                  <a:t>+ aumentarSalário(percentualDeAumento): void</a:t>
                </a:r>
              </a:p>
              <a:p>
                <a:r>
                  <a:rPr lang="pt-BR" sz="1200" dirty="0"/>
                  <a:t>+ getNome(): string</a:t>
                </a:r>
              </a:p>
              <a:p>
                <a:r>
                  <a:rPr lang="pt-BR" sz="1200" dirty="0"/>
                  <a:t>+ getSalário(): float</a:t>
                </a:r>
              </a:p>
            </p:txBody>
          </p:sp>
        </p:grpSp>
        <p:sp>
          <p:nvSpPr>
            <p:cNvPr id="33" name="Diamond 32"/>
            <p:cNvSpPr/>
            <p:nvPr/>
          </p:nvSpPr>
          <p:spPr>
            <a:xfrm rot="16200000">
              <a:off x="5059238" y="2938398"/>
              <a:ext cx="251466" cy="317116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49"/>
            <p:cNvCxnSpPr>
              <a:stCxn id="27" idx="1"/>
              <a:endCxn id="33" idx="2"/>
            </p:cNvCxnSpPr>
            <p:nvPr/>
          </p:nvCxnSpPr>
          <p:spPr>
            <a:xfrm flipH="1">
              <a:off x="5343529" y="3092397"/>
              <a:ext cx="1603895" cy="455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031595" y="2630168"/>
              <a:ext cx="330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0866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362325" y="1504950"/>
            <a:ext cx="4619625" cy="4228231"/>
            <a:chOff x="4082184" y="2302671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91448" y="2607349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kilometragem)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/>
                <a:t>- 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6052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7606" y="850900"/>
            <a:ext cx="5586104" cy="3213100"/>
            <a:chOff x="1487606" y="850900"/>
            <a:chExt cx="5586104" cy="3213100"/>
          </a:xfrm>
        </p:grpSpPr>
        <p:sp>
          <p:nvSpPr>
            <p:cNvPr id="4" name="Rounded Rectangle 3"/>
            <p:cNvSpPr/>
            <p:nvPr/>
          </p:nvSpPr>
          <p:spPr>
            <a:xfrm>
              <a:off x="14876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46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946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46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46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722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792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792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792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792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8509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81400" y="8509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map: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x**2</a:t>
              </a:r>
            </a:p>
          </p:txBody>
        </p:sp>
        <p:cxnSp>
          <p:nvCxnSpPr>
            <p:cNvPr id="19" name="Straight Arrow Connector 18"/>
            <p:cNvCxnSpPr>
              <a:stCxn id="5" idx="3"/>
              <a:endCxn id="11" idx="1"/>
            </p:cNvCxnSpPr>
            <p:nvPr/>
          </p:nvCxnSpPr>
          <p:spPr>
            <a:xfrm>
              <a:off x="2982035" y="18902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82034" y="2408831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981277" y="28999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81277" y="3443980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8126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278306" y="1765300"/>
            <a:ext cx="5586104" cy="3213100"/>
            <a:chOff x="3278306" y="1765300"/>
            <a:chExt cx="5586104" cy="3213100"/>
          </a:xfrm>
        </p:grpSpPr>
        <p:sp>
          <p:nvSpPr>
            <p:cNvPr id="5" name="Rounded Rectangle 4"/>
            <p:cNvSpPr/>
            <p:nvPr/>
          </p:nvSpPr>
          <p:spPr>
            <a:xfrm>
              <a:off x="32783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53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53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5380" y="31253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53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5379" y="41625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629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99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699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699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72100" y="17653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2100" y="17653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filter: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x%2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>
              <a:off x="4772735" y="28046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1977" y="38143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53099" y="3125338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3099" y="4162572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cxnSp>
          <p:nvCxnSpPr>
            <p:cNvPr id="31" name="Straight Arrow Connector 30"/>
            <p:cNvCxnSpPr>
              <a:stCxn id="8" idx="3"/>
              <a:endCxn id="24" idx="1"/>
            </p:cNvCxnSpPr>
            <p:nvPr/>
          </p:nvCxnSpPr>
          <p:spPr>
            <a:xfrm flipV="1">
              <a:off x="4772735" y="3323231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772735" y="4384819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21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1518600" y="1684950"/>
            <a:ext cx="94353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Gratis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Open-source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Codigo facil de ler e de programar (intuitivo)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 Linguagem muito poderosa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Diversas bibliotecas open-source para os mais variados tipos de aplicações.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Desvantagens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deve escolher uma das várias IDE disponíveis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Tradicionalmente menos usado por cientistas não-desenvolvedores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 precisa importar as bibliotecas necessarias (mas isso é muito simples</a:t>
            </a:r>
            <a:r>
              <a:rPr lang="en-US" sz="1937" b="1"/>
              <a:t>)</a:t>
            </a:r>
            <a:endParaRPr/>
          </a:p>
        </p:txBody>
      </p:sp>
      <p:pic>
        <p:nvPicPr>
          <p:cNvPr id="292" name="Google Shape;292;p7" descr="https://statanalytica.com/blog/wp-content/uploads/2019/08/cropped-python_vs_matla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460" y="1095272"/>
            <a:ext cx="3209290" cy="180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265606" y="1996493"/>
            <a:ext cx="5470190" cy="3224637"/>
            <a:chOff x="3265606" y="1996493"/>
            <a:chExt cx="5470190" cy="3224637"/>
          </a:xfrm>
        </p:grpSpPr>
        <p:sp>
          <p:nvSpPr>
            <p:cNvPr id="5" name="Rounded Rectangle 4"/>
            <p:cNvSpPr/>
            <p:nvPr/>
          </p:nvSpPr>
          <p:spPr>
            <a:xfrm>
              <a:off x="3265606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2680" y="28480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2680" y="23665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72680" y="33666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72679" y="38852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2679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34292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87827" y="2366588"/>
              <a:ext cx="1494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Resultado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41364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61590" y="200803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5282" y="1996493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reduce: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 + y</a:t>
              </a:r>
            </a:p>
          </p:txBody>
        </p:sp>
        <p:cxnSp>
          <p:nvCxnSpPr>
            <p:cNvPr id="29" name="Elbow Connector 28"/>
            <p:cNvCxnSpPr>
              <a:stCxn id="6" idx="3"/>
              <a:endCxn id="8" idx="3"/>
            </p:cNvCxnSpPr>
            <p:nvPr/>
          </p:nvCxnSpPr>
          <p:spPr>
            <a:xfrm>
              <a:off x="4760035" y="3045915"/>
              <a:ext cx="12700" cy="518617"/>
            </a:xfrm>
            <a:prstGeom prst="bentConnector3">
              <a:avLst>
                <a:gd name="adj1" fmla="val 570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13600" y="316734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 + 1 = 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6300" y="369028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+ 2 = 3</a:t>
              </a:r>
            </a:p>
          </p:txBody>
        </p:sp>
        <p:cxnSp>
          <p:nvCxnSpPr>
            <p:cNvPr id="39" name="Elbow Connector 38"/>
            <p:cNvCxnSpPr/>
            <p:nvPr/>
          </p:nvCxnSpPr>
          <p:spPr>
            <a:xfrm rot="5400000">
              <a:off x="4610187" y="3727080"/>
              <a:ext cx="1038763" cy="713665"/>
            </a:xfrm>
            <a:prstGeom prst="bentConnector3">
              <a:avLst>
                <a:gd name="adj1" fmla="val 100127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13600" y="4210435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 + 3 = 6</a:t>
              </a:r>
            </a:p>
          </p:txBody>
        </p:sp>
        <p:cxnSp>
          <p:nvCxnSpPr>
            <p:cNvPr id="46" name="Elbow Connector 45"/>
            <p:cNvCxnSpPr/>
            <p:nvPr/>
          </p:nvCxnSpPr>
          <p:spPr>
            <a:xfrm rot="10800000">
              <a:off x="4761929" y="4072810"/>
              <a:ext cx="724473" cy="1033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Arrow Connector 49"/>
            <p:cNvCxnSpPr>
              <a:endCxn id="16" idx="1"/>
            </p:cNvCxnSpPr>
            <p:nvPr/>
          </p:nvCxnSpPr>
          <p:spPr>
            <a:xfrm>
              <a:off x="5486401" y="4601765"/>
              <a:ext cx="1754963" cy="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906813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487606" y="1037230"/>
            <a:ext cx="5586104" cy="3971498"/>
            <a:chOff x="1487606" y="1037230"/>
            <a:chExt cx="5586104" cy="3971498"/>
          </a:xfrm>
        </p:grpSpPr>
        <p:sp>
          <p:nvSpPr>
            <p:cNvPr id="5" name="Rounded Rectangle 4"/>
            <p:cNvSpPr/>
            <p:nvPr/>
          </p:nvSpPr>
          <p:spPr>
            <a:xfrm>
              <a:off x="1487606" y="1037231"/>
              <a:ext cx="1801504" cy="39714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87606" y="1127283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0367" y="219719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72206" y="1037231"/>
              <a:ext cx="1801504" cy="39714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037230"/>
              <a:ext cx="1397000" cy="3971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4668" y="1043352"/>
              <a:ext cx="139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zip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91184" y="153555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94680" y="358189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367" y="408676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91184" y="342512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7606" y="3011277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77384" y="212886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70310" y="164571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83071" y="2633738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73888" y="1972098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77384" y="370452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3071" y="4209404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73888" y="3547764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0310" y="321580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2</a:t>
              </a:r>
            </a:p>
          </p:txBody>
        </p:sp>
        <p:cxnSp>
          <p:nvCxnSpPr>
            <p:cNvPr id="39" name="Straight Arrow Connector 38"/>
            <p:cNvCxnSpPr>
              <a:stCxn id="6" idx="3"/>
              <a:endCxn id="30" idx="1"/>
            </p:cNvCxnSpPr>
            <p:nvPr/>
          </p:nvCxnSpPr>
          <p:spPr>
            <a:xfrm>
              <a:off x="2982035" y="1890215"/>
              <a:ext cx="2595349" cy="436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3"/>
              <a:endCxn id="32" idx="1"/>
            </p:cNvCxnSpPr>
            <p:nvPr/>
          </p:nvCxnSpPr>
          <p:spPr>
            <a:xfrm flipV="1">
              <a:off x="2982035" y="2831631"/>
              <a:ext cx="2601036" cy="94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3"/>
              <a:endCxn id="34" idx="1"/>
            </p:cNvCxnSpPr>
            <p:nvPr/>
          </p:nvCxnSpPr>
          <p:spPr>
            <a:xfrm>
              <a:off x="2987722" y="2395090"/>
              <a:ext cx="2589662" cy="1507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3"/>
              <a:endCxn id="35" idx="1"/>
            </p:cNvCxnSpPr>
            <p:nvPr/>
          </p:nvCxnSpPr>
          <p:spPr>
            <a:xfrm>
              <a:off x="2987722" y="4284660"/>
              <a:ext cx="2595349" cy="122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9912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393646" y="1698436"/>
            <a:ext cx="5811314" cy="2607646"/>
            <a:chOff x="3393646" y="1698436"/>
            <a:chExt cx="5537444" cy="2607646"/>
          </a:xfrm>
        </p:grpSpPr>
        <p:cxnSp>
          <p:nvCxnSpPr>
            <p:cNvPr id="10" name="Straight Arrow Connector 9"/>
            <p:cNvCxnSpPr>
              <a:stCxn id="39" idx="3"/>
              <a:endCxn id="27" idx="1"/>
            </p:cNvCxnSpPr>
            <p:nvPr/>
          </p:nvCxnSpPr>
          <p:spPr>
            <a:xfrm>
              <a:off x="5765084" y="2692514"/>
              <a:ext cx="11833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11064" y="3885281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Dependência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48397" y="1698436"/>
              <a:ext cx="1969180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6948397" y="2066925"/>
              <a:ext cx="19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948397" y="1715143"/>
              <a:ext cx="1710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Conta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951090" y="2642411"/>
              <a:ext cx="19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11064" y="4306082"/>
              <a:ext cx="12373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959799" y="2067983"/>
              <a:ext cx="19577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- idCliente: string</a:t>
              </a:r>
              <a:r>
                <a:rPr lang="pt-BR" sz="1200" dirty="0"/>
                <a:t/>
              </a:r>
              <a:br>
                <a:rPr lang="pt-BR" sz="1200" dirty="0"/>
              </a:br>
              <a:r>
                <a:rPr lang="pt-BR" sz="1200" dirty="0">
                  <a:latin typeface="Calibri" panose="020F0502020204030204" pitchFamily="34" charset="0"/>
                </a:rPr>
                <a:t>- saldo: double</a:t>
              </a:r>
              <a:endParaRPr lang="pt-BR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59799" y="2670928"/>
              <a:ext cx="195777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Conta(idCliente, saldo)</a:t>
              </a:r>
            </a:p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getIdCliente() : string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getSaldo() : double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setSaldo(saldo) : void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9662" y="1698436"/>
              <a:ext cx="2365422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399662" y="2066925"/>
              <a:ext cx="23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99662" y="1715143"/>
              <a:ext cx="19691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CaixaEletrônico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393646" y="2642411"/>
              <a:ext cx="23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11064" y="2067983"/>
              <a:ext cx="195777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- localização: string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11064" y="2670928"/>
              <a:ext cx="23540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CaixaEletrônico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localização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consultarSaldo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) : void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depositar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quantia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) : void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448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4617" y="2377440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Paradigma de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Programação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00949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Imperativa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717281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Procedural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94598" y="237743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Orientada a objetos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00948" y="351390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Funcional</a:t>
            </a:r>
          </a:p>
        </p:txBody>
      </p: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V="1">
            <a:off x="5677988" y="1615440"/>
            <a:ext cx="822961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8" idx="1"/>
          </p:cNvCxnSpPr>
          <p:nvPr/>
        </p:nvCxnSpPr>
        <p:spPr>
          <a:xfrm flipV="1">
            <a:off x="5677988" y="2751908"/>
            <a:ext cx="8166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9" idx="1"/>
          </p:cNvCxnSpPr>
          <p:nvPr/>
        </p:nvCxnSpPr>
        <p:spPr>
          <a:xfrm>
            <a:off x="5677988" y="2751909"/>
            <a:ext cx="822960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7" idx="1"/>
          </p:cNvCxnSpPr>
          <p:nvPr/>
        </p:nvCxnSpPr>
        <p:spPr>
          <a:xfrm>
            <a:off x="7894320" y="1615440"/>
            <a:ext cx="822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485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2774" y="2276476"/>
            <a:ext cx="5467351" cy="1717675"/>
            <a:chOff x="3152774" y="2276476"/>
            <a:chExt cx="5467351" cy="1717675"/>
          </a:xfrm>
        </p:grpSpPr>
        <p:pic>
          <p:nvPicPr>
            <p:cNvPr id="1026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8" t="17922" r="13267" b="40185"/>
            <a:stretch/>
          </p:blipFill>
          <p:spPr bwMode="auto">
            <a:xfrm>
              <a:off x="3152774" y="2276476"/>
              <a:ext cx="5467351" cy="171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8" t="46394" r="60440" b="41038"/>
            <a:stretch/>
          </p:blipFill>
          <p:spPr bwMode="auto">
            <a:xfrm>
              <a:off x="6921499" y="3479801"/>
              <a:ext cx="298451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09646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/>
          <p:cNvGrpSpPr/>
          <p:nvPr/>
        </p:nvGrpSpPr>
        <p:grpSpPr>
          <a:xfrm>
            <a:off x="4341181" y="2324618"/>
            <a:ext cx="2397474" cy="3453413"/>
            <a:chOff x="4341181" y="2324618"/>
            <a:chExt cx="2397474" cy="3453413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xmlns="" id="{5BFE512C-F5D0-4ADC-89E7-F334E3F7538E}"/>
                </a:ext>
              </a:extLst>
            </p:cNvPr>
            <p:cNvGrpSpPr/>
            <p:nvPr/>
          </p:nvGrpSpPr>
          <p:grpSpPr>
            <a:xfrm>
              <a:off x="4341181" y="2324618"/>
              <a:ext cx="2397474" cy="3453413"/>
              <a:chOff x="4332303" y="2325949"/>
              <a:chExt cx="2397474" cy="3453413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xmlns="" id="{53A06681-ACE5-4B8D-92CA-7CC5AE49AEE0}"/>
                  </a:ext>
                </a:extLst>
              </p:cNvPr>
              <p:cNvSpPr/>
              <p:nvPr/>
            </p:nvSpPr>
            <p:spPr>
              <a:xfrm>
                <a:off x="4886709" y="3973490"/>
                <a:ext cx="1617750" cy="15447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xmlns="" id="{BE8C46CE-FE72-4462-9AD0-2EDB63657B3D}"/>
                  </a:ext>
                </a:extLst>
              </p:cNvPr>
              <p:cNvSpPr/>
              <p:nvPr/>
            </p:nvSpPr>
            <p:spPr>
              <a:xfrm>
                <a:off x="4643021" y="3098307"/>
                <a:ext cx="1979721" cy="25582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3F99AFA3-3280-4538-81F0-630625717E9D}"/>
                  </a:ext>
                </a:extLst>
              </p:cNvPr>
              <p:cNvSpPr/>
              <p:nvPr/>
            </p:nvSpPr>
            <p:spPr>
              <a:xfrm>
                <a:off x="4645219" y="3109714"/>
                <a:ext cx="197972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Global</a:t>
                </a:r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xmlns="" id="{28FF7AE5-DF90-4A4F-8234-CD4774A5BC82}"/>
                  </a:ext>
                </a:extLst>
              </p:cNvPr>
              <p:cNvSpPr/>
              <p:nvPr/>
            </p:nvSpPr>
            <p:spPr>
              <a:xfrm>
                <a:off x="4332303" y="2325949"/>
                <a:ext cx="2396971" cy="34534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xmlns="" id="{860D4E43-E73C-477F-B490-42579402B25F}"/>
                  </a:ext>
                </a:extLst>
              </p:cNvPr>
              <p:cNvSpPr/>
              <p:nvPr/>
            </p:nvSpPr>
            <p:spPr>
              <a:xfrm>
                <a:off x="4332806" y="2334886"/>
                <a:ext cx="239697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</a:t>
                </a:r>
                <a:r>
                  <a:rPr lang="en-US" dirty="0" err="1"/>
                  <a:t>Embutido</a:t>
                </a:r>
                <a:endParaRPr lang="en-US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xmlns="" id="{44B70F4D-6F6E-442B-8695-677A8848DE08}"/>
                  </a:ext>
                </a:extLst>
              </p:cNvPr>
              <p:cNvSpPr/>
              <p:nvPr/>
            </p:nvSpPr>
            <p:spPr>
              <a:xfrm>
                <a:off x="4889758" y="3977747"/>
                <a:ext cx="16177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Namespace Local</a:t>
                </a:r>
              </a:p>
            </p:txBody>
          </p:sp>
        </p:grpSp>
        <p:sp>
          <p:nvSpPr>
            <p:cNvPr id="16" name="Retângulo 15"/>
            <p:cNvSpPr/>
            <p:nvPr/>
          </p:nvSpPr>
          <p:spPr>
            <a:xfrm>
              <a:off x="6076173" y="3088471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em curva 20"/>
            <p:cNvCxnSpPr>
              <a:stCxn id="32" idx="3"/>
              <a:endCxn id="16" idx="3"/>
            </p:cNvCxnSpPr>
            <p:nvPr/>
          </p:nvCxnSpPr>
          <p:spPr>
            <a:xfrm flipV="1">
              <a:off x="6516929" y="3232162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/>
            <p:cNvSpPr/>
            <p:nvPr/>
          </p:nvSpPr>
          <p:spPr>
            <a:xfrm>
              <a:off x="6206929" y="2324618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985706" y="3981569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Conector em curva 62"/>
            <p:cNvCxnSpPr/>
            <p:nvPr/>
          </p:nvCxnSpPr>
          <p:spPr>
            <a:xfrm flipV="1">
              <a:off x="6645542" y="2326251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7831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886709" y="3658736"/>
            <a:ext cx="3529276" cy="1268861"/>
            <a:chOff x="4886709" y="3658736"/>
            <a:chExt cx="3529276" cy="1268861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xmlns="" id="{44B70F4D-6F6E-442B-8695-677A8848DE08}"/>
                </a:ext>
              </a:extLst>
            </p:cNvPr>
            <p:cNvSpPr/>
            <p:nvPr/>
          </p:nvSpPr>
          <p:spPr>
            <a:xfrm>
              <a:off x="4886709" y="3658736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“A”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xmlns="" id="{44B70F4D-6F6E-442B-8695-677A8848DE08}"/>
                </a:ext>
              </a:extLst>
            </p:cNvPr>
            <p:cNvSpPr/>
            <p:nvPr/>
          </p:nvSpPr>
          <p:spPr>
            <a:xfrm>
              <a:off x="6798235" y="3665713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“B”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variável1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ariável2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xmlns="" id="{53A06681-ACE5-4B8D-92CA-7CC5AE49AEE0}"/>
                </a:ext>
              </a:extLst>
            </p:cNvPr>
            <p:cNvSpPr/>
            <p:nvPr/>
          </p:nvSpPr>
          <p:spPr>
            <a:xfrm>
              <a:off x="6798235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variável1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ariável2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125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299" name="Google Shape;299;p8" descr="Image result for jupyter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735" y="2097088"/>
            <a:ext cx="2628900" cy="304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8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806354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Usaremos Jupyter para execução dos exemplos na nuvem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b="1"/>
              <a:t>Jupyter</a:t>
            </a:r>
            <a:r>
              <a:rPr lang="en-US"/>
              <a:t>: aplicacao web que permite criar e compartilhar documentos contendo código, equações, visualizações e texto explicativo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 Suporta execução em dezenas de linguagens de programação: Python, Julia, R, etc.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https://jupyter.org/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LISTA DE EXEMPLOS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body" idx="1"/>
          </p:nvPr>
        </p:nvSpPr>
        <p:spPr>
          <a:xfrm>
            <a:off x="1141400" y="1684950"/>
            <a:ext cx="9906000" cy="4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Operações básicas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Arrays e matrizes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Números complexos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Estatistica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Algebra linear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Cálculo diferencial e integral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Construção de gráficos</a:t>
            </a:r>
            <a:endParaRPr/>
          </a:p>
          <a:p>
            <a:pPr marL="228600" lvl="0" indent="-1809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Ajuste de curvas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10393</TotalTime>
  <Words>4197</Words>
  <Application>Microsoft Office PowerPoint</Application>
  <PresentationFormat>Widescreen</PresentationFormat>
  <Paragraphs>1125</Paragraphs>
  <Slides>76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76</vt:i4>
      </vt:variant>
    </vt:vector>
  </HeadingPairs>
  <TitlesOfParts>
    <vt:vector size="82" baseType="lpstr">
      <vt:lpstr>Arial</vt:lpstr>
      <vt:lpstr>Calibri</vt:lpstr>
      <vt:lpstr>Cambria Math</vt:lpstr>
      <vt:lpstr>Georgia</vt:lpstr>
      <vt:lpstr>Twentieth Century</vt:lpstr>
      <vt:lpstr>Circuit</vt:lpstr>
      <vt:lpstr>PYTHON PARA ENGENHEIROS</vt:lpstr>
      <vt:lpstr>OBJETIVO</vt:lpstr>
      <vt:lpstr>O QUE É PYTHON?</vt:lpstr>
      <vt:lpstr>POR QUE PYTHON?</vt:lpstr>
      <vt:lpstr>PROGRAMAÇÃO CIENTÍFICA E PYTHON</vt:lpstr>
      <vt:lpstr>PYTHON VS. MATLAB</vt:lpstr>
      <vt:lpstr>PYTHON VS. MATLAB</vt:lpstr>
      <vt:lpstr>JUPYTER</vt:lpstr>
      <vt:lpstr>LISTA DE EXEMPLOS</vt:lpstr>
      <vt:lpstr>OPERAÇÕES BÁSICAS</vt:lpstr>
      <vt:lpstr>ARRAYS E MATRIZES</vt:lpstr>
      <vt:lpstr>NÚMEROS COMPLEXOS</vt:lpstr>
      <vt:lpstr>ESTATISTICA</vt:lpstr>
      <vt:lpstr>ALGEBRA LINEAR</vt:lpstr>
      <vt:lpstr>MATEMÁTICA</vt:lpstr>
      <vt:lpstr>CONSTRUÇÃO DE GRÁFICOS: PLOTANDO LINHAS</vt:lpstr>
      <vt:lpstr>CONSTRUÇÃO DE GRÁFICOS: HISTOGRAMAS</vt:lpstr>
      <vt:lpstr>CONSTRUÇÃO DE GRÁFICOS: BOX PLOT</vt:lpstr>
      <vt:lpstr>CONSTRUÇÃO DE GRÁFICOS: FIGURAS EM 3D</vt:lpstr>
      <vt:lpstr>AJUSTE DE CURVAS COM POLINÔMIOS</vt:lpstr>
      <vt:lpstr>AJUSTE DE CURVAS COM REDES NEURAIS</vt:lpstr>
      <vt:lpstr>OUTRAS BIBLIOTECAS CIENTIFICAS</vt:lpstr>
      <vt:lpstr>REFERENCIAS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ENGENHEIROS</dc:title>
  <dc:creator>Felipe Augusto Pereira de Figueiredo</dc:creator>
  <cp:lastModifiedBy>Felipe Augusto Pereira de Figueiredo</cp:lastModifiedBy>
  <cp:revision>281</cp:revision>
  <dcterms:created xsi:type="dcterms:W3CDTF">2019-10-18T11:10:08Z</dcterms:created>
  <dcterms:modified xsi:type="dcterms:W3CDTF">2022-05-04T14:21:22Z</dcterms:modified>
</cp:coreProperties>
</file>