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331" r:id="rId39"/>
    <p:sldId id="288" r:id="rId40"/>
    <p:sldId id="322" r:id="rId41"/>
    <p:sldId id="330" r:id="rId42"/>
    <p:sldId id="289" r:id="rId43"/>
    <p:sldId id="292" r:id="rId44"/>
    <p:sldId id="290" r:id="rId45"/>
    <p:sldId id="291" r:id="rId46"/>
    <p:sldId id="293" r:id="rId47"/>
    <p:sldId id="296" r:id="rId48"/>
    <p:sldId id="294" r:id="rId49"/>
    <p:sldId id="295" r:id="rId50"/>
    <p:sldId id="297" r:id="rId51"/>
    <p:sldId id="298" r:id="rId52"/>
    <p:sldId id="305" r:id="rId53"/>
    <p:sldId id="299" r:id="rId54"/>
    <p:sldId id="317" r:id="rId55"/>
    <p:sldId id="307" r:id="rId56"/>
    <p:sldId id="308" r:id="rId57"/>
    <p:sldId id="304" r:id="rId58"/>
    <p:sldId id="318" r:id="rId59"/>
    <p:sldId id="306" r:id="rId60"/>
    <p:sldId id="319" r:id="rId61"/>
    <p:sldId id="321" r:id="rId62"/>
    <p:sldId id="311" r:id="rId63"/>
    <p:sldId id="316" r:id="rId64"/>
    <p:sldId id="312" r:id="rId65"/>
    <p:sldId id="313" r:id="rId66"/>
    <p:sldId id="314" r:id="rId67"/>
    <p:sldId id="320" r:id="rId68"/>
    <p:sldId id="300" r:id="rId69"/>
    <p:sldId id="301" r:id="rId70"/>
    <p:sldId id="302" r:id="rId71"/>
    <p:sldId id="303" r:id="rId72"/>
    <p:sldId id="323" r:id="rId73"/>
    <p:sldId id="326" r:id="rId74"/>
    <p:sldId id="327" r:id="rId75"/>
    <p:sldId id="328" r:id="rId76"/>
    <p:sldId id="329" r:id="rId7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9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customschemas.google.com/relationships/presentationmetadata" Target="metadata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condição</a:t>
            </a: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 de código</a:t>
            </a: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False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pernas: int</a:t>
                </a:r>
              </a:p>
              <a:p>
                <a:r>
                  <a:rPr lang="pt-BR" sz="1200" dirty="0"/>
                  <a:t>idade: int</a:t>
                </a:r>
              </a:p>
              <a:p>
                <a:r>
                  <a:rPr lang="pt-BR" sz="1200" dirty="0"/>
                  <a:t>peso: float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comer()</a:t>
                </a:r>
              </a:p>
              <a:p>
                <a:r>
                  <a:rPr lang="pt-BR" sz="1200" dirty="0"/>
                  <a:t>dormir()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Réptil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Pássaro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corDaPena: string</a:t>
                </a:r>
              </a:p>
              <a:p>
                <a:r>
                  <a:rPr lang="pt-BR" sz="1200" dirty="0"/>
                  <a:t>tipoDoBico: string</a:t>
                </a:r>
              </a:p>
              <a:p>
                <a:r>
                  <a:rPr lang="pt-BR" sz="1200" dirty="0"/>
                  <a:t>envergadura: float</a:t>
                </a: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voar()</a:t>
                </a:r>
              </a:p>
              <a:p>
                <a:r>
                  <a:rPr lang="pt-BR" sz="1200" dirty="0"/>
                  <a:t>piar()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Pato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nadar()</a:t>
                </a:r>
              </a:p>
              <a:p>
                <a:r>
                  <a:rPr lang="pt-BR" sz="1200" dirty="0"/>
                  <a:t>grasnar()</a:t>
                </a:r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Mãe</a:t>
                  </a:r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Pai</a:t>
                  </a:r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Filho</a:t>
                  </a:r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pernas: int</a:t>
              </a:r>
            </a:p>
            <a:p>
              <a:r>
                <a:rPr lang="pt-BR" sz="1200" dirty="0"/>
                <a:t>idade: int</a:t>
              </a:r>
            </a:p>
            <a:p>
              <a:r>
                <a:rPr lang="pt-BR" sz="1200" dirty="0"/>
                <a:t>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comer()</a:t>
              </a:r>
            </a:p>
            <a:p>
              <a:r>
                <a:rPr lang="pt-BR" sz="1200" dirty="0"/>
                <a:t>dormir()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Felino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andar()</a:t>
              </a:r>
            </a:p>
            <a:p>
              <a:r>
                <a:rPr lang="pt-BR" sz="1200" dirty="0"/>
                <a:t>miar()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Gato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# pernas: int</a:t>
              </a:r>
            </a:p>
            <a:p>
              <a:r>
                <a:rPr lang="pt-BR" sz="1200" dirty="0"/>
                <a:t>+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dormir(): void</a:t>
              </a:r>
            </a:p>
            <a:p>
              <a:r>
                <a:rPr lang="pt-BR" sz="1200" dirty="0"/>
                <a:t>- digerir(): void</a:t>
              </a:r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corDoPelo: string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Mamífero(pernas, idade, peso, corDoPelo)</a:t>
              </a:r>
            </a:p>
            <a:p>
              <a:r>
                <a:rPr lang="pt-BR" sz="1200" dirty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Vaca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Vaca(pernas, idade, peso, corDoPelo)</a:t>
              </a:r>
            </a:p>
            <a:p>
              <a:r>
                <a:rPr lang="pt-BR" sz="1200" dirty="0"/>
                <a:t>- ruminar(): void</a:t>
              </a:r>
            </a:p>
            <a:p>
              <a:r>
                <a:rPr lang="pt-BR" sz="1200" dirty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Biblioteca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Biblioteca(nome)</a:t>
              </a:r>
            </a:p>
            <a:p>
              <a:r>
                <a:rPr lang="pt-BR" sz="1200" dirty="0"/>
                <a:t>+ emprestar(cliente, livro): boolean</a:t>
              </a:r>
            </a:p>
            <a:p>
              <a:r>
                <a:rPr lang="pt-BR" sz="1200" dirty="0"/>
                <a:t>+ devolver(cliente, livro): boolean</a:t>
              </a:r>
            </a:p>
            <a:p>
              <a:r>
                <a:rPr lang="pt-BR" sz="1200" dirty="0"/>
                <a:t>+ listar(cliente): int</a:t>
              </a:r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clienteID: int</a:t>
              </a:r>
            </a:p>
            <a:p>
              <a:r>
                <a:rPr lang="pt-BR" sz="1200" dirty="0"/>
                <a:t>- livros: list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Cliente(nome, clienteID)</a:t>
              </a:r>
            </a:p>
            <a:p>
              <a:r>
                <a:rPr lang="pt-BR" sz="1200" dirty="0"/>
                <a:t>+ adicionarLivro(livro): boolean</a:t>
              </a:r>
            </a:p>
            <a:p>
              <a:r>
                <a:rPr lang="pt-BR" sz="1200" dirty="0"/>
                <a:t>+ removerLivro(livro): boolean</a:t>
              </a:r>
            </a:p>
            <a:p>
              <a:r>
                <a:rPr lang="pt-BR" sz="1200" dirty="0"/>
                <a:t>+ listarLivros(): int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Livro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título: string</a:t>
              </a:r>
            </a:p>
            <a:p>
              <a:r>
                <a:rPr lang="pt-BR" sz="1200" dirty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Livro(título)</a:t>
              </a:r>
            </a:p>
            <a:p>
              <a:r>
                <a:rPr lang="pt-BR" sz="1200" dirty="0"/>
                <a:t>+ getTítulo(): string</a:t>
              </a:r>
            </a:p>
            <a:p>
              <a:r>
                <a:rPr lang="pt-BR" sz="1200" dirty="0"/>
                <a:t>+ getDataEmpréstimo(): string</a:t>
              </a:r>
            </a:p>
            <a:p>
              <a:r>
                <a:rPr lang="pt-BR" sz="1200" dirty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Pessoa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nome: string</a:t>
              </a:r>
            </a:p>
            <a:p>
              <a:r>
                <a:rPr lang="pt-BR" sz="1200" dirty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Funcionário</a:t>
              </a:r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dataDeContratacao: Date</a:t>
              </a:r>
            </a:p>
            <a:p>
              <a:r>
                <a:rPr lang="pt-BR" sz="1200" dirty="0"/>
                <a:t>salário:float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adicionarDisciplina(string)</a:t>
              </a:r>
            </a:p>
            <a:p>
              <a:r>
                <a:rPr lang="pt-BR" sz="1200" dirty="0"/>
                <a:t>obterDisciplinas(): disciplinas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disciplinas: lista de strings</a:t>
            </a:r>
          </a:p>
          <a:p>
            <a:endParaRPr lang="pt-BR" sz="1200" dirty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Secretária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definirSetor(string)</a:t>
              </a:r>
            </a:p>
            <a:p>
              <a:r>
                <a:rPr lang="pt-BR" sz="1200" dirty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ServiçosGerais</a:t>
              </a: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Organização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Membro</a:t>
                </a: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nome: string</a:t>
                </a:r>
              </a:p>
              <a:p>
                <a:r>
                  <a:rPr lang="pt-BR" sz="1200" dirty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Membro(nome, dataDeNascimento)</a:t>
                </a:r>
              </a:p>
              <a:p>
                <a:r>
                  <a:rPr lang="pt-BR" sz="1200" dirty="0"/>
                  <a:t>calcularIdade(): integer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Professor</a:t>
                </a:r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disciplinas: lista de strings</a:t>
                </a:r>
              </a:p>
              <a:p>
                <a:r>
                  <a:rPr lang="pt-BR" sz="1200" dirty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Professor(nome, dataDeNascimento, salário)</a:t>
                </a:r>
              </a:p>
              <a:p>
                <a:r>
                  <a:rPr lang="pt-BR" sz="1200" dirty="0"/>
                  <a:t>adicionarDisciplina(disciplina)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Aluno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Aluno(nome, dataDeNascimento, matrícula)</a:t>
                </a:r>
              </a:p>
              <a:p>
                <a:r>
                  <a:rPr lang="pt-BR" sz="1200" dirty="0"/>
                  <a:t>obterRelacionamento(): string</a:t>
                </a:r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Universidade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nomeDaInstituição: string</a:t>
                </a:r>
              </a:p>
              <a:p>
                <a:r>
                  <a:rPr lang="pt-BR" sz="1200" dirty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Universidade(nomeDaInstituição)</a:t>
                </a:r>
              </a:p>
              <a:p>
                <a:r>
                  <a:rPr lang="pt-BR" sz="1200" dirty="0"/>
                  <a:t>adicionarMembro(membro)</a:t>
                </a:r>
              </a:p>
              <a:p>
                <a:r>
                  <a:rPr lang="pt-BR" sz="1200" dirty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0...*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Uma universidade pode ter 0 ou vários membros.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Membro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dataDeNascimento: string</a:t>
              </a:r>
            </a:p>
            <a:p>
              <a:r>
                <a:rPr lang="pt-BR" sz="1200" dirty="0"/>
                <a:t>- disciplinas: list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Membro(nome, dataDeNascimento)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addDisciplina(disciplina)</a:t>
              </a:r>
            </a:p>
            <a:p>
              <a:r>
                <a:rPr lang="pt-BR" sz="1200" dirty="0"/>
                <a:t>+ removeDisciplina(disciplina)</a:t>
              </a:r>
            </a:p>
            <a:p>
              <a:r>
                <a:rPr lang="pt-BR" sz="1200" dirty="0"/>
                <a:t>+ getDisciplinas(): list</a:t>
              </a:r>
            </a:p>
            <a:p>
              <a:r>
                <a:rPr lang="pt-BR" sz="1200" dirty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Professor</a:t>
              </a: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Professor(nome, dataDeNascimento, salário)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setSalário(salário): void</a:t>
              </a:r>
            </a:p>
            <a:p>
              <a:r>
                <a:rPr lang="pt-BR" sz="1200" dirty="0"/>
                <a:t>+ getSalário(): float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Aluno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Aluno(nome, dataDeNascimento, matrícula)</a:t>
              </a:r>
            </a:p>
            <a:p>
              <a:r>
                <a:rPr lang="pt-BR" sz="1200" dirty="0"/>
                <a:t>+ getRelacionamento(): string</a:t>
              </a:r>
            </a:p>
            <a:p>
              <a:r>
                <a:rPr lang="pt-BR" sz="1200" dirty="0"/>
                <a:t>+ getMatrícula(): integer</a:t>
              </a:r>
            </a:p>
            <a:p>
              <a:r>
                <a:rPr lang="pt-BR" sz="1200" dirty="0"/>
                <a:t>+ setMatrícula(matrícula): void</a:t>
              </a:r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Calculadora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1..*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Composição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Animal</a:t>
                </a:r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Mamífero</a:t>
                </a:r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Vaca</a:t>
                </a:r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48780" y="2838262"/>
            <a:ext cx="3119310" cy="1753234"/>
            <a:chOff x="1748780" y="2838262"/>
            <a:chExt cx="3119310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111135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80" y="2838263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68324" y="3784064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74221" y="3131763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54353" y="3758147"/>
              <a:ext cx="31137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+ getPernas(): integer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451805" y="137852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Animal(pernas, idade, peso)</a:t>
              </a:r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- fazerDigestão(): void</a:t>
              </a:r>
            </a:p>
          </p:txBody>
        </p:sp>
      </p:grpSp>
      <p:grpSp>
        <p:nvGrpSpPr>
          <p:cNvPr id="4" name="Grupo 3"/>
          <p:cNvGrpSpPr/>
          <p:nvPr/>
        </p:nvGrpSpPr>
        <p:grpSpPr>
          <a:xfrm>
            <a:off x="6955694" y="3889898"/>
            <a:ext cx="3119310" cy="1935548"/>
            <a:chOff x="6955694" y="3889898"/>
            <a:chExt cx="3119310" cy="1935548"/>
          </a:xfrm>
        </p:grpSpPr>
        <p:sp>
          <p:nvSpPr>
            <p:cNvPr id="19" name="Rectangle 4"/>
            <p:cNvSpPr/>
            <p:nvPr/>
          </p:nvSpPr>
          <p:spPr>
            <a:xfrm>
              <a:off x="6963868" y="3889898"/>
              <a:ext cx="3111135" cy="1935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Straight Connector 5"/>
            <p:cNvCxnSpPr/>
            <p:nvPr/>
          </p:nvCxnSpPr>
          <p:spPr>
            <a:xfrm>
              <a:off x="6975238" y="4207737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6"/>
            <p:cNvSpPr txBox="1"/>
            <p:nvPr/>
          </p:nvSpPr>
          <p:spPr>
            <a:xfrm>
              <a:off x="6955694" y="3889899"/>
              <a:ext cx="311931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Animal</a:t>
              </a:r>
            </a:p>
          </p:txBody>
        </p:sp>
        <p:cxnSp>
          <p:nvCxnSpPr>
            <p:cNvPr id="22" name="Straight Connector 7"/>
            <p:cNvCxnSpPr/>
            <p:nvPr/>
          </p:nvCxnSpPr>
          <p:spPr>
            <a:xfrm>
              <a:off x="6975238" y="4835700"/>
              <a:ext cx="30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8"/>
            <p:cNvSpPr txBox="1"/>
            <p:nvPr/>
          </p:nvSpPr>
          <p:spPr>
            <a:xfrm>
              <a:off x="6981135" y="4183399"/>
              <a:ext cx="30901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pernas: int</a:t>
              </a:r>
            </a:p>
            <a:p>
              <a:r>
                <a:rPr lang="pt-BR" sz="1200" dirty="0"/>
                <a:t># idade: int</a:t>
              </a:r>
            </a:p>
            <a:p>
              <a:r>
                <a:rPr lang="pt-BR" sz="1200" dirty="0"/>
                <a:t>+ peso: float</a:t>
              </a:r>
            </a:p>
          </p:txBody>
        </p:sp>
        <p:sp>
          <p:nvSpPr>
            <p:cNvPr id="24" name="TextBox 9"/>
            <p:cNvSpPr txBox="1"/>
            <p:nvPr/>
          </p:nvSpPr>
          <p:spPr>
            <a:xfrm>
              <a:off x="6961267" y="4809783"/>
              <a:ext cx="311373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idade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peso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comer(): void</a:t>
              </a:r>
            </a:p>
            <a:p>
              <a:r>
                <a:rPr lang="pt-BR" sz="1200" dirty="0"/>
                <a:t>+ dormir() : void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bombearSangue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/>
                <a:t>- </a:t>
              </a:r>
              <a:r>
                <a:rPr lang="pt-BR" sz="1200" dirty="0" err="1"/>
                <a:t>fazerDigestão</a:t>
              </a:r>
              <a:r>
                <a:rPr lang="pt-BR" sz="1200" dirty="0"/>
                <a:t>(): </a:t>
              </a:r>
              <a:r>
                <a:rPr lang="pt-BR" sz="1200" dirty="0" err="1" smtClean="0"/>
                <a:t>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1748779" y="2838262"/>
            <a:ext cx="4015545" cy="1753234"/>
            <a:chOff x="1748779" y="2838262"/>
            <a:chExt cx="4015545" cy="1753234"/>
          </a:xfrm>
        </p:grpSpPr>
        <p:sp>
          <p:nvSpPr>
            <p:cNvPr id="5" name="Rectangle 4"/>
            <p:cNvSpPr/>
            <p:nvPr/>
          </p:nvSpPr>
          <p:spPr>
            <a:xfrm>
              <a:off x="1756954" y="2838262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1768324" y="315610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1748779" y="2838263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56954" y="3935981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768324" y="3143001"/>
              <a:ext cx="399064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título: </a:t>
              </a:r>
              <a:r>
                <a:rPr lang="pt-BR" sz="1200" dirty="0" err="1" smtClean="0"/>
                <a:t>str</a:t>
              </a:r>
              <a:endParaRPr lang="pt-BR" sz="1200" dirty="0"/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: </a:t>
              </a:r>
              <a:r>
                <a:rPr lang="pt-BR" sz="1200" dirty="0"/>
                <a:t>int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autor: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- preço: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48780" y="3935981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</a:t>
              </a:r>
              <a:r>
                <a:rPr lang="pt-BR" sz="1200" dirty="0" err="1" smtClean="0"/>
                <a:t>qtdPaginas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int</a:t>
              </a:r>
              <a:r>
                <a:rPr lang="pt-BR" sz="1200" dirty="0" smtClean="0"/>
                <a:t>, autor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getPreço</a:t>
              </a:r>
              <a:r>
                <a:rPr lang="pt-BR" sz="1200" dirty="0" smtClean="0"/>
                <a:t>(): </a:t>
              </a:r>
              <a:r>
                <a:rPr lang="pt-BR" sz="1200" dirty="0" err="1" smtClean="0"/>
                <a:t>float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setPreço</a:t>
              </a:r>
              <a:r>
                <a:rPr lang="pt-BR" sz="1200" dirty="0" smtClean="0"/>
                <a:t>(preço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</p:txBody>
        </p:sp>
      </p:grpSp>
      <p:grpSp>
        <p:nvGrpSpPr>
          <p:cNvPr id="20" name="Grupo 19"/>
          <p:cNvGrpSpPr/>
          <p:nvPr/>
        </p:nvGrpSpPr>
        <p:grpSpPr>
          <a:xfrm>
            <a:off x="7047945" y="2912285"/>
            <a:ext cx="4015545" cy="1753234"/>
            <a:chOff x="7047945" y="2912285"/>
            <a:chExt cx="4015545" cy="1753234"/>
          </a:xfrm>
        </p:grpSpPr>
        <p:sp>
          <p:nvSpPr>
            <p:cNvPr id="14" name="Rectangle 4"/>
            <p:cNvSpPr/>
            <p:nvPr/>
          </p:nvSpPr>
          <p:spPr>
            <a:xfrm>
              <a:off x="7056120" y="2912285"/>
              <a:ext cx="3993839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Straight Connector 5"/>
            <p:cNvCxnSpPr/>
            <p:nvPr/>
          </p:nvCxnSpPr>
          <p:spPr>
            <a:xfrm>
              <a:off x="7067490" y="323012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6"/>
            <p:cNvSpPr txBox="1"/>
            <p:nvPr/>
          </p:nvSpPr>
          <p:spPr>
            <a:xfrm>
              <a:off x="7047945" y="2912286"/>
              <a:ext cx="4002013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17" name="Straight Connector 7"/>
            <p:cNvCxnSpPr/>
            <p:nvPr/>
          </p:nvCxnSpPr>
          <p:spPr>
            <a:xfrm>
              <a:off x="7056120" y="4010004"/>
              <a:ext cx="399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8"/>
            <p:cNvSpPr txBox="1"/>
            <p:nvPr/>
          </p:nvSpPr>
          <p:spPr>
            <a:xfrm>
              <a:off x="7067490" y="3217024"/>
              <a:ext cx="39906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nome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  <a:p>
              <a:r>
                <a:rPr lang="pt-BR" sz="1200" dirty="0" smtClean="0"/>
                <a:t>+ salário : </a:t>
              </a:r>
              <a:r>
                <a:rPr lang="pt-BR" sz="1200" dirty="0" err="1" smtClean="0"/>
                <a:t>float</a:t>
              </a:r>
              <a:endParaRPr lang="pt-BR" sz="1200" dirty="0"/>
            </a:p>
          </p:txBody>
        </p:sp>
        <p:sp>
          <p:nvSpPr>
            <p:cNvPr id="19" name="TextBox 9"/>
            <p:cNvSpPr txBox="1"/>
            <p:nvPr/>
          </p:nvSpPr>
          <p:spPr>
            <a:xfrm>
              <a:off x="7047946" y="4010004"/>
              <a:ext cx="40020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Funcionário(nome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salário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</a:p>
            <a:p>
              <a:r>
                <a:rPr lang="pt-BR" sz="1200" dirty="0"/>
                <a:t>+ </a:t>
              </a:r>
              <a:r>
                <a:rPr lang="pt-BR" sz="1200" dirty="0" err="1" smtClean="0"/>
                <a:t>aumentarSalário</a:t>
              </a:r>
              <a:r>
                <a:rPr lang="pt-BR" sz="1200" dirty="0" smtClean="0"/>
                <a:t>(</a:t>
              </a:r>
              <a:r>
                <a:rPr lang="pt-BR" sz="1200" dirty="0" err="1" smtClean="0"/>
                <a:t>percentualDeAumento</a:t>
              </a:r>
              <a:r>
                <a:rPr lang="pt-BR" sz="1200" dirty="0" smtClean="0"/>
                <a:t>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): </a:t>
              </a:r>
              <a:r>
                <a:rPr lang="pt-BR" sz="1200" dirty="0" err="1" smtClean="0"/>
                <a:t>void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err="1" smtClean="0"/>
                <a:t>info</a:t>
              </a:r>
              <a:r>
                <a:rPr lang="pt-BR" sz="1200" dirty="0" smtClean="0"/>
                <a:t>() : </a:t>
              </a:r>
              <a:r>
                <a:rPr lang="pt-BR" sz="1200" dirty="0" err="1" smtClean="0"/>
                <a:t>str</a:t>
              </a:r>
              <a:endParaRPr lang="pt-BR" sz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3512239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/>
              <a:t>vasto repertório de bibliotecas</a:t>
            </a:r>
            <a:endParaRPr lang="en-US"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soma = 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1 + somarLista([3,5,7,9])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3 + somarLista([5,7,9])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5 + somarLista([7,9])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7 + somarLista([9])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somarLista([9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</a:t>
              </a:r>
              <a:r>
                <a:rPr lang="pt-BR" dirty="0" err="1" smtClean="0">
                  <a:solidFill>
                    <a:schemeClr val="tx1"/>
                  </a:solidFill>
                </a:rPr>
                <a:t>return</a:t>
              </a:r>
              <a:r>
                <a:rPr lang="pt-BR" dirty="0" smtClean="0">
                  <a:solidFill>
                    <a:schemeClr val="tx1"/>
                  </a:solidFill>
                </a:rPr>
                <a:t> </a:t>
              </a:r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9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63506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1.0</a:t>
              </a: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5-1)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4-1)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3-1)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 * potencia(2.0, 2-1)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2.0</a:t>
              </a: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2.0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4.0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8.0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16.0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32.0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fun(56)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100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fun(67)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99</a:t>
              </a: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fun(78)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98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fun(100)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96</a:t>
              </a: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fun(111)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101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fun(89)</a:t>
              </a: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  ret 97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fun(45)</a:t>
            </a:r>
          </a:p>
          <a:p>
            <a:r>
              <a:rPr lang="pt-BR" dirty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fun(99)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fun(56)</a:t>
            </a:r>
          </a:p>
          <a:p>
            <a:r>
              <a:rPr lang="pt-BR" dirty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fun(98)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fun(67)</a:t>
            </a:r>
          </a:p>
          <a:p>
            <a:r>
              <a:rPr lang="pt-BR" dirty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fun(97)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fun(78)</a:t>
            </a:r>
          </a:p>
          <a:p>
            <a:r>
              <a:rPr lang="pt-BR" dirty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fun(96)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fun(89)</a:t>
            </a:r>
          </a:p>
          <a:p>
            <a:r>
              <a:rPr lang="pt-BR" dirty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fun(101)</a:t>
            </a:r>
          </a:p>
          <a:p>
            <a:r>
              <a:rPr lang="pt-BR" dirty="0">
                <a:solidFill>
                  <a:schemeClr val="tx1"/>
                </a:solidFill>
              </a:rPr>
              <a:t>   ret 96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  fun(106)</a:t>
            </a:r>
          </a:p>
          <a:p>
            <a:r>
              <a:rPr lang="pt-BR" dirty="0">
                <a:solidFill>
                  <a:schemeClr val="tx1"/>
                </a:solidFill>
              </a:rPr>
              <a:t>   ret 101</a:t>
            </a: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fun(96)</a:t>
            </a:r>
          </a:p>
          <a:p>
            <a:r>
              <a:rPr lang="pt-BR" dirty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  fun(102)</a:t>
            </a:r>
          </a:p>
          <a:p>
            <a:r>
              <a:rPr lang="pt-BR" dirty="0">
                <a:solidFill>
                  <a:schemeClr val="tx1"/>
                </a:solidFill>
              </a:rPr>
              <a:t>   ret 97</a:t>
            </a: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fun(97)</a:t>
            </a:r>
          </a:p>
          <a:p>
            <a:r>
              <a:rPr lang="pt-BR" dirty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  fun(103)</a:t>
            </a:r>
          </a:p>
          <a:p>
            <a:r>
              <a:rPr lang="pt-BR" dirty="0">
                <a:solidFill>
                  <a:schemeClr val="tx1"/>
                </a:solidFill>
              </a:rPr>
              <a:t>   ret 98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fun(98)</a:t>
            </a:r>
          </a:p>
          <a:p>
            <a:r>
              <a:rPr lang="pt-BR" dirty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  fun(104)</a:t>
            </a:r>
          </a:p>
          <a:p>
            <a:r>
              <a:rPr lang="pt-BR" dirty="0">
                <a:solidFill>
                  <a:schemeClr val="tx1"/>
                </a:solidFill>
              </a:rPr>
              <a:t>   ret 99</a:t>
            </a: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</a:rPr>
              <a:t>fun(99)</a:t>
            </a:r>
          </a:p>
          <a:p>
            <a:r>
              <a:rPr lang="pt-BR" dirty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  fun(105)</a:t>
            </a:r>
          </a:p>
          <a:p>
            <a:r>
              <a:rPr lang="pt-BR" dirty="0">
                <a:solidFill>
                  <a:schemeClr val="tx1"/>
                </a:solidFill>
              </a:rPr>
              <a:t>   ret 100</a:t>
            </a: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Veículo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float</a:t>
            </a:r>
          </a:p>
          <a:p>
            <a:r>
              <a:rPr lang="pt-BR" sz="1200" dirty="0"/>
              <a:t># cor: string</a:t>
            </a:r>
          </a:p>
          <a:p>
            <a:r>
              <a:rPr lang="pt-BR" sz="1200" dirty="0"/>
              <a:t>- marca: string</a:t>
            </a:r>
          </a:p>
          <a:p>
            <a:r>
              <a:rPr lang="pt-BR" sz="1200" dirty="0"/>
              <a:t>- modelo: string</a:t>
            </a:r>
          </a:p>
          <a:p>
            <a:r>
              <a:rPr lang="pt-BR" sz="1200" dirty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Veículo(marca, modelo, cor, placa, kilometragem)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acelerar(): void</a:t>
            </a:r>
          </a:p>
          <a:p>
            <a:r>
              <a:rPr lang="pt-BR" sz="1200" dirty="0"/>
              <a:t>+ frear(): void</a:t>
            </a:r>
          </a:p>
          <a:p>
            <a:r>
              <a:rPr lang="pt-BR" sz="1200" dirty="0"/>
              <a:t>+ getPlaca(): string</a:t>
            </a:r>
          </a:p>
          <a:p>
            <a:r>
              <a:rPr lang="pt-BR" sz="1200" dirty="0"/>
              <a:t>- injetarCombustivel(): void</a:t>
            </a:r>
          </a:p>
          <a:p>
            <a:r>
              <a:rPr lang="pt-BR" sz="1200" dirty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Ônibus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Ônibus(marca, modelo, cor, kilometragem, placa)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Motocicleta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Motocicleta(marca, modelo, cor, 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adicionarVeículo(placa, veículo):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Carro(marca, modelo, cor, kilometragem, placa)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Animal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nome: String</a:t>
            </a:r>
          </a:p>
          <a:p>
            <a:r>
              <a:rPr lang="pt-BR" sz="1200" dirty="0"/>
              <a:t># pernas: integer</a:t>
            </a:r>
          </a:p>
          <a:p>
            <a:r>
              <a:rPr lang="pt-BR" sz="1200" dirty="0"/>
              <a:t>+ idade: integer</a:t>
            </a:r>
          </a:p>
          <a:p>
            <a:r>
              <a:rPr lang="pt-BR" sz="1200" dirty="0"/>
              <a:t>- peso: float</a:t>
            </a:r>
          </a:p>
          <a:p>
            <a:r>
              <a:rPr lang="pt-BR" sz="1200" dirty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Animal(nome, registro, pernas, idade, peso)</a:t>
            </a:r>
          </a:p>
          <a:p>
            <a:r>
              <a:rPr lang="pt-BR" sz="1200" dirty="0"/>
              <a:t>+ imprimirInfo(): void</a:t>
            </a:r>
          </a:p>
          <a:p>
            <a:r>
              <a:rPr lang="pt-BR" sz="1200" dirty="0"/>
              <a:t>+ andar(): void</a:t>
            </a:r>
          </a:p>
          <a:p>
            <a:r>
              <a:rPr lang="pt-BR" sz="1200" dirty="0"/>
              <a:t>+ comer(): void</a:t>
            </a:r>
          </a:p>
          <a:p>
            <a:r>
              <a:rPr lang="pt-BR" sz="1200" dirty="0"/>
              <a:t>+ getRegistro(): integer</a:t>
            </a:r>
          </a:p>
          <a:p>
            <a:r>
              <a:rPr lang="pt-BR" sz="1200" dirty="0"/>
              <a:t>-  movimentarPernas(): void</a:t>
            </a:r>
          </a:p>
          <a:p>
            <a:r>
              <a:rPr lang="pt-BR" sz="1200" dirty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Pássaro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Pássaro(nome,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Réptil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Réptil(nome,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adicionarAnimal(registro, 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0...*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Composição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Herança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Mamífero</a:t>
              </a:r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Mamífero(nome,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Game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Som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Imagem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Pacote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Robot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Actions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Sub-Pacote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Sound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Módulo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Processamento.py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__init__.py</a:t>
              </a: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Design.py</a:t>
              </a: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Cliente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Aplicativo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API Cliente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Servidor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SGBD</a:t>
              </a:r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de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dados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66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608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062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6006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77922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Endereço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Estado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João</a:t>
                      </a:r>
                      <a:r>
                        <a:rPr lang="pt-BR" baseline="0" dirty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Rua I,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Santa Rita do Sapucaí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37540-000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José</a:t>
                      </a:r>
                      <a:r>
                        <a:rPr lang="pt-BR" baseline="0" dirty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Avenida Sul, 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Campinas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45356-001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Ana Valadares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Alameda João</a:t>
                      </a:r>
                      <a:r>
                        <a:rPr lang="pt-BR" baseline="0" dirty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78900-000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/>
              <a:t>Tabela: Clientes</a:t>
            </a:r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+ adicionarVeículo(veiculo): boolean</a:t>
              </a:r>
            </a:p>
            <a:p>
              <a:r>
                <a:rPr lang="pt-BR" sz="1200" dirty="0"/>
                <a:t>+ removerVeículo(placa): boolean</a:t>
              </a:r>
            </a:p>
            <a:p>
              <a:r>
                <a:rPr lang="pt-BR" sz="1200" dirty="0"/>
                <a:t>+ listarVeículos():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Estacionamento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Estacionamento(nome,capacidade)</a:t>
              </a:r>
            </a:p>
            <a:p>
              <a:r>
                <a:rPr lang="pt-BR" sz="1200" dirty="0"/>
                <a:t>~Estacionamento()</a:t>
              </a:r>
            </a:p>
            <a:p>
              <a:r>
                <a:rPr lang="pt-BR" sz="1200" dirty="0"/>
                <a:t>+ adicionarVeiculo(veiculo): boolean</a:t>
              </a:r>
            </a:p>
            <a:p>
              <a:r>
                <a:rPr lang="pt-BR" sz="1200" dirty="0"/>
                <a:t>+ removerVeiculo(placa): boolean</a:t>
              </a:r>
            </a:p>
            <a:p>
              <a:r>
                <a:rPr lang="pt-BR" sz="1200" dirty="0"/>
                <a:t>+ listarVeiculos():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listarVeiculo(placa): boolean</a:t>
              </a:r>
            </a:p>
            <a:p>
              <a:r>
                <a:rPr lang="pt-BR" sz="1200" dirty="0"/>
                <a:t>+ getDuracao(placa): timedelta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  <a:p>
              <a:r>
                <a:rPr lang="pt-BR" sz="1200" dirty="0"/>
                <a:t>- animais: Tabela(Registro, Nome, Pernas, Idade, Peso)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~Zoológico()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Zoológico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Zoológico(nome,capacidade)</a:t>
              </a:r>
            </a:p>
            <a:p>
              <a:r>
                <a:rPr lang="pt-BR" sz="1200" dirty="0"/>
                <a:t>+ adicionarAnimal(animal): boolean</a:t>
              </a:r>
            </a:p>
            <a:p>
              <a:r>
                <a:rPr lang="pt-BR" sz="1200" dirty="0"/>
                <a:t>+ removerAnimal(registro): boolean</a:t>
              </a:r>
            </a:p>
            <a:p>
              <a:r>
                <a:rPr lang="pt-BR" sz="1200" dirty="0"/>
                <a:t>+ listarAnimais():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Universidade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 nome: string</a:t>
              </a:r>
            </a:p>
            <a:p>
              <a:r>
                <a:rPr lang="pt-BR" sz="1200" dirty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Universidade(nome,capacidade)</a:t>
              </a:r>
            </a:p>
            <a:p>
              <a:r>
                <a:rPr lang="pt-BR" sz="1200" dirty="0"/>
                <a:t>+ adicionarAluno(aluno): boolean</a:t>
              </a:r>
            </a:p>
            <a:p>
              <a:r>
                <a:rPr lang="pt-BR" sz="1200" dirty="0"/>
                <a:t>+ removerAluno(matrícula): boolean</a:t>
              </a:r>
            </a:p>
            <a:p>
              <a:r>
                <a:rPr lang="pt-BR" sz="1200" dirty="0"/>
                <a:t>+ listarAlunos(): boolean</a:t>
              </a:r>
            </a:p>
            <a:p>
              <a:r>
                <a:rPr lang="pt-BR" sz="1200" dirty="0"/>
                <a:t>+ getOcupaçãoAtual(): integer</a:t>
              </a:r>
            </a:p>
            <a:p>
              <a:r>
                <a:rPr lang="pt-BR" sz="1200" dirty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3768284" y="2357263"/>
            <a:ext cx="5229266" cy="2713066"/>
            <a:chOff x="3768284" y="2357263"/>
            <a:chExt cx="5229266" cy="2713066"/>
          </a:xfrm>
        </p:grpSpPr>
        <p:sp>
          <p:nvSpPr>
            <p:cNvPr id="4" name="Rectangle 3"/>
            <p:cNvSpPr/>
            <p:nvPr/>
          </p:nvSpPr>
          <p:spPr>
            <a:xfrm>
              <a:off x="3768284" y="2357263"/>
              <a:ext cx="5218961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51970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Carro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522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76778"/>
              <a:ext cx="522000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85334"/>
              <a:ext cx="519604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modelo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cor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placa : </a:t>
              </a:r>
              <a:r>
                <a:rPr lang="pt-BR" sz="1200" dirty="0" err="1" smtClean="0"/>
                <a:t>str</a:t>
              </a:r>
              <a:r>
                <a:rPr lang="pt-BR" sz="1200" dirty="0" smtClean="0"/>
                <a:t>, quilometragem : </a:t>
              </a:r>
              <a:r>
                <a:rPr lang="pt-BR" sz="1200" dirty="0" err="1" smtClean="0"/>
                <a:t>float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# injetarCombustível(): void</a:t>
              </a:r>
            </a:p>
            <a:p>
              <a:r>
                <a:rPr lang="pt-BR" sz="1200" dirty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obterConceitoDoAluno(aluno): string</a:t>
              </a:r>
            </a:p>
            <a:p>
              <a:r>
                <a:rPr lang="pt-BR" sz="1200" dirty="0"/>
                <a:t>+ calcularMédiaGeralDaClasse(alunos): float, string</a:t>
              </a:r>
            </a:p>
            <a:p>
              <a:r>
                <a:rPr lang="pt-BR" sz="1200" dirty="0"/>
                <a:t>+ 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Ingresso(valor)</a:t>
                </a:r>
              </a:p>
              <a:p>
                <a:r>
                  <a:rPr lang="pt-BR" sz="1200" dirty="0"/>
                  <a:t>+ getValor()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IngressoVIP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IngressoVIP(valor, adicional)</a:t>
                </a:r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Forma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área: float</a:t>
              </a:r>
            </a:p>
            <a:p>
              <a:r>
                <a:rPr lang="pt-BR" sz="1200" dirty="0"/>
                <a:t>+ perímetro: float</a:t>
              </a:r>
            </a:p>
            <a:p>
              <a:r>
                <a:rPr lang="pt-BR" sz="1200" dirty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Forma()</a:t>
              </a: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Retângulo</a:t>
              </a:r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Triângulo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altura: 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Círculo</a:t>
              </a:r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/>
              <a:t>+ calcularÁrea(): float</a:t>
            </a:r>
          </a:p>
          <a:p>
            <a:r>
              <a:rPr lang="pt-BR" sz="1200" dirty="0"/>
              <a:t>+ calcularPerímetro(): float</a:t>
            </a:r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/>
                  <a:t>Empresa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Empresa()</a:t>
                </a:r>
              </a:p>
              <a:p>
                <a:r>
                  <a:rPr lang="pt-BR" sz="1200" dirty="0"/>
                  <a:t>+ contratar(nome, salário): void</a:t>
                </a:r>
              </a:p>
              <a:p>
                <a:r>
                  <a:rPr lang="pt-BR" sz="1200" dirty="0"/>
                  <a:t>+ demitir(nome): void</a:t>
                </a:r>
              </a:p>
              <a:p>
                <a:r>
                  <a:rPr lang="pt-BR" sz="1200" dirty="0"/>
                  <a:t>+ darAumento(nome, percentualDeAumento): void</a:t>
                </a:r>
              </a:p>
              <a:p>
                <a:r>
                  <a:rPr lang="pt-BR" sz="1200" dirty="0"/>
                  <a:t>+ consultarSalário(nome): float</a:t>
                </a:r>
              </a:p>
              <a:p>
                <a:r>
                  <a:rPr lang="pt-BR" sz="1200" dirty="0"/>
                  <a:t>+ 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/>
                    <a:t>Funcionário</a:t>
                  </a:r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/>
                    <a:t>- nome: string</a:t>
                  </a:r>
                </a:p>
                <a:p>
                  <a:r>
                    <a:rPr lang="pt-BR" sz="1200" dirty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/>
                  <a:t>Funcionário(nome, salário)</a:t>
                </a:r>
              </a:p>
              <a:p>
                <a:r>
                  <a:rPr lang="pt-BR" sz="1200" dirty="0"/>
                  <a:t>+ aumentarSalário(percentualDeAumento): void</a:t>
                </a:r>
              </a:p>
              <a:p>
                <a:r>
                  <a:rPr lang="pt-BR" sz="1200" dirty="0"/>
                  <a:t>+ getNome(): string</a:t>
                </a:r>
              </a:p>
              <a:p>
                <a:r>
                  <a:rPr lang="pt-BR" sz="1200" dirty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Veículo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float</a:t>
              </a:r>
            </a:p>
            <a:p>
              <a:r>
                <a:rPr lang="pt-BR" sz="1200" dirty="0"/>
                <a:t># cor: string</a:t>
              </a:r>
            </a:p>
            <a:p>
              <a:r>
                <a:rPr lang="pt-BR" sz="1200" dirty="0"/>
                <a:t>- marca: string</a:t>
              </a:r>
            </a:p>
            <a:p>
              <a:r>
                <a:rPr lang="pt-BR" sz="1200" dirty="0"/>
                <a:t>- modelo: string</a:t>
              </a:r>
            </a:p>
            <a:p>
              <a:r>
                <a:rPr lang="pt-BR" sz="1200" dirty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string</a:t>
              </a:r>
            </a:p>
            <a:p>
              <a:r>
                <a:rPr lang="pt-BR" sz="1200" dirty="0"/>
                <a:t>+ getCor(): string</a:t>
              </a:r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string</a:t>
              </a:r>
            </a:p>
            <a:p>
              <a:r>
                <a:rPr lang="pt-BR" sz="1200" dirty="0"/>
                <a:t>+ frear(): string</a:t>
              </a:r>
            </a:p>
            <a:p>
              <a:r>
                <a:rPr lang="pt-BR" sz="1200" dirty="0"/>
                <a:t>+ imprimirInfo(): void</a:t>
              </a:r>
            </a:p>
            <a:p>
              <a:r>
                <a:rPr lang="pt-BR" sz="1200" dirty="0"/>
                <a:t>- injetarCombustível(): string</a:t>
              </a:r>
            </a:p>
            <a:p>
              <a:r>
                <a:rPr lang="pt-BR" sz="1200" dirty="0"/>
                <a:t>- acionarPastilhaDeFreio():string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x**2</a:t>
              </a: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x%2</a:t>
              </a: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Falso</a:t>
              </a: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Resultado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 + y</a:t>
              </a: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 + 1 = 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 + 2 = 3</a:t>
              </a:r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 + 3 = 6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zip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Lista 2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1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‘A’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‘B’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>
                  <a:solidFill>
                    <a:schemeClr val="tx1"/>
                  </a:solidFill>
                </a:rPr>
                <a:t>Tupla 2</a:t>
              </a: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3393646" y="1698436"/>
            <a:ext cx="6969549" cy="2607646"/>
            <a:chOff x="3393646" y="1698436"/>
            <a:chExt cx="6969549" cy="2607646"/>
          </a:xfrm>
        </p:grpSpPr>
        <p:cxnSp>
          <p:nvCxnSpPr>
            <p:cNvPr id="10" name="Straight Arrow Connector 9"/>
            <p:cNvCxnSpPr>
              <a:endCxn id="27" idx="1"/>
            </p:cNvCxnSpPr>
            <p:nvPr/>
          </p:nvCxnSpPr>
          <p:spPr>
            <a:xfrm>
              <a:off x="6561636" y="2692514"/>
              <a:ext cx="124183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925" y="3885281"/>
              <a:ext cx="1339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Dependência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803473" y="1698436"/>
              <a:ext cx="25597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803472" y="2066925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7803472" y="1715143"/>
              <a:ext cx="25559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Conta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7806298" y="2642411"/>
              <a:ext cx="255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925" y="4306082"/>
              <a:ext cx="12985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7815439" y="2067983"/>
              <a:ext cx="205460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saldo: </a:t>
              </a:r>
              <a:r>
                <a:rPr lang="pt-BR" sz="1200" dirty="0" err="1" smtClean="0">
                  <a:latin typeface="Calibri" panose="020F0502020204030204" pitchFamily="34" charset="0"/>
                </a:rPr>
                <a:t>float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815439" y="2670928"/>
              <a:ext cx="254775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idCliente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getIdCliente() : string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getSaldo()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(saldo : </a:t>
              </a:r>
              <a:r>
                <a:rPr lang="pt-BR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float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960" y="1698436"/>
              <a:ext cx="3157594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960" y="2066925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960" y="1715143"/>
              <a:ext cx="315759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316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925" y="2067983"/>
              <a:ext cx="2054605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localização: string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927" y="2670928"/>
              <a:ext cx="314562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string)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 : float)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284617" y="2377440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Paradigma de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Programação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500949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Imperativa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717281" y="1240971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Procedural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94598" y="237743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Orientada a objetos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500948" y="3513909"/>
            <a:ext cx="1393371" cy="74893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Funcional</a:t>
            </a:r>
          </a:p>
        </p:txBody>
      </p:sp>
      <p:cxnSp>
        <p:nvCxnSpPr>
          <p:cNvPr id="13" name="Elbow Connector 12"/>
          <p:cNvCxnSpPr>
            <a:stCxn id="5" idx="3"/>
            <a:endCxn id="6" idx="1"/>
          </p:cNvCxnSpPr>
          <p:nvPr/>
        </p:nvCxnSpPr>
        <p:spPr>
          <a:xfrm flipV="1">
            <a:off x="5677988" y="1615440"/>
            <a:ext cx="822961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8" idx="1"/>
          </p:cNvCxnSpPr>
          <p:nvPr/>
        </p:nvCxnSpPr>
        <p:spPr>
          <a:xfrm flipV="1">
            <a:off x="5677988" y="2751908"/>
            <a:ext cx="816610" cy="1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3"/>
            <a:endCxn id="9" idx="1"/>
          </p:cNvCxnSpPr>
          <p:nvPr/>
        </p:nvCxnSpPr>
        <p:spPr>
          <a:xfrm>
            <a:off x="5677988" y="2751909"/>
            <a:ext cx="822960" cy="1136469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7" idx="1"/>
          </p:cNvCxnSpPr>
          <p:nvPr/>
        </p:nvCxnSpPr>
        <p:spPr>
          <a:xfrm>
            <a:off x="7894320" y="1615440"/>
            <a:ext cx="8229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148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152774" y="2276476"/>
            <a:ext cx="5467351" cy="1717675"/>
            <a:chOff x="3152774" y="2276476"/>
            <a:chExt cx="5467351" cy="1717675"/>
          </a:xfrm>
        </p:grpSpPr>
        <p:pic>
          <p:nvPicPr>
            <p:cNvPr id="1026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88" t="17922" r="13267" b="40185"/>
            <a:stretch/>
          </p:blipFill>
          <p:spPr bwMode="auto">
            <a:xfrm>
              <a:off x="3152774" y="2276476"/>
              <a:ext cx="5467351" cy="17144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https://paper-attachments.dropbox.com/s_3554EB98E12103C994A6FAD43AC8A6C91F780BDA0129168385279DB00683FD80_1636601197015_Interpreter-Cycl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58" t="46394" r="60440" b="41038"/>
            <a:stretch/>
          </p:blipFill>
          <p:spPr bwMode="auto">
            <a:xfrm>
              <a:off x="6921499" y="3479801"/>
              <a:ext cx="298451" cy="5143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0964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upo 63"/>
          <p:cNvGrpSpPr/>
          <p:nvPr/>
        </p:nvGrpSpPr>
        <p:grpSpPr>
          <a:xfrm>
            <a:off x="4341181" y="2324618"/>
            <a:ext cx="2397474" cy="3453413"/>
            <a:chOff x="4341181" y="2324618"/>
            <a:chExt cx="2397474" cy="3453413"/>
          </a:xfrm>
        </p:grpSpPr>
        <p:grpSp>
          <p:nvGrpSpPr>
            <p:cNvPr id="10" name="Agrupar 9">
              <a:extLst>
                <a:ext uri="{FF2B5EF4-FFF2-40B4-BE49-F238E27FC236}">
                  <a16:creationId xmlns="" xmlns:a16="http://schemas.microsoft.com/office/drawing/2014/main" id="{5BFE512C-F5D0-4ADC-89E7-F334E3F7538E}"/>
                </a:ext>
              </a:extLst>
            </p:cNvPr>
            <p:cNvGrpSpPr/>
            <p:nvPr/>
          </p:nvGrpSpPr>
          <p:grpSpPr>
            <a:xfrm>
              <a:off x="4341181" y="2324618"/>
              <a:ext cx="2397474" cy="3453413"/>
              <a:chOff x="4332303" y="2325949"/>
              <a:chExt cx="2397474" cy="3453413"/>
            </a:xfrm>
          </p:grpSpPr>
          <p:sp>
            <p:nvSpPr>
              <p:cNvPr id="4" name="Retângulo 3">
                <a:extLst>
                  <a:ext uri="{FF2B5EF4-FFF2-40B4-BE49-F238E27FC236}">
                    <a16:creationId xmlns="" xmlns:a16="http://schemas.microsoft.com/office/drawing/2014/main" id="{53A06681-ACE5-4B8D-92CA-7CC5AE49AEE0}"/>
                  </a:ext>
                </a:extLst>
              </p:cNvPr>
              <p:cNvSpPr/>
              <p:nvPr/>
            </p:nvSpPr>
            <p:spPr>
              <a:xfrm>
                <a:off x="4886709" y="3973490"/>
                <a:ext cx="1617750" cy="154471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="" xmlns:a16="http://schemas.microsoft.com/office/drawing/2014/main" id="{BE8C46CE-FE72-4462-9AD0-2EDB63657B3D}"/>
                  </a:ext>
                </a:extLst>
              </p:cNvPr>
              <p:cNvSpPr/>
              <p:nvPr/>
            </p:nvSpPr>
            <p:spPr>
              <a:xfrm>
                <a:off x="4643021" y="3098307"/>
                <a:ext cx="1979721" cy="255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Retângulo 5">
                <a:extLst>
                  <a:ext uri="{FF2B5EF4-FFF2-40B4-BE49-F238E27FC236}">
                    <a16:creationId xmlns="" xmlns:a16="http://schemas.microsoft.com/office/drawing/2014/main" id="{3F99AFA3-3280-4538-81F0-630625717E9D}"/>
                  </a:ext>
                </a:extLst>
              </p:cNvPr>
              <p:cNvSpPr/>
              <p:nvPr/>
            </p:nvSpPr>
            <p:spPr>
              <a:xfrm>
                <a:off x="4645219" y="3109714"/>
                <a:ext cx="197972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Global</a:t>
                </a:r>
              </a:p>
            </p:txBody>
          </p:sp>
          <p:sp>
            <p:nvSpPr>
              <p:cNvPr id="7" name="Retângulo 6">
                <a:extLst>
                  <a:ext uri="{FF2B5EF4-FFF2-40B4-BE49-F238E27FC236}">
                    <a16:creationId xmlns="" xmlns:a16="http://schemas.microsoft.com/office/drawing/2014/main" id="{28FF7AE5-DF90-4A4F-8234-CD4774A5BC82}"/>
                  </a:ext>
                </a:extLst>
              </p:cNvPr>
              <p:cNvSpPr/>
              <p:nvPr/>
            </p:nvSpPr>
            <p:spPr>
              <a:xfrm>
                <a:off x="4332303" y="2325949"/>
                <a:ext cx="2396971" cy="345341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tângulo 7">
                <a:extLst>
                  <a:ext uri="{FF2B5EF4-FFF2-40B4-BE49-F238E27FC236}">
                    <a16:creationId xmlns="" xmlns:a16="http://schemas.microsoft.com/office/drawing/2014/main" id="{860D4E43-E73C-477F-B490-42579402B25F}"/>
                  </a:ext>
                </a:extLst>
              </p:cNvPr>
              <p:cNvSpPr/>
              <p:nvPr/>
            </p:nvSpPr>
            <p:spPr>
              <a:xfrm>
                <a:off x="4332806" y="2334886"/>
                <a:ext cx="239697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Namespace </a:t>
                </a:r>
                <a:r>
                  <a:rPr lang="en-US" dirty="0" err="1"/>
                  <a:t>Embutido</a:t>
                </a:r>
                <a:endParaRPr lang="en-US" dirty="0"/>
              </a:p>
            </p:txBody>
          </p:sp>
          <p:sp>
            <p:nvSpPr>
              <p:cNvPr id="9" name="Retângulo 8">
                <a:extLst>
                  <a:ext uri="{FF2B5EF4-FFF2-40B4-BE49-F238E27FC236}">
                    <a16:creationId xmlns="" xmlns:a16="http://schemas.microsoft.com/office/drawing/2014/main" id="{44B70F4D-6F6E-442B-8695-677A8848DE08}"/>
                  </a:ext>
                </a:extLst>
              </p:cNvPr>
              <p:cNvSpPr/>
              <p:nvPr/>
            </p:nvSpPr>
            <p:spPr>
              <a:xfrm>
                <a:off x="4889758" y="3977747"/>
                <a:ext cx="161775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Namespace Local</a:t>
                </a:r>
              </a:p>
            </p:txBody>
          </p:sp>
        </p:grpSp>
        <p:sp>
          <p:nvSpPr>
            <p:cNvPr id="16" name="Retângulo 15"/>
            <p:cNvSpPr/>
            <p:nvPr/>
          </p:nvSpPr>
          <p:spPr>
            <a:xfrm>
              <a:off x="6076173" y="3088471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em curva 20"/>
            <p:cNvCxnSpPr>
              <a:stCxn id="32" idx="3"/>
              <a:endCxn id="16" idx="3"/>
            </p:cNvCxnSpPr>
            <p:nvPr/>
          </p:nvCxnSpPr>
          <p:spPr>
            <a:xfrm flipV="1">
              <a:off x="6516929" y="3232162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tângulo 26"/>
            <p:cNvSpPr/>
            <p:nvPr/>
          </p:nvSpPr>
          <p:spPr>
            <a:xfrm>
              <a:off x="6206929" y="2324618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985706" y="3981569"/>
              <a:ext cx="531223" cy="2873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Conector em curva 62"/>
            <p:cNvCxnSpPr/>
            <p:nvPr/>
          </p:nvCxnSpPr>
          <p:spPr>
            <a:xfrm flipV="1">
              <a:off x="6645542" y="2326251"/>
              <a:ext cx="90467" cy="893098"/>
            </a:xfrm>
            <a:prstGeom prst="curvedConnector3">
              <a:avLst>
                <a:gd name="adj1" fmla="val 352689"/>
              </a:avLst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7831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4886709" y="3658736"/>
            <a:ext cx="3529276" cy="1268861"/>
            <a:chOff x="4886709" y="3658736"/>
            <a:chExt cx="3529276" cy="1268861"/>
          </a:xfrm>
        </p:grpSpPr>
        <p:sp>
          <p:nvSpPr>
            <p:cNvPr id="4" name="Retângulo 3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4886709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4886709" y="3658736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“A”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>
              <a:extLst>
                <a:ext uri="{FF2B5EF4-FFF2-40B4-BE49-F238E27FC236}">
                  <a16:creationId xmlns="" xmlns:a16="http://schemas.microsoft.com/office/drawing/2014/main" id="{44B70F4D-6F6E-442B-8695-677A8848DE08}"/>
                </a:ext>
              </a:extLst>
            </p:cNvPr>
            <p:cNvSpPr/>
            <p:nvPr/>
          </p:nvSpPr>
          <p:spPr>
            <a:xfrm>
              <a:off x="6798235" y="3665713"/>
              <a:ext cx="161775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Namespace </a:t>
              </a:r>
              <a:r>
                <a:rPr lang="en-US" dirty="0" smtClean="0">
                  <a:solidFill>
                    <a:schemeClr val="tx1"/>
                  </a:solidFill>
                </a:rPr>
                <a:t>“B”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CaixaDeTexto 1"/>
                <p:cNvSpPr txBox="1"/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2" name="CaixaDeTexto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6709" y="3973490"/>
                  <a:ext cx="1617750" cy="9541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tângulo 15">
              <a:extLst>
                <a:ext uri="{FF2B5EF4-FFF2-40B4-BE49-F238E27FC236}">
                  <a16:creationId xmlns="" xmlns:a16="http://schemas.microsoft.com/office/drawing/2014/main" id="{53A06681-ACE5-4B8D-92CA-7CC5AE49AEE0}"/>
                </a:ext>
              </a:extLst>
            </p:cNvPr>
            <p:cNvSpPr/>
            <p:nvPr/>
          </p:nvSpPr>
          <p:spPr>
            <a:xfrm>
              <a:off x="6798235" y="3973490"/>
              <a:ext cx="1617750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/>
                <p:cNvSpPr txBox="1"/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dirty="0" smtClean="0"/>
                    <a:t>variável1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ariável2</a:t>
                  </a:r>
                </a:p>
                <a:p>
                  <a:pPr algn="ctr"/>
                  <a:r>
                    <a:rPr lang="pt-BR" dirty="0"/>
                    <a:t>v</a:t>
                  </a:r>
                  <a:r>
                    <a:rPr lang="pt-BR" dirty="0" smtClean="0"/>
                    <a:t>ariável3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pt-BR" dirty="0" smtClean="0"/>
                </a:p>
              </p:txBody>
            </p:sp>
          </mc:Choice>
          <mc:Fallback xmlns="">
            <p:sp>
              <p:nvSpPr>
                <p:cNvPr id="17" name="CaixaDeTexto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8235" y="3973490"/>
                  <a:ext cx="1617750" cy="95410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2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125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10428</TotalTime>
  <Words>4203</Words>
  <Application>Microsoft Office PowerPoint</Application>
  <PresentationFormat>Widescreen</PresentationFormat>
  <Paragraphs>1125</Paragraphs>
  <Slides>76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Cambria Math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283</cp:revision>
  <dcterms:created xsi:type="dcterms:W3CDTF">2019-10-18T11:10:08Z</dcterms:created>
  <dcterms:modified xsi:type="dcterms:W3CDTF">2022-05-11T12:11:32Z</dcterms:modified>
</cp:coreProperties>
</file>