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325" r:id="rId31"/>
    <p:sldId id="284" r:id="rId32"/>
    <p:sldId id="285" r:id="rId33"/>
    <p:sldId id="315" r:id="rId34"/>
    <p:sldId id="286" r:id="rId35"/>
    <p:sldId id="309" r:id="rId36"/>
    <p:sldId id="310" r:id="rId37"/>
    <p:sldId id="287" r:id="rId38"/>
    <p:sldId id="288" r:id="rId39"/>
    <p:sldId id="322" r:id="rId40"/>
    <p:sldId id="289" r:id="rId41"/>
    <p:sldId id="292" r:id="rId42"/>
    <p:sldId id="290" r:id="rId43"/>
    <p:sldId id="291" r:id="rId44"/>
    <p:sldId id="293" r:id="rId45"/>
    <p:sldId id="296" r:id="rId46"/>
    <p:sldId id="294" r:id="rId47"/>
    <p:sldId id="295" r:id="rId48"/>
    <p:sldId id="297" r:id="rId49"/>
    <p:sldId id="298" r:id="rId50"/>
    <p:sldId id="305" r:id="rId51"/>
    <p:sldId id="299" r:id="rId52"/>
    <p:sldId id="317" r:id="rId53"/>
    <p:sldId id="307" r:id="rId54"/>
    <p:sldId id="308" r:id="rId55"/>
    <p:sldId id="304" r:id="rId56"/>
    <p:sldId id="318" r:id="rId57"/>
    <p:sldId id="306" r:id="rId58"/>
    <p:sldId id="319" r:id="rId59"/>
    <p:sldId id="321" r:id="rId60"/>
    <p:sldId id="311" r:id="rId61"/>
    <p:sldId id="316" r:id="rId62"/>
    <p:sldId id="312" r:id="rId63"/>
    <p:sldId id="313" r:id="rId64"/>
    <p:sldId id="314" r:id="rId65"/>
    <p:sldId id="320" r:id="rId66"/>
    <p:sldId id="300" r:id="rId67"/>
    <p:sldId id="301" r:id="rId68"/>
    <p:sldId id="302" r:id="rId69"/>
    <p:sldId id="303" r:id="rId70"/>
    <p:sldId id="323" r:id="rId7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3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condição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condição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condição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True</a:t>
            </a:r>
            <a:endParaRPr lang="pt-BR" dirty="0"/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True</a:t>
            </a:r>
            <a:endParaRPr lang="pt-BR" dirty="0"/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True</a:t>
            </a:r>
            <a:endParaRPr lang="pt-BR" dirty="0"/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False</a:t>
            </a:r>
            <a:endParaRPr lang="pt-BR" dirty="0"/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False</a:t>
            </a:r>
            <a:endParaRPr lang="pt-BR" dirty="0"/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False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Animal</a:t>
                </a:r>
                <a:endParaRPr lang="pt-BR" b="1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pernas: int</a:t>
                </a:r>
              </a:p>
              <a:p>
                <a:r>
                  <a:rPr lang="pt-BR" sz="1200" dirty="0"/>
                  <a:t>i</a:t>
                </a:r>
                <a:r>
                  <a:rPr lang="pt-BR" sz="1200" dirty="0" smtClean="0"/>
                  <a:t>dade: int</a:t>
                </a:r>
              </a:p>
              <a:p>
                <a:r>
                  <a:rPr lang="pt-BR" sz="1200" dirty="0" smtClean="0"/>
                  <a:t>peso: float</a:t>
                </a:r>
                <a:endParaRPr lang="pt-BR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comer()</a:t>
                </a:r>
              </a:p>
              <a:p>
                <a:r>
                  <a:rPr lang="pt-BR" sz="1200" dirty="0"/>
                  <a:t>d</a:t>
                </a:r>
                <a:r>
                  <a:rPr lang="pt-BR" sz="1200" dirty="0" smtClean="0"/>
                  <a:t>ormir()</a:t>
                </a:r>
                <a:endParaRPr lang="pt-BR" sz="12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Mamífero</a:t>
                </a:r>
                <a:endParaRPr lang="pt-BR" b="1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Réptil</a:t>
                </a:r>
                <a:endParaRPr lang="pt-BR" b="1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Pássaro</a:t>
                </a:r>
                <a:endParaRPr lang="pt-BR" b="1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corDaPena: string</a:t>
                </a:r>
              </a:p>
              <a:p>
                <a:r>
                  <a:rPr lang="pt-BR" sz="1200" dirty="0" smtClean="0"/>
                  <a:t>tipoDoBico: string</a:t>
                </a:r>
              </a:p>
              <a:p>
                <a:r>
                  <a:rPr lang="pt-BR" sz="1200" dirty="0"/>
                  <a:t>e</a:t>
                </a:r>
                <a:r>
                  <a:rPr lang="pt-BR" sz="1200" dirty="0" smtClean="0"/>
                  <a:t>nvergadura: float</a:t>
                </a:r>
                <a:endParaRPr lang="pt-BR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voar()</a:t>
                </a:r>
              </a:p>
              <a:p>
                <a:r>
                  <a:rPr lang="pt-BR" sz="1200" dirty="0" smtClean="0"/>
                  <a:t>piar()</a:t>
                </a:r>
                <a:endParaRPr lang="pt-BR" sz="12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Pato</a:t>
                </a:r>
                <a:endParaRPr lang="pt-BR" b="1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nadar()</a:t>
                </a:r>
              </a:p>
              <a:p>
                <a:r>
                  <a:rPr lang="pt-BR" sz="1200" dirty="0"/>
                  <a:t>g</a:t>
                </a:r>
                <a:r>
                  <a:rPr lang="pt-BR" sz="1200" dirty="0" smtClean="0"/>
                  <a:t>rasnar()</a:t>
                </a:r>
                <a:endParaRPr lang="pt-BR" sz="1200" dirty="0"/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Mãe</a:t>
                  </a:r>
                  <a:endParaRPr lang="pt-BR" b="1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Pai</a:t>
                  </a:r>
                  <a:endParaRPr lang="pt-BR" b="1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Filho</a:t>
                  </a:r>
                  <a:endParaRPr lang="pt-BR" b="1" dirty="0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Animal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pernas: int</a:t>
              </a:r>
            </a:p>
            <a:p>
              <a:r>
                <a:rPr lang="pt-BR" sz="1200" dirty="0"/>
                <a:t>i</a:t>
              </a:r>
              <a:r>
                <a:rPr lang="pt-BR" sz="1200" dirty="0" smtClean="0"/>
                <a:t>dade: int</a:t>
              </a:r>
            </a:p>
            <a:p>
              <a:r>
                <a:rPr lang="pt-BR" sz="1200" dirty="0" smtClean="0"/>
                <a:t>peso: float</a:t>
              </a:r>
              <a:endParaRPr lang="pt-B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comer()</a:t>
              </a:r>
            </a:p>
            <a:p>
              <a:r>
                <a:rPr lang="pt-BR" sz="1200" dirty="0"/>
                <a:t>d</a:t>
              </a:r>
              <a:r>
                <a:rPr lang="pt-BR" sz="1200" dirty="0" smtClean="0"/>
                <a:t>ormir()</a:t>
              </a:r>
              <a:endParaRPr lang="pt-BR" sz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Mamífero</a:t>
              </a:r>
              <a:endParaRPr lang="pt-BR" b="1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</a:t>
              </a:r>
              <a:r>
                <a:rPr lang="pt-BR" sz="1200" dirty="0" smtClean="0"/>
                <a:t>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Felino</a:t>
              </a:r>
              <a:endParaRPr lang="pt-BR" b="1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andar()</a:t>
              </a:r>
            </a:p>
            <a:p>
              <a:r>
                <a:rPr lang="pt-BR" sz="1200" dirty="0"/>
                <a:t>m</a:t>
              </a:r>
              <a:r>
                <a:rPr lang="pt-BR" sz="1200" dirty="0" smtClean="0"/>
                <a:t>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Gato</a:t>
              </a:r>
              <a:endParaRPr lang="pt-BR" b="1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Animal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# pernas: int</a:t>
              </a:r>
            </a:p>
            <a:p>
              <a:r>
                <a:rPr lang="pt-BR" sz="1200" dirty="0" smtClean="0"/>
                <a:t>+ idade: int</a:t>
              </a:r>
            </a:p>
            <a:p>
              <a:r>
                <a:rPr lang="pt-BR" sz="1200" dirty="0" smtClean="0"/>
                <a:t>+ peso: float</a:t>
              </a:r>
              <a:endParaRPr lang="pt-B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Animal(pernas, idade, peso)</a:t>
              </a:r>
            </a:p>
            <a:p>
              <a:r>
                <a:rPr lang="pt-BR" sz="1200" dirty="0" smtClean="0"/>
                <a:t>+ comer(): void</a:t>
              </a:r>
            </a:p>
            <a:p>
              <a:r>
                <a:rPr lang="pt-BR" sz="1200" dirty="0" smtClean="0"/>
                <a:t>+ dormir(): void</a:t>
              </a:r>
            </a:p>
            <a:p>
              <a:r>
                <a:rPr lang="pt-BR" sz="1200" dirty="0" smtClean="0"/>
                <a:t>- digerir(): void</a:t>
              </a:r>
              <a:endParaRPr lang="pt-BR" sz="1200" dirty="0"/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Mamífero</a:t>
              </a:r>
              <a:endParaRPr lang="pt-BR" b="1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corDoPelo: string</a:t>
              </a:r>
              <a:endParaRPr lang="pt-BR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Mamífero(pernas, idade</a:t>
              </a:r>
              <a:r>
                <a:rPr lang="pt-BR" sz="1200" dirty="0"/>
                <a:t>, peso, corDoPelo)</a:t>
              </a:r>
              <a:endParaRPr lang="pt-BR" sz="1200" dirty="0" smtClean="0"/>
            </a:p>
            <a:p>
              <a:r>
                <a:rPr lang="pt-BR" sz="1200" dirty="0" smtClean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Vaca</a:t>
              </a:r>
              <a:endParaRPr lang="pt-BR" b="1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Vaca(pernas, idade</a:t>
              </a:r>
              <a:r>
                <a:rPr lang="pt-BR" sz="1200" dirty="0"/>
                <a:t>, peso, corDoPelo)</a:t>
              </a:r>
              <a:endParaRPr lang="pt-BR" sz="1200" dirty="0" smtClean="0"/>
            </a:p>
            <a:p>
              <a:r>
                <a:rPr lang="pt-BR" sz="1200" dirty="0" smtClean="0"/>
                <a:t>- ruminar(): void</a:t>
              </a:r>
            </a:p>
            <a:p>
              <a:r>
                <a:rPr lang="pt-BR" sz="1200" dirty="0" smtClean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Biblioteca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nome: string</a:t>
              </a:r>
              <a:endParaRPr lang="pt-B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Biblioteca(nome)</a:t>
              </a:r>
            </a:p>
            <a:p>
              <a:r>
                <a:rPr lang="pt-BR" sz="1200" dirty="0" smtClean="0"/>
                <a:t>+ emprestar(cliente, livro): boolean</a:t>
              </a:r>
            </a:p>
            <a:p>
              <a:r>
                <a:rPr lang="pt-BR" sz="1200" dirty="0" smtClean="0"/>
                <a:t>+ devolver(cliente, livro): </a:t>
              </a:r>
              <a:r>
                <a:rPr lang="pt-BR" sz="1200" dirty="0"/>
                <a:t>boolean</a:t>
              </a:r>
              <a:endParaRPr lang="pt-BR" sz="1200" dirty="0" smtClean="0"/>
            </a:p>
            <a:p>
              <a:r>
                <a:rPr lang="pt-BR" sz="1200" dirty="0" smtClean="0"/>
                <a:t>+ listar(cliente</a:t>
              </a:r>
              <a:r>
                <a:rPr lang="pt-BR" sz="1200" dirty="0"/>
                <a:t>): boolean</a:t>
              </a:r>
              <a:endParaRPr lang="pt-BR" sz="1200" dirty="0" smtClean="0"/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Cliente</a:t>
              </a:r>
              <a:endParaRPr lang="pt-BR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nome: string</a:t>
              </a:r>
            </a:p>
            <a:p>
              <a:r>
                <a:rPr lang="pt-BR" sz="1200" dirty="0" smtClean="0"/>
                <a:t>- clienteID: int</a:t>
              </a:r>
            </a:p>
            <a:p>
              <a:r>
                <a:rPr lang="pt-BR" sz="1200" dirty="0" smtClean="0"/>
                <a:t>- l</a:t>
              </a:r>
              <a:r>
                <a:rPr lang="pt-BR" sz="1200" dirty="0" smtClean="0"/>
                <a:t>ivros: list</a:t>
              </a:r>
              <a:endParaRPr lang="pt-B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Cliente(nome, clienteID)</a:t>
              </a:r>
            </a:p>
            <a:p>
              <a:r>
                <a:rPr lang="pt-BR" sz="1200" dirty="0" smtClean="0"/>
                <a:t>+ adicionarLivro(livro</a:t>
              </a:r>
              <a:r>
                <a:rPr lang="pt-BR" sz="1200" dirty="0"/>
                <a:t>): boolean</a:t>
              </a:r>
              <a:endParaRPr lang="pt-BR" sz="1200" dirty="0" smtClean="0"/>
            </a:p>
            <a:p>
              <a:r>
                <a:rPr lang="pt-BR" sz="1200" dirty="0" smtClean="0"/>
                <a:t>+ removerLivro(título): </a:t>
              </a:r>
              <a:r>
                <a:rPr lang="pt-BR" sz="1200" dirty="0"/>
                <a:t>boolean</a:t>
              </a:r>
            </a:p>
            <a:p>
              <a:r>
                <a:rPr lang="pt-BR" sz="1200" dirty="0" smtClean="0"/>
                <a:t>+ listarLivros</a:t>
              </a:r>
              <a:r>
                <a:rPr lang="pt-BR" sz="1200" dirty="0"/>
                <a:t>(): boolean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Livro</a:t>
              </a:r>
              <a:endParaRPr lang="pt-BR" b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título: string</a:t>
              </a:r>
            </a:p>
            <a:p>
              <a:r>
                <a:rPr lang="pt-BR" sz="1200" dirty="0" smtClean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Livro(título)</a:t>
              </a:r>
            </a:p>
            <a:p>
              <a:r>
                <a:rPr lang="pt-BR" sz="1200" dirty="0" smtClean="0"/>
                <a:t>+ getTítulo(): string</a:t>
              </a:r>
            </a:p>
            <a:p>
              <a:r>
                <a:rPr lang="pt-BR" sz="1200" dirty="0" smtClean="0"/>
                <a:t>+ getDataEmpréstimo(): string</a:t>
              </a:r>
            </a:p>
            <a:p>
              <a:r>
                <a:rPr lang="pt-BR" sz="1200" dirty="0" smtClean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0...*</a:t>
              </a:r>
              <a:endParaRPr lang="pt-BR" dirty="0"/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Pessoa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nome: string</a:t>
              </a:r>
            </a:p>
            <a:p>
              <a:r>
                <a:rPr lang="pt-BR" sz="1200" dirty="0" smtClean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Funcionário</a:t>
              </a:r>
              <a:endParaRPr lang="pt-BR" b="1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dataDeContratacao: Date</a:t>
              </a:r>
            </a:p>
            <a:p>
              <a:r>
                <a:rPr lang="pt-BR" sz="1200" dirty="0"/>
                <a:t>s</a:t>
              </a:r>
              <a:r>
                <a:rPr lang="pt-BR" sz="1200" dirty="0" smtClean="0"/>
                <a:t>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Professor</a:t>
              </a:r>
              <a:endParaRPr lang="pt-BR" b="1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adicionarDisciplina(string)</a:t>
              </a:r>
            </a:p>
            <a:p>
              <a:r>
                <a:rPr lang="pt-BR" sz="1200" dirty="0" smtClean="0"/>
                <a:t>obterDisciplinas</a:t>
              </a:r>
              <a:r>
                <a:rPr lang="pt-BR" sz="1200" dirty="0"/>
                <a:t>(): disciplinas</a:t>
              </a:r>
              <a:endParaRPr lang="pt-BR" sz="1200" dirty="0" smtClean="0"/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disciplinas: lista de strings</a:t>
            </a:r>
          </a:p>
          <a:p>
            <a:endParaRPr lang="pt-BR" sz="12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Secretária</a:t>
              </a:r>
              <a:endParaRPr lang="pt-BR" b="1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definirSetor(string)</a:t>
              </a:r>
            </a:p>
            <a:p>
              <a:r>
                <a:rPr lang="pt-BR" sz="1200" dirty="0" smtClean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ServiçosGerais</a:t>
              </a:r>
              <a:endParaRPr lang="pt-BR" b="1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Organização</a:t>
              </a:r>
              <a:endParaRPr lang="pt-BR" b="1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Universidade</a:t>
              </a:r>
              <a:endParaRPr lang="pt-BR" b="1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Membro</a:t>
                </a:r>
                <a:endParaRPr lang="pt-BR" b="1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nome: string</a:t>
                </a:r>
              </a:p>
              <a:p>
                <a:r>
                  <a:rPr lang="pt-BR" sz="1200" dirty="0" smtClean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Membro(nome, dataDeNascimento)</a:t>
                </a:r>
              </a:p>
              <a:p>
                <a:r>
                  <a:rPr lang="pt-BR" sz="1200" dirty="0" smtClean="0"/>
                  <a:t>calcularIdade(): integer</a:t>
                </a:r>
              </a:p>
              <a:p>
                <a:r>
                  <a:rPr lang="pt-BR" sz="1200" dirty="0" smtClean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Professor</a:t>
                </a:r>
                <a:endParaRPr lang="pt-BR" b="1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disciplinas: lista de strings</a:t>
                </a:r>
              </a:p>
              <a:p>
                <a:r>
                  <a:rPr lang="pt-BR" sz="1200" dirty="0" smtClean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Professor(nome, dataDeNascimento, salário)</a:t>
                </a:r>
              </a:p>
              <a:p>
                <a:r>
                  <a:rPr lang="pt-BR" sz="1200" dirty="0" smtClean="0"/>
                  <a:t>adicionarDisciplina(disciplina)</a:t>
                </a:r>
              </a:p>
              <a:p>
                <a:r>
                  <a:rPr lang="pt-BR" sz="1200" dirty="0"/>
                  <a:t>obterRelacionamento(): </a:t>
                </a:r>
                <a:r>
                  <a:rPr lang="pt-BR" sz="1200" dirty="0" smtClean="0"/>
                  <a:t>string</a:t>
                </a:r>
                <a:endParaRPr lang="pt-BR" sz="12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Aluno</a:t>
                </a:r>
                <a:endParaRPr lang="pt-BR" b="1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Aluno(nome, dataDeNascimento, matrícula)</a:t>
                </a:r>
              </a:p>
              <a:p>
                <a:r>
                  <a:rPr lang="pt-BR" sz="1200" dirty="0" smtClean="0"/>
                  <a:t>obterRelacionamento</a:t>
                </a:r>
                <a:r>
                  <a:rPr lang="pt-BR" sz="1200" dirty="0"/>
                  <a:t>(): </a:t>
                </a:r>
                <a:r>
                  <a:rPr lang="pt-BR" sz="1200" dirty="0" smtClean="0"/>
                  <a:t>string</a:t>
                </a:r>
                <a:endParaRPr lang="pt-BR" sz="1200" dirty="0"/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Universidade</a:t>
                </a:r>
                <a:endParaRPr lang="pt-BR" b="1" dirty="0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nomeDaInstituição: string</a:t>
                </a:r>
              </a:p>
              <a:p>
                <a:r>
                  <a:rPr lang="pt-BR" sz="1200" dirty="0" smtClean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Universidade(</a:t>
                </a:r>
                <a:r>
                  <a:rPr lang="pt-BR" sz="1200" dirty="0"/>
                  <a:t>nomeDaInstituição</a:t>
                </a:r>
                <a:r>
                  <a:rPr lang="pt-BR" sz="1200" dirty="0" smtClean="0"/>
                  <a:t>)</a:t>
                </a:r>
              </a:p>
              <a:p>
                <a:r>
                  <a:rPr lang="pt-BR" sz="1200" dirty="0" smtClean="0"/>
                  <a:t>adicionarMembro(membro)</a:t>
                </a:r>
              </a:p>
              <a:p>
                <a:r>
                  <a:rPr lang="pt-BR" sz="1200" dirty="0" smtClean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0...*</a:t>
              </a:r>
              <a:endParaRPr lang="pt-BR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Uma universidade pode ter 0 ou vários membros.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Membro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nome: string</a:t>
              </a:r>
            </a:p>
            <a:p>
              <a:r>
                <a:rPr lang="pt-BR" sz="1200" dirty="0" smtClean="0"/>
                <a:t>- dataDeNascimento: string</a:t>
              </a:r>
            </a:p>
            <a:p>
              <a:r>
                <a:rPr lang="pt-BR" sz="1200" dirty="0"/>
                <a:t>- disciplinas: </a:t>
              </a:r>
              <a:r>
                <a:rPr lang="pt-BR" sz="1200" dirty="0" smtClean="0"/>
                <a:t>list</a:t>
              </a:r>
              <a:endParaRPr lang="pt-B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Membro(nome, dataDeNascimento)</a:t>
              </a:r>
            </a:p>
            <a:p>
              <a:r>
                <a:rPr lang="pt-BR" sz="1200" dirty="0" smtClean="0"/>
                <a:t>+ getRelacionamento(): string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addDisciplina(disciplina)</a:t>
              </a:r>
            </a:p>
            <a:p>
              <a:r>
                <a:rPr lang="pt-BR" sz="1200" dirty="0" smtClean="0"/>
                <a:t>+ removeDisciplina(</a:t>
              </a:r>
              <a:r>
                <a:rPr lang="pt-BR" sz="1200" dirty="0"/>
                <a:t>disciplina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 smtClean="0"/>
                <a:t>+ getDisciplinas(): list</a:t>
              </a:r>
            </a:p>
            <a:p>
              <a:r>
                <a:rPr lang="pt-BR" sz="1200" dirty="0" smtClean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Professor</a:t>
              </a:r>
              <a:endParaRPr lang="pt-BR" b="1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Professor(nome, dataDeNascimento, salário)</a:t>
              </a:r>
            </a:p>
            <a:p>
              <a:r>
                <a:rPr lang="pt-BR" sz="1200" dirty="0" smtClean="0"/>
                <a:t>+ getRelacionamento</a:t>
              </a:r>
              <a:r>
                <a:rPr lang="pt-BR" sz="1200" dirty="0"/>
                <a:t>(): </a:t>
              </a:r>
              <a:r>
                <a:rPr lang="pt-BR" sz="1200" dirty="0" smtClean="0"/>
                <a:t>string</a:t>
              </a:r>
            </a:p>
            <a:p>
              <a:r>
                <a:rPr lang="pt-BR" sz="1200" dirty="0" smtClean="0"/>
                <a:t>+ setSalário(salário): void</a:t>
              </a:r>
            </a:p>
            <a:p>
              <a:r>
                <a:rPr lang="pt-BR" sz="1200" dirty="0" smtClean="0"/>
                <a:t>+ getSalário(): float</a:t>
              </a:r>
              <a:endParaRPr lang="pt-BR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Aluno</a:t>
              </a:r>
              <a:endParaRPr lang="pt-BR" b="1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Aluno(nome, dataDeNascimento, matrícula)</a:t>
              </a:r>
            </a:p>
            <a:p>
              <a:r>
                <a:rPr lang="pt-BR" sz="1200" dirty="0" smtClean="0"/>
                <a:t>+ getRelacionamento</a:t>
              </a:r>
              <a:r>
                <a:rPr lang="pt-BR" sz="1200" dirty="0"/>
                <a:t>(): </a:t>
              </a:r>
              <a:r>
                <a:rPr lang="pt-BR" sz="1200" dirty="0" smtClean="0"/>
                <a:t>string</a:t>
              </a:r>
            </a:p>
            <a:p>
              <a:r>
                <a:rPr lang="pt-BR" sz="1200" dirty="0" smtClean="0"/>
                <a:t>+ getMatrícula(): integer</a:t>
              </a:r>
            </a:p>
            <a:p>
              <a:r>
                <a:rPr lang="pt-BR" sz="1200" dirty="0"/>
                <a:t>+</a:t>
              </a:r>
              <a:r>
                <a:rPr lang="pt-BR" sz="1200" dirty="0" smtClean="0"/>
                <a:t> setMatrícula(matrícula): void</a:t>
              </a:r>
              <a:endParaRPr lang="pt-BR" sz="1200" dirty="0"/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Calculadora</a:t>
                </a:r>
                <a:endParaRPr lang="pt-BR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1..*</a:t>
              </a:r>
              <a:endParaRPr lang="pt-BR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Carro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Composição</a:t>
            </a:r>
            <a:endParaRPr lang="pt-BR" dirty="0"/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Animal</a:t>
                </a:r>
                <a:endParaRPr lang="pt-BR" b="1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Mamífero</a:t>
                </a:r>
                <a:endParaRPr lang="pt-BR" b="1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Vaca</a:t>
                </a:r>
                <a:endParaRPr lang="pt-BR" b="1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83568" y="2968891"/>
            <a:ext cx="2107544" cy="1753234"/>
            <a:chOff x="4683568" y="2968891"/>
            <a:chExt cx="2107544" cy="175323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Animal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pernas: int</a:t>
              </a:r>
            </a:p>
            <a:p>
              <a:r>
                <a:rPr lang="pt-BR" sz="1200" dirty="0" smtClean="0"/>
                <a:t># idade: int</a:t>
              </a:r>
            </a:p>
            <a:p>
              <a:r>
                <a:rPr lang="pt-BR" sz="1200" dirty="0" smtClean="0"/>
                <a:t>+ peso: 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Animal(pernas, idade, peso)</a:t>
              </a:r>
              <a:endParaRPr lang="pt-BR" sz="1200" dirty="0"/>
            </a:p>
            <a:p>
              <a:r>
                <a:rPr lang="pt-BR" sz="1200" dirty="0" smtClean="0"/>
                <a:t>+ comer(): void</a:t>
              </a:r>
            </a:p>
            <a:p>
              <a:r>
                <a:rPr lang="pt-BR" sz="1200" dirty="0" smtClean="0"/>
                <a:t>+ dormir</a:t>
              </a:r>
              <a:r>
                <a:rPr lang="pt-BR" sz="1200" dirty="0"/>
                <a:t>() : </a:t>
              </a:r>
              <a:r>
                <a:rPr lang="pt-BR" sz="1200" dirty="0" smtClean="0"/>
                <a:t>void</a:t>
              </a:r>
            </a:p>
            <a:p>
              <a:r>
                <a:rPr lang="pt-BR" sz="1200" dirty="0" smtClean="0"/>
                <a:t>+ getPernas(): integer</a:t>
              </a:r>
              <a:endParaRPr lang="pt-BR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73428" y="296653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Animal</a:t>
              </a:r>
              <a:endParaRPr lang="pt-BR" b="1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pernas: int</a:t>
              </a:r>
            </a:p>
            <a:p>
              <a:r>
                <a:rPr lang="pt-BR" sz="1200" dirty="0" smtClean="0"/>
                <a:t># idade: int</a:t>
              </a:r>
            </a:p>
            <a:p>
              <a:r>
                <a:rPr lang="pt-BR" sz="1200" dirty="0" smtClean="0"/>
                <a:t>+ peso: float</a:t>
              </a:r>
              <a:endParaRPr lang="pt-BR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Animal(pernas, idade, peso)</a:t>
              </a:r>
              <a:endParaRPr lang="pt-BR" sz="1200" dirty="0"/>
            </a:p>
            <a:p>
              <a:r>
                <a:rPr lang="pt-BR" sz="1200" dirty="0" smtClean="0"/>
                <a:t>+ comer(): void</a:t>
              </a:r>
            </a:p>
            <a:p>
              <a:r>
                <a:rPr lang="pt-BR" sz="1200" dirty="0" smtClean="0"/>
                <a:t>+ dormir</a:t>
              </a:r>
              <a:r>
                <a:rPr lang="pt-BR" sz="1200" dirty="0"/>
                <a:t>() : </a:t>
              </a:r>
              <a:r>
                <a:rPr lang="pt-BR" sz="1200" dirty="0" smtClean="0"/>
                <a:t>void</a:t>
              </a:r>
            </a:p>
            <a:p>
              <a:r>
                <a:rPr lang="pt-BR" sz="1200" dirty="0"/>
                <a:t>-</a:t>
              </a:r>
              <a:r>
                <a:rPr lang="pt-BR" sz="1200" dirty="0" smtClean="0"/>
                <a:t> fazerDigestão(): 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1 + somaLista([</a:t>
              </a:r>
              <a:r>
                <a:rPr lang="pt-BR" dirty="0">
                  <a:solidFill>
                    <a:schemeClr val="tx1"/>
                  </a:solidFill>
                </a:rPr>
                <a:t>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3 + somaLista([5,7,9])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5 + somaLista([7,9])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7 + somaLista([9])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21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24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25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1 + somarLista([</a:t>
              </a:r>
              <a:r>
                <a:rPr lang="pt-BR" dirty="0">
                  <a:solidFill>
                    <a:schemeClr val="tx1"/>
                  </a:solidFill>
                </a:rPr>
                <a:t>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3 + somarLista([5,7,9])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5 + somarLista([7,9])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7 + somarLista([9])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21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24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25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 smtClean="0"/>
              <a:t>vasto </a:t>
            </a:r>
            <a:r>
              <a:rPr lang="pt-BR" sz="2400" dirty="0"/>
              <a:t>repertório de bibliotecas</a:t>
            </a:r>
            <a:endParaRPr lang="en-US" sz="2400" dirty="0" smtClean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* potencia(2.0, 5-1)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4-1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5-1</a:t>
              </a:r>
              <a:r>
                <a:rPr lang="pt-BR" dirty="0" smtClean="0">
                  <a:solidFill>
                    <a:schemeClr val="tx1"/>
                  </a:solidFill>
                </a:rPr>
                <a:t>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2.0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4.0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8.0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16.0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32.0</a:t>
              </a:r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1.0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* potencia(2.0, 5-1)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4-1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3</a:t>
              </a:r>
              <a:r>
                <a:rPr lang="pt-BR" dirty="0" smtClean="0">
                  <a:solidFill>
                    <a:schemeClr val="tx1"/>
                  </a:solidFill>
                </a:rPr>
                <a:t>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2-1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2.0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4.0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8.0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16.0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32.0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fun(45)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</a:t>
            </a:r>
            <a:r>
              <a:rPr lang="pt-BR" dirty="0">
                <a:solidFill>
                  <a:schemeClr val="tx1"/>
                </a:solidFill>
              </a:rPr>
              <a:t>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fun(56)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fun(67)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fun(78)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fun(89)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101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fun(102)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fun(103)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fun(104)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fun(105)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100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</a:t>
              </a:r>
              <a:r>
                <a:rPr lang="pt-BR" dirty="0" smtClean="0">
                  <a:solidFill>
                    <a:schemeClr val="tx1"/>
                  </a:solidFill>
                </a:rPr>
                <a:t>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fun(56)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100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fun(67)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fun(78)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98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fun(89)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fun(100)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96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fun(111)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101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fun(89)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fun(45)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</a:t>
            </a:r>
            <a:r>
              <a:rPr lang="pt-BR" dirty="0">
                <a:solidFill>
                  <a:schemeClr val="tx1"/>
                </a:solidFill>
              </a:rPr>
              <a:t>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fun(56)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fun(67)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fun(78)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fun(89)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101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fun(102)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fun(103)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fun(104)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fun(105)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Veículo</a:t>
            </a:r>
            <a:endParaRPr lang="pt-BR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</a:t>
            </a:r>
            <a:r>
              <a:rPr lang="pt-BR" sz="1200" dirty="0" smtClean="0"/>
              <a:t>float</a:t>
            </a:r>
          </a:p>
          <a:p>
            <a:r>
              <a:rPr lang="pt-BR" sz="1200" dirty="0" smtClean="0"/>
              <a:t># </a:t>
            </a:r>
            <a:r>
              <a:rPr lang="pt-BR" sz="1200" dirty="0"/>
              <a:t>cor: string</a:t>
            </a:r>
          </a:p>
          <a:p>
            <a:r>
              <a:rPr lang="pt-BR" sz="1200" dirty="0" smtClean="0"/>
              <a:t>- marca: string</a:t>
            </a:r>
          </a:p>
          <a:p>
            <a:r>
              <a:rPr lang="pt-BR" sz="1200" dirty="0" smtClean="0"/>
              <a:t>- modelo: string</a:t>
            </a:r>
          </a:p>
          <a:p>
            <a:r>
              <a:rPr lang="pt-BR" sz="1200" dirty="0" smtClean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Veículo(marca, modelo, cor, placa, kilometragem</a:t>
            </a:r>
            <a:r>
              <a:rPr lang="pt-BR" sz="1200" dirty="0"/>
              <a:t>)</a:t>
            </a:r>
            <a:endParaRPr lang="pt-BR" sz="1200" dirty="0" smtClean="0"/>
          </a:p>
          <a:p>
            <a:r>
              <a:rPr lang="pt-BR" sz="1200" dirty="0" smtClean="0"/>
              <a:t>+ imprimirInfo(): void</a:t>
            </a:r>
          </a:p>
          <a:p>
            <a:r>
              <a:rPr lang="pt-BR" sz="1200" dirty="0" smtClean="0"/>
              <a:t>+ acelerar(): void</a:t>
            </a:r>
          </a:p>
          <a:p>
            <a:r>
              <a:rPr lang="pt-BR" sz="1200" dirty="0" smtClean="0"/>
              <a:t>+ f</a:t>
            </a:r>
            <a:r>
              <a:rPr lang="pt-BR" sz="1200" dirty="0"/>
              <a:t>rear</a:t>
            </a:r>
            <a:r>
              <a:rPr lang="pt-BR" sz="1200" dirty="0" smtClean="0"/>
              <a:t>(): void</a:t>
            </a:r>
          </a:p>
          <a:p>
            <a:r>
              <a:rPr lang="pt-BR" sz="1200" dirty="0" smtClean="0"/>
              <a:t>+ getPlaca(): string</a:t>
            </a:r>
          </a:p>
          <a:p>
            <a:r>
              <a:rPr lang="pt-BR" sz="1200" dirty="0" smtClean="0"/>
              <a:t>- injetarCombustivel(): void</a:t>
            </a:r>
          </a:p>
          <a:p>
            <a:r>
              <a:rPr lang="pt-BR" sz="1200" dirty="0" smtClean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Ônibus</a:t>
              </a:r>
              <a:endParaRPr lang="pt-BR" b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Ônibus(marca</a:t>
              </a:r>
              <a:r>
                <a:rPr lang="pt-BR" sz="1200" dirty="0"/>
                <a:t>, modelo, cor, </a:t>
              </a:r>
              <a:r>
                <a:rPr lang="pt-BR" sz="1200" dirty="0" smtClean="0"/>
                <a:t>kilometragem, placa)</a:t>
              </a:r>
              <a:endParaRPr lang="pt-BR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Motocicleta</a:t>
              </a:r>
              <a:endParaRPr lang="pt-BR" b="1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Motocicleta(marca</a:t>
              </a:r>
              <a:r>
                <a:rPr lang="pt-BR" sz="1200" dirty="0"/>
                <a:t>, modelo, cor, </a:t>
              </a:r>
              <a:r>
                <a:rPr lang="pt-BR" sz="1200" dirty="0" smtClean="0"/>
                <a:t>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 smtClean="0"/>
                <a:t>+ adicionarVeículo(placa, veículo):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0...*</a:t>
            </a:r>
            <a:endParaRPr lang="pt-BR" dirty="0"/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Carro</a:t>
              </a:r>
              <a:endParaRPr lang="pt-BR" b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</a:t>
              </a:r>
              <a:r>
                <a:rPr lang="pt-BR" sz="1200" dirty="0"/>
                <a:t>, modelo, cor, </a:t>
              </a:r>
              <a:r>
                <a:rPr lang="pt-BR" sz="1200" dirty="0" smtClean="0"/>
                <a:t>kilometragem, placa)</a:t>
              </a:r>
              <a:endParaRPr lang="pt-BR" sz="1200" dirty="0"/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Animal</a:t>
            </a:r>
            <a:endParaRPr lang="pt-BR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 nome: String</a:t>
            </a:r>
          </a:p>
          <a:p>
            <a:r>
              <a:rPr lang="pt-BR" sz="1200" dirty="0" smtClean="0"/>
              <a:t># pernas: integer</a:t>
            </a:r>
          </a:p>
          <a:p>
            <a:r>
              <a:rPr lang="pt-BR" sz="1200" dirty="0"/>
              <a:t>+</a:t>
            </a:r>
            <a:r>
              <a:rPr lang="pt-BR" sz="1200" dirty="0" smtClean="0"/>
              <a:t> idade</a:t>
            </a:r>
            <a:r>
              <a:rPr lang="pt-BR" sz="1200" dirty="0"/>
              <a:t>: integer</a:t>
            </a:r>
          </a:p>
          <a:p>
            <a:r>
              <a:rPr lang="pt-BR" sz="1200" dirty="0" smtClean="0"/>
              <a:t>- peso: float</a:t>
            </a:r>
          </a:p>
          <a:p>
            <a:r>
              <a:rPr lang="pt-BR" sz="1200" dirty="0" smtClean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Animal(nome, registro, pernas, idade, peso)</a:t>
            </a:r>
          </a:p>
          <a:p>
            <a:r>
              <a:rPr lang="pt-BR" sz="1200" dirty="0" smtClean="0"/>
              <a:t>+ imprimirInfo(): void</a:t>
            </a:r>
          </a:p>
          <a:p>
            <a:r>
              <a:rPr lang="pt-BR" sz="1200" dirty="0" smtClean="0"/>
              <a:t>+ andar(): void</a:t>
            </a:r>
          </a:p>
          <a:p>
            <a:r>
              <a:rPr lang="pt-BR" sz="1200" dirty="0" smtClean="0"/>
              <a:t>+ comer(): void</a:t>
            </a:r>
          </a:p>
          <a:p>
            <a:r>
              <a:rPr lang="pt-BR" sz="1200" dirty="0" smtClean="0"/>
              <a:t>+ getRegistro(): integer</a:t>
            </a:r>
          </a:p>
          <a:p>
            <a:r>
              <a:rPr lang="pt-BR" sz="1200" dirty="0" smtClean="0"/>
              <a:t>-  movimentarPernas(): void</a:t>
            </a:r>
          </a:p>
          <a:p>
            <a:r>
              <a:rPr lang="pt-BR" sz="1200" dirty="0" smtClean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Pássaro</a:t>
              </a:r>
              <a:endParaRPr lang="pt-BR" b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Pássaro(nome</a:t>
              </a:r>
              <a:r>
                <a:rPr lang="pt-BR" sz="1200" dirty="0"/>
                <a:t>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Réptil</a:t>
              </a:r>
              <a:endParaRPr lang="pt-BR" b="1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Réptil(nome</a:t>
              </a:r>
              <a:r>
                <a:rPr lang="pt-BR" sz="1200" dirty="0"/>
                <a:t>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+ adicionarAnimal(registro, 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0...*</a:t>
            </a:r>
            <a:endParaRPr lang="pt-BR" dirty="0"/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Mamífero</a:t>
              </a:r>
              <a:endParaRPr lang="pt-BR" b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Mamífero(nome</a:t>
              </a:r>
              <a:r>
                <a:rPr lang="pt-BR" sz="1200" dirty="0"/>
                <a:t>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Game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Som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Imagem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Robot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Actions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Sound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  <a:r>
                <a:rPr lang="pt-BR" dirty="0" smtClean="0">
                  <a:solidFill>
                    <a:schemeClr val="tx1"/>
                  </a:solidFill>
                </a:rPr>
                <a:t>esign.py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Cliente</a:t>
              </a:r>
              <a:endParaRPr lang="pt-BR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Aplicativo</a:t>
              </a:r>
              <a:endParaRPr lang="pt-B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API Cliente</a:t>
              </a:r>
              <a:endParaRPr lang="pt-BR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Servidor</a:t>
              </a:r>
              <a:endParaRPr lang="pt-BR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SGBD</a:t>
              </a:r>
              <a:endParaRPr lang="pt-BR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  <a:r>
                <a:rPr lang="pt-BR" dirty="0" smtClean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dados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Rede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/>
                <a:gridCol w="1446663"/>
                <a:gridCol w="2060811"/>
                <a:gridCol w="2006221"/>
                <a:gridCol w="1160060"/>
                <a:gridCol w="7779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smtClean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João</a:t>
                      </a:r>
                      <a:r>
                        <a:rPr lang="pt-BR" baseline="0" dirty="0" smtClean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Rua I, 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Santa Rita do Sapucaí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37540-000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MG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José</a:t>
                      </a:r>
                      <a:r>
                        <a:rPr lang="pt-BR" baseline="0" dirty="0" smtClean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Avenida Sul, 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Campinas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45356-001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SP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Ana Valadares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Alameda João</a:t>
                      </a:r>
                      <a:r>
                        <a:rPr lang="pt-BR" baseline="0" dirty="0" smtClean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78900-000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Tabela: Clientes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adicionarVeículo(veiculo):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adicionarVeículo(veiculo):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 smtClean="0"/>
                <a:t>+ adicionarVeículo(veiculo):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adicionarVeiculo(veiculo): boolean</a:t>
              </a:r>
            </a:p>
            <a:p>
              <a:r>
                <a:rPr lang="pt-BR" sz="1200" dirty="0" smtClean="0"/>
                <a:t>+ removerVeiculo(placa): boolean</a:t>
              </a:r>
            </a:p>
            <a:p>
              <a:r>
                <a:rPr lang="pt-BR" sz="1200" dirty="0" smtClean="0"/>
                <a:t>+ listarVeiculos():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listarVeiculo(placa): boolean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adicionarVeiculo(veiculo): boolean</a:t>
              </a:r>
            </a:p>
            <a:p>
              <a:r>
                <a:rPr lang="pt-BR" sz="1200" dirty="0" smtClean="0"/>
                <a:t>+ removerVeiculo(placa): boolean</a:t>
              </a:r>
            </a:p>
            <a:p>
              <a:r>
                <a:rPr lang="pt-BR" sz="1200" dirty="0" smtClean="0"/>
                <a:t>+ listarVeiculos():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listarVeiculo(placa): boolean</a:t>
              </a:r>
            </a:p>
            <a:p>
              <a:r>
                <a:rPr lang="pt-BR" sz="1200" dirty="0" smtClean="0"/>
                <a:t>+ getDuracao(placa): timedelta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animais: Tabela(Registro</a:t>
              </a:r>
              <a:r>
                <a:rPr lang="pt-BR" sz="1200" dirty="0"/>
                <a:t>, </a:t>
              </a:r>
              <a:r>
                <a:rPr lang="pt-BR" sz="1200" dirty="0" smtClean="0"/>
                <a:t>Nome</a:t>
              </a:r>
              <a:r>
                <a:rPr lang="pt-BR" sz="1200" dirty="0"/>
                <a:t>, </a:t>
              </a:r>
              <a:r>
                <a:rPr lang="pt-BR" sz="1200" dirty="0" smtClean="0"/>
                <a:t>Pernas</a:t>
              </a:r>
              <a:r>
                <a:rPr lang="pt-BR" sz="1200" dirty="0"/>
                <a:t>, </a:t>
              </a:r>
              <a:r>
                <a:rPr lang="pt-BR" sz="1200" dirty="0" smtClean="0"/>
                <a:t>Idade</a:t>
              </a:r>
              <a:r>
                <a:rPr lang="pt-BR" sz="1200" dirty="0"/>
                <a:t>, </a:t>
              </a:r>
              <a:r>
                <a:rPr lang="pt-BR" sz="1200" dirty="0" smtClean="0"/>
                <a:t>Peso)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~Zoológico()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animais: Tabela(Registro</a:t>
              </a:r>
              <a:r>
                <a:rPr lang="pt-BR" sz="1200" dirty="0"/>
                <a:t>, </a:t>
              </a:r>
              <a:r>
                <a:rPr lang="pt-BR" sz="1200" dirty="0" smtClean="0"/>
                <a:t>Nome</a:t>
              </a:r>
              <a:r>
                <a:rPr lang="pt-BR" sz="1200" dirty="0"/>
                <a:t>, </a:t>
              </a:r>
              <a:r>
                <a:rPr lang="pt-BR" sz="1200" dirty="0" smtClean="0"/>
                <a:t>Pernas</a:t>
              </a:r>
              <a:r>
                <a:rPr lang="pt-BR" sz="1200" dirty="0"/>
                <a:t>, </a:t>
              </a:r>
              <a:r>
                <a:rPr lang="pt-BR" sz="1200" dirty="0" smtClean="0"/>
                <a:t>Idade</a:t>
              </a:r>
              <a:r>
                <a:rPr lang="pt-BR" sz="1200" dirty="0"/>
                <a:t>, </a:t>
              </a:r>
              <a:r>
                <a:rPr lang="pt-BR" sz="1200" dirty="0" smtClean="0"/>
                <a:t>Peso)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~Zoológico()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Universidade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Universidade(nome,capacidade)</a:t>
              </a:r>
            </a:p>
            <a:p>
              <a:r>
                <a:rPr lang="pt-BR" sz="1200" dirty="0" smtClean="0"/>
                <a:t>+ adicionarAluno(aluno): boolean</a:t>
              </a:r>
            </a:p>
            <a:p>
              <a:r>
                <a:rPr lang="pt-BR" sz="1200" dirty="0" smtClean="0"/>
                <a:t>+ removerAluno(matrícula): boolean</a:t>
              </a:r>
            </a:p>
            <a:p>
              <a:r>
                <a:rPr lang="pt-BR" sz="1200" dirty="0" smtClean="0"/>
                <a:t>+ listarAlunos():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768285" y="2357263"/>
            <a:ext cx="3681264" cy="2712311"/>
            <a:chOff x="3768285" y="2357263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Carro</a:t>
              </a:r>
              <a:endParaRPr lang="pt-BR" b="1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61941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</a:t>
              </a:r>
              <a:r>
                <a:rPr lang="pt-BR" sz="1200" dirty="0" smtClean="0"/>
                <a:t>float</a:t>
              </a:r>
            </a:p>
            <a:p>
              <a:r>
                <a:rPr lang="pt-BR" sz="1200" dirty="0" smtClean="0"/>
                <a:t># </a:t>
              </a:r>
              <a:r>
                <a:rPr lang="pt-BR" sz="1200" dirty="0"/>
                <a:t>cor: string</a:t>
              </a:r>
            </a:p>
            <a:p>
              <a:r>
                <a:rPr lang="pt-BR" sz="1200" dirty="0" smtClean="0"/>
                <a:t>- marca: string</a:t>
              </a:r>
            </a:p>
            <a:p>
              <a:r>
                <a:rPr lang="pt-BR" sz="1200" dirty="0" smtClean="0"/>
                <a:t>- modelo: string</a:t>
              </a:r>
            </a:p>
            <a:p>
              <a:r>
                <a:rPr lang="pt-BR" sz="1200" dirty="0" smtClean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67916"/>
              <a:ext cx="364095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Carro(marca, modelo, cor, placa, kilometragem</a:t>
              </a:r>
              <a:r>
                <a:rPr lang="pt-BR" sz="1200" dirty="0"/>
                <a:t>)</a:t>
              </a:r>
              <a:endParaRPr lang="pt-BR" sz="1200" dirty="0" smtClean="0"/>
            </a:p>
            <a:p>
              <a:r>
                <a:rPr lang="pt-BR" sz="1200" dirty="0" smtClean="0"/>
                <a:t>+ getMarca(): string</a:t>
              </a:r>
            </a:p>
            <a:p>
              <a:r>
                <a:rPr lang="pt-BR" sz="1200" dirty="0" smtClean="0"/>
                <a:t>+ getModelo(): string</a:t>
              </a:r>
            </a:p>
            <a:p>
              <a:r>
                <a:rPr lang="pt-BR" sz="1200" dirty="0" smtClean="0"/>
                <a:t>+ getPlaca(): string</a:t>
              </a:r>
            </a:p>
            <a:p>
              <a:r>
                <a:rPr lang="pt-BR" sz="1200" dirty="0" smtClean="0"/>
                <a:t>+ getCor(): string</a:t>
              </a:r>
            </a:p>
            <a:p>
              <a:r>
                <a:rPr lang="pt-BR" sz="1200" dirty="0"/>
                <a:t>#</a:t>
              </a:r>
              <a:r>
                <a:rPr lang="pt-BR" sz="1200" dirty="0" smtClean="0"/>
                <a:t> injetarCombustível(): void</a:t>
              </a:r>
            </a:p>
            <a:p>
              <a:r>
                <a:rPr lang="pt-BR" sz="1200" dirty="0" smtClean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 smtClean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smtClean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</a:t>
              </a:r>
              <a:r>
                <a:rPr lang="pt-BR" sz="1200" dirty="0" smtClean="0"/>
                <a:t>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smtClean="0"/>
                <a:t>obterConceitoDoAluno(aluno): string</a:t>
              </a:r>
            </a:p>
            <a:p>
              <a:r>
                <a:rPr lang="pt-BR" sz="1200" dirty="0" smtClean="0"/>
                <a:t>+ calcularMédiaGeralDaClasse(alunos): float, string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Ingresso</a:t>
                </a:r>
                <a:endParaRPr lang="pt-BR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Ingresso(valor)</a:t>
                </a:r>
                <a:endParaRPr lang="pt-BR" sz="1200" dirty="0"/>
              </a:p>
              <a:p>
                <a:r>
                  <a:rPr lang="pt-BR" sz="1200" dirty="0" smtClean="0"/>
                  <a:t>+ getValor()</a:t>
                </a:r>
                <a:endParaRPr lang="pt-BR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IngressoVIP</a:t>
                </a:r>
                <a:endParaRPr lang="pt-BR" b="1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 smtClean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IngressoVIP(valor, adicional)</a:t>
                </a:r>
                <a:endParaRPr lang="pt-BR" sz="1200" dirty="0"/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Forma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</a:t>
              </a:r>
              <a:r>
                <a:rPr lang="pt-BR" sz="1200" dirty="0" smtClean="0"/>
                <a:t> área: float</a:t>
              </a:r>
            </a:p>
            <a:p>
              <a:r>
                <a:rPr lang="pt-BR" sz="1200" dirty="0" smtClean="0"/>
                <a:t>+ perímetro: float</a:t>
              </a:r>
            </a:p>
            <a:p>
              <a:r>
                <a:rPr lang="pt-BR" sz="1200" dirty="0" smtClean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Forma()</a:t>
              </a:r>
              <a:endParaRPr lang="pt-BR" sz="12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Retângulo</a:t>
              </a:r>
              <a:endParaRPr lang="pt-BR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Triângulo</a:t>
              </a:r>
              <a:endParaRPr lang="pt-BR" b="1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</a:t>
              </a:r>
              <a:r>
                <a:rPr lang="pt-BR" sz="1200" dirty="0"/>
                <a:t>altura: </a:t>
              </a:r>
              <a:r>
                <a:rPr lang="pt-BR" sz="1200" dirty="0" smtClean="0"/>
                <a:t>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Círculo</a:t>
              </a:r>
              <a:endParaRPr lang="pt-BR" b="1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+ calcularÁrea(): float</a:t>
            </a:r>
          </a:p>
          <a:p>
            <a:r>
              <a:rPr lang="pt-BR" sz="1200" dirty="0"/>
              <a:t>+ </a:t>
            </a:r>
            <a:r>
              <a:rPr lang="pt-BR" sz="1200" dirty="0" smtClean="0"/>
              <a:t>calcularPerímetro(): float</a:t>
            </a:r>
            <a:endParaRPr lang="pt-BR" sz="1200" dirty="0"/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+ calcularÁrea(): float</a:t>
            </a:r>
          </a:p>
          <a:p>
            <a:r>
              <a:rPr lang="pt-BR" sz="1200" dirty="0"/>
              <a:t>+ </a:t>
            </a:r>
            <a:r>
              <a:rPr lang="pt-BR" sz="1200" dirty="0" smtClean="0"/>
              <a:t>calcularPerímetro(): float</a:t>
            </a:r>
            <a:endParaRPr lang="pt-BR" sz="1200" dirty="0"/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+ calcularÁrea(): float</a:t>
            </a:r>
          </a:p>
          <a:p>
            <a:r>
              <a:rPr lang="pt-BR" sz="1200" dirty="0"/>
              <a:t>+ </a:t>
            </a:r>
            <a:r>
              <a:rPr lang="pt-BR" sz="1200" dirty="0" smtClean="0"/>
              <a:t>calcularPerímetro(): float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Empresa</a:t>
                </a:r>
                <a:endParaRPr lang="pt-BR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</a:t>
                </a:r>
                <a:r>
                  <a:rPr lang="pt-BR" sz="1200" dirty="0" smtClean="0"/>
                  <a:t>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Empresa()</a:t>
                </a:r>
              </a:p>
              <a:p>
                <a:r>
                  <a:rPr lang="pt-BR" sz="1200" dirty="0" smtClean="0"/>
                  <a:t>+ contratar(nome, salário): void</a:t>
                </a:r>
              </a:p>
              <a:p>
                <a:r>
                  <a:rPr lang="pt-BR" sz="1200" dirty="0" smtClean="0"/>
                  <a:t>+ demitir(nome): void</a:t>
                </a:r>
              </a:p>
              <a:p>
                <a:r>
                  <a:rPr lang="pt-BR" sz="1200" dirty="0"/>
                  <a:t>+ darAumento(nome, </a:t>
                </a:r>
                <a:r>
                  <a:rPr lang="pt-BR" sz="1200" dirty="0" smtClean="0"/>
                  <a:t>percentualDeAumento): void</a:t>
                </a:r>
              </a:p>
              <a:p>
                <a:r>
                  <a:rPr lang="pt-BR" sz="1200" dirty="0"/>
                  <a:t>+ </a:t>
                </a:r>
                <a:r>
                  <a:rPr lang="pt-BR" sz="1200" dirty="0" smtClean="0"/>
                  <a:t>consultarSalário(nome): float</a:t>
                </a:r>
              </a:p>
              <a:p>
                <a:r>
                  <a:rPr lang="pt-BR" sz="1200" dirty="0"/>
                  <a:t>+ </a:t>
                </a:r>
                <a:r>
                  <a:rPr lang="pt-BR" sz="1200" dirty="0" smtClean="0"/>
                  <a:t>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Funcionário</a:t>
                  </a:r>
                  <a:endParaRPr lang="pt-BR" b="1" dirty="0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- nome: string</a:t>
                  </a:r>
                </a:p>
                <a:p>
                  <a:r>
                    <a:rPr lang="pt-BR" sz="1200" dirty="0" smtClean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 smtClean="0"/>
                  <a:t>Funcionário(nome, salário)</a:t>
                </a:r>
              </a:p>
              <a:p>
                <a:r>
                  <a:rPr lang="pt-BR" sz="1200" dirty="0" smtClean="0"/>
                  <a:t>+ aumentarSalário(percentualDeAumento): void</a:t>
                </a:r>
              </a:p>
              <a:p>
                <a:r>
                  <a:rPr lang="pt-BR" sz="1200" dirty="0" smtClean="0"/>
                  <a:t>+ getNome(): string</a:t>
                </a:r>
              </a:p>
              <a:p>
                <a:r>
                  <a:rPr lang="pt-BR" sz="1200" dirty="0" smtClean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/>
                <a:t>*</a:t>
              </a:r>
              <a:endParaRPr lang="pt-B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62325" y="150495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Veículo</a:t>
              </a:r>
              <a:endParaRPr lang="pt-BR" b="1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</a:t>
              </a:r>
              <a:r>
                <a:rPr lang="pt-BR" sz="1200" dirty="0" smtClean="0"/>
                <a:t>float</a:t>
              </a:r>
            </a:p>
            <a:p>
              <a:r>
                <a:rPr lang="pt-BR" sz="1200" dirty="0" smtClean="0"/>
                <a:t># </a:t>
              </a:r>
              <a:r>
                <a:rPr lang="pt-BR" sz="1200" dirty="0"/>
                <a:t>cor: string</a:t>
              </a:r>
            </a:p>
            <a:p>
              <a:r>
                <a:rPr lang="pt-BR" sz="1200" dirty="0" smtClean="0"/>
                <a:t>- marca: string</a:t>
              </a:r>
            </a:p>
            <a:p>
              <a:r>
                <a:rPr lang="pt-BR" sz="1200" dirty="0" smtClean="0"/>
                <a:t>- modelo: string</a:t>
              </a:r>
            </a:p>
            <a:p>
              <a:r>
                <a:rPr lang="pt-BR" sz="1200" dirty="0" smtClean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</a:t>
              </a:r>
              <a:r>
                <a:rPr lang="pt-BR" sz="1200" dirty="0" smtClean="0"/>
                <a:t>string</a:t>
              </a:r>
            </a:p>
            <a:p>
              <a:r>
                <a:rPr lang="pt-BR" sz="1200" dirty="0" smtClean="0"/>
                <a:t>+ getCor(): string</a:t>
              </a:r>
              <a:endParaRPr lang="pt-BR" sz="1200" dirty="0"/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</a:t>
              </a:r>
              <a:r>
                <a:rPr lang="pt-BR" sz="1200" dirty="0" smtClean="0"/>
                <a:t>string</a:t>
              </a:r>
              <a:endParaRPr lang="pt-BR" sz="1200" dirty="0"/>
            </a:p>
            <a:p>
              <a:r>
                <a:rPr lang="pt-BR" sz="1200" dirty="0"/>
                <a:t>+ frear(): </a:t>
              </a:r>
              <a:r>
                <a:rPr lang="pt-BR" sz="1200" dirty="0" smtClean="0"/>
                <a:t>string</a:t>
              </a:r>
              <a:endParaRPr lang="pt-BR" sz="1200" dirty="0"/>
            </a:p>
            <a:p>
              <a:r>
                <a:rPr lang="pt-BR" sz="1200" dirty="0"/>
                <a:t>+ imprimirInfo(): </a:t>
              </a:r>
              <a:r>
                <a:rPr lang="pt-BR" sz="1200" dirty="0" smtClean="0"/>
                <a:t>void</a:t>
              </a:r>
            </a:p>
            <a:p>
              <a:r>
                <a:rPr lang="pt-BR" sz="1200" dirty="0"/>
                <a:t>- injetarCombustível(): </a:t>
              </a:r>
              <a:r>
                <a:rPr lang="pt-BR" sz="1200" dirty="0" smtClean="0"/>
                <a:t>string</a:t>
              </a:r>
              <a:endParaRPr lang="pt-BR" sz="1200" dirty="0"/>
            </a:p>
            <a:p>
              <a:r>
                <a:rPr lang="pt-BR" sz="1200" dirty="0"/>
                <a:t>- acionarPastilhaDeFreio</a:t>
              </a:r>
              <a:r>
                <a:rPr lang="pt-BR" sz="1200" dirty="0" smtClean="0"/>
                <a:t>():string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</a:t>
              </a:r>
              <a:r>
                <a:rPr lang="pt-BR" sz="2000" b="1" dirty="0" smtClean="0">
                  <a:solidFill>
                    <a:schemeClr val="tx1"/>
                  </a:solidFill>
                </a:rPr>
                <a:t>**2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</a:t>
              </a:r>
              <a:r>
                <a:rPr lang="pt-BR" sz="2000" b="1" dirty="0" smtClean="0">
                  <a:solidFill>
                    <a:schemeClr val="tx1"/>
                  </a:solidFill>
                </a:rPr>
                <a:t>%2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Falso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Falso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Resultado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</a:t>
              </a:r>
              <a:r>
                <a:rPr lang="pt-BR" sz="2000" b="1" dirty="0" smtClean="0">
                  <a:solidFill>
                    <a:schemeClr val="tx1"/>
                  </a:solidFill>
                </a:rPr>
                <a:t> + y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 + 1 = 1</a:t>
              </a:r>
              <a:endParaRPr lang="pt-B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  <a:r>
                <a:rPr lang="pt-BR" dirty="0" smtClean="0"/>
                <a:t> + 2 = 3</a:t>
              </a:r>
              <a:endParaRPr lang="pt-BR" dirty="0"/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3 + 3 = 6</a:t>
              </a:r>
              <a:endParaRPr lang="pt-BR" dirty="0"/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 1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zip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‘A’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‘B’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 2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tx1"/>
                  </a:solidFill>
                </a:rPr>
                <a:t>Tupla 1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‘A’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‘B’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tx1"/>
                  </a:solidFill>
                </a:rPr>
                <a:t>Tupla 2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393646" y="1698436"/>
            <a:ext cx="5811314" cy="2607646"/>
            <a:chOff x="3393646" y="1698436"/>
            <a:chExt cx="5537444" cy="2607646"/>
          </a:xfrm>
        </p:grpSpPr>
        <p:cxnSp>
          <p:nvCxnSpPr>
            <p:cNvPr id="10" name="Straight Arrow Connector 9"/>
            <p:cNvCxnSpPr>
              <a:stCxn id="39" idx="3"/>
              <a:endCxn id="27" idx="1"/>
            </p:cNvCxnSpPr>
            <p:nvPr/>
          </p:nvCxnSpPr>
          <p:spPr>
            <a:xfrm>
              <a:off x="5765084" y="2692514"/>
              <a:ext cx="11833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064" y="3885281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Dependência</a:t>
              </a:r>
              <a:endParaRPr lang="pt-B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48397" y="1698436"/>
              <a:ext cx="1969180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948397" y="2066925"/>
              <a:ext cx="19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948397" y="1715143"/>
              <a:ext cx="1710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Conta</a:t>
              </a:r>
              <a:endParaRPr lang="pt-BR" b="1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951090" y="2642411"/>
              <a:ext cx="19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064" y="4306082"/>
              <a:ext cx="1237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959799" y="2067983"/>
              <a:ext cx="19577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</a:t>
              </a:r>
              <a:r>
                <a:rPr lang="pt-BR" sz="1200" dirty="0" smtClean="0">
                  <a:latin typeface="Calibri" panose="020F0502020204030204" pitchFamily="34" charset="0"/>
                </a:rPr>
                <a:t>idCliente: string</a:t>
              </a:r>
              <a:r>
                <a:rPr lang="pt-BR" sz="1200" dirty="0"/>
                <a:t/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</a:t>
              </a:r>
              <a:r>
                <a:rPr lang="pt-BR" sz="1200" dirty="0" smtClean="0">
                  <a:latin typeface="Calibri" panose="020F0502020204030204" pitchFamily="34" charset="0"/>
                </a:rPr>
                <a:t>saldo: double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59799" y="2670928"/>
              <a:ext cx="195777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Conta(idCliente, saldo)</a:t>
              </a: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getIdCliente()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string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getSaldo()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double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setSaldo(saldo)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662" y="1698436"/>
              <a:ext cx="23654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662" y="2066925"/>
              <a:ext cx="23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662" y="1715143"/>
              <a:ext cx="19691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23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064" y="2067983"/>
              <a:ext cx="195777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localização: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tring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064" y="2670928"/>
              <a:ext cx="23540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10096</TotalTime>
  <Words>3978</Words>
  <Application>Microsoft Office PowerPoint</Application>
  <PresentationFormat>Widescreen</PresentationFormat>
  <Paragraphs>1068</Paragraphs>
  <Slides>70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263</cp:revision>
  <dcterms:created xsi:type="dcterms:W3CDTF">2019-10-18T11:10:08Z</dcterms:created>
  <dcterms:modified xsi:type="dcterms:W3CDTF">2021-11-01T22:28:24Z</dcterms:modified>
</cp:coreProperties>
</file>