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embeddedFontLst>
    <p:embeddedFont>
      <p:font typeface="League Spartan"/>
      <p:regular r:id="rId14"/>
      <p:bold r:id="rId15"/>
    </p:embeddedFont>
    <p:embeddedFont>
      <p:font typeface="Quicksand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eagueSpartan-bold.fntdata"/><Relationship Id="rId14" Type="http://schemas.openxmlformats.org/officeDocument/2006/relationships/font" Target="fonts/LeagueSpartan-regular.fntdata"/><Relationship Id="rId16" Type="http://schemas.openxmlformats.org/officeDocument/2006/relationships/font" Target="fonts/Quicksa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3f1f157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e3f1f157f9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3f1f157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e3f1f157f9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3f1f157f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e3f1f157f9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3f1f157f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e3f1f157f9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3f1f157f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e3f1f157f9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3f1f157f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e3f1f157f9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0F0D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-5084015"/>
            <a:ext cx="18288000" cy="17523229"/>
          </a:xfrm>
          <a:custGeom>
            <a:rect b="b" l="l" r="r" t="t"/>
            <a:pathLst>
              <a:path extrusionOk="0" h="17523229" w="18288000">
                <a:moveTo>
                  <a:pt x="0" y="0"/>
                </a:moveTo>
                <a:lnTo>
                  <a:pt x="18288000" y="0"/>
                </a:lnTo>
                <a:lnTo>
                  <a:pt x="18288000" y="17523230"/>
                </a:lnTo>
                <a:lnTo>
                  <a:pt x="0" y="175232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9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 rot="10045472">
            <a:off x="13929201" y="-1543297"/>
            <a:ext cx="6742793" cy="4273245"/>
          </a:xfrm>
          <a:custGeom>
            <a:rect b="b" l="l" r="r" t="t"/>
            <a:pathLst>
              <a:path extrusionOk="0" h="4277672" w="6749778">
                <a:moveTo>
                  <a:pt x="0" y="0"/>
                </a:moveTo>
                <a:lnTo>
                  <a:pt x="6749778" y="0"/>
                </a:lnTo>
                <a:lnTo>
                  <a:pt x="6749778" y="4277672"/>
                </a:lnTo>
                <a:lnTo>
                  <a:pt x="0" y="42776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3"/>
          <p:cNvSpPr/>
          <p:nvPr/>
        </p:nvSpPr>
        <p:spPr>
          <a:xfrm>
            <a:off x="0" y="7330998"/>
            <a:ext cx="4935959" cy="2975269"/>
          </a:xfrm>
          <a:custGeom>
            <a:rect b="b" l="l" r="r" t="t"/>
            <a:pathLst>
              <a:path extrusionOk="0" h="2975269" w="4935959">
                <a:moveTo>
                  <a:pt x="0" y="0"/>
                </a:moveTo>
                <a:lnTo>
                  <a:pt x="4935959" y="0"/>
                </a:lnTo>
                <a:lnTo>
                  <a:pt x="4935959" y="2975269"/>
                </a:lnTo>
                <a:lnTo>
                  <a:pt x="0" y="29752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33627" l="-23329" r="-29330" t="-25608"/>
            </a:stretch>
          </a:blipFill>
          <a:ln>
            <a:noFill/>
          </a:ln>
        </p:spPr>
      </p:sp>
      <p:sp>
        <p:nvSpPr>
          <p:cNvPr id="87" name="Google Shape;87;p13"/>
          <p:cNvSpPr txBox="1"/>
          <p:nvPr/>
        </p:nvSpPr>
        <p:spPr>
          <a:xfrm>
            <a:off x="3418025" y="3027000"/>
            <a:ext cx="12354000" cy="4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rgbClr val="F8D42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Trabalho de </a:t>
            </a:r>
            <a:r>
              <a:rPr b="0" i="0" lang="en-US" sz="12500" u="none" cap="none" strike="noStrike">
                <a:solidFill>
                  <a:srgbClr val="F8D42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rgbClr val="F8D42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Introdução a R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 flipH="1" rot="364919">
            <a:off x="13803539" y="6194698"/>
            <a:ext cx="3674412" cy="5077705"/>
          </a:xfrm>
          <a:custGeom>
            <a:rect b="b" l="l" r="r" t="t"/>
            <a:pathLst>
              <a:path extrusionOk="0" h="5077705" w="3674412">
                <a:moveTo>
                  <a:pt x="3674412" y="0"/>
                </a:moveTo>
                <a:lnTo>
                  <a:pt x="0" y="0"/>
                </a:lnTo>
                <a:lnTo>
                  <a:pt x="0" y="5077705"/>
                </a:lnTo>
                <a:lnTo>
                  <a:pt x="3674412" y="5077705"/>
                </a:lnTo>
                <a:lnTo>
                  <a:pt x="3674412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3"/>
          <p:cNvSpPr/>
          <p:nvPr/>
        </p:nvSpPr>
        <p:spPr>
          <a:xfrm rot="2379257">
            <a:off x="-406979" y="-2910490"/>
            <a:ext cx="5445406" cy="10050246"/>
          </a:xfrm>
          <a:custGeom>
            <a:rect b="b" l="l" r="r" t="t"/>
            <a:pathLst>
              <a:path extrusionOk="0" h="10050246" w="5445406">
                <a:moveTo>
                  <a:pt x="0" y="0"/>
                </a:moveTo>
                <a:lnTo>
                  <a:pt x="5445406" y="0"/>
                </a:lnTo>
                <a:lnTo>
                  <a:pt x="5445406" y="10050246"/>
                </a:lnTo>
                <a:lnTo>
                  <a:pt x="0" y="100502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3"/>
          <p:cNvSpPr txBox="1"/>
          <p:nvPr/>
        </p:nvSpPr>
        <p:spPr>
          <a:xfrm>
            <a:off x="5390816" y="7996277"/>
            <a:ext cx="76968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73">
                <a:solidFill>
                  <a:srgbClr val="51DCA3"/>
                </a:solidFill>
                <a:latin typeface="Quicksand"/>
                <a:ea typeface="Quicksand"/>
                <a:cs typeface="Quicksand"/>
                <a:sym typeface="Quicksand"/>
              </a:rPr>
              <a:t>Felipe Martins</a:t>
            </a:r>
            <a:endParaRPr/>
          </a:p>
        </p:txBody>
      </p:sp>
      <p:grpSp>
        <p:nvGrpSpPr>
          <p:cNvPr id="91" name="Google Shape;91;p13"/>
          <p:cNvGrpSpPr/>
          <p:nvPr/>
        </p:nvGrpSpPr>
        <p:grpSpPr>
          <a:xfrm>
            <a:off x="3160844" y="5506792"/>
            <a:ext cx="2229972" cy="3311841"/>
            <a:chOff x="0" y="0"/>
            <a:chExt cx="2973296" cy="4415787"/>
          </a:xfrm>
        </p:grpSpPr>
        <p:sp>
          <p:nvSpPr>
            <p:cNvPr id="92" name="Google Shape;92;p13"/>
            <p:cNvSpPr/>
            <p:nvPr/>
          </p:nvSpPr>
          <p:spPr>
            <a:xfrm rot="-8345523">
              <a:off x="758636" y="127470"/>
              <a:ext cx="1456023" cy="2860045"/>
            </a:xfrm>
            <a:custGeom>
              <a:rect b="b" l="l" r="r" t="t"/>
              <a:pathLst>
                <a:path extrusionOk="0" h="2860045" w="1456023">
                  <a:moveTo>
                    <a:pt x="0" y="0"/>
                  </a:moveTo>
                  <a:lnTo>
                    <a:pt x="1456023" y="0"/>
                  </a:lnTo>
                  <a:lnTo>
                    <a:pt x="1456023" y="2860046"/>
                  </a:lnTo>
                  <a:lnTo>
                    <a:pt x="0" y="28600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3" name="Google Shape;93;p13"/>
            <p:cNvSpPr/>
            <p:nvPr/>
          </p:nvSpPr>
          <p:spPr>
            <a:xfrm rot="-9651605">
              <a:off x="1010638" y="1396095"/>
              <a:ext cx="1456023" cy="2860045"/>
            </a:xfrm>
            <a:custGeom>
              <a:rect b="b" l="l" r="r" t="t"/>
              <a:pathLst>
                <a:path extrusionOk="0" h="2860045" w="1456023">
                  <a:moveTo>
                    <a:pt x="0" y="0"/>
                  </a:moveTo>
                  <a:lnTo>
                    <a:pt x="1456023" y="0"/>
                  </a:lnTo>
                  <a:lnTo>
                    <a:pt x="1456023" y="2860045"/>
                  </a:lnTo>
                  <a:lnTo>
                    <a:pt x="0" y="286004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94" name="Google Shape;94;p13"/>
          <p:cNvGrpSpPr/>
          <p:nvPr/>
        </p:nvGrpSpPr>
        <p:grpSpPr>
          <a:xfrm>
            <a:off x="13544874" y="1700520"/>
            <a:ext cx="2314657" cy="3074695"/>
            <a:chOff x="0" y="0"/>
            <a:chExt cx="3086209" cy="4099594"/>
          </a:xfrm>
        </p:grpSpPr>
        <p:sp>
          <p:nvSpPr>
            <p:cNvPr id="95" name="Google Shape;95;p13"/>
            <p:cNvSpPr/>
            <p:nvPr/>
          </p:nvSpPr>
          <p:spPr>
            <a:xfrm rot="978407">
              <a:off x="338521" y="133581"/>
              <a:ext cx="1324145" cy="2600998"/>
            </a:xfrm>
            <a:custGeom>
              <a:rect b="b" l="l" r="r" t="t"/>
              <a:pathLst>
                <a:path extrusionOk="0" h="2600998" w="1324145">
                  <a:moveTo>
                    <a:pt x="0" y="0"/>
                  </a:moveTo>
                  <a:lnTo>
                    <a:pt x="1324144" y="0"/>
                  </a:lnTo>
                  <a:lnTo>
                    <a:pt x="1324144" y="2600998"/>
                  </a:lnTo>
                  <a:lnTo>
                    <a:pt x="0" y="260099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6" name="Google Shape;96;p13"/>
            <p:cNvSpPr/>
            <p:nvPr/>
          </p:nvSpPr>
          <p:spPr>
            <a:xfrm rot="2828480">
              <a:off x="827191" y="1179300"/>
              <a:ext cx="1448052" cy="2844387"/>
            </a:xfrm>
            <a:custGeom>
              <a:rect b="b" l="l" r="r" t="t"/>
              <a:pathLst>
                <a:path extrusionOk="0" h="2844387" w="1448052">
                  <a:moveTo>
                    <a:pt x="0" y="0"/>
                  </a:moveTo>
                  <a:lnTo>
                    <a:pt x="1448051" y="0"/>
                  </a:lnTo>
                  <a:lnTo>
                    <a:pt x="1448051" y="2844388"/>
                  </a:lnTo>
                  <a:lnTo>
                    <a:pt x="0" y="2844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0" y="-3618115"/>
            <a:ext cx="18288000" cy="17523229"/>
          </a:xfrm>
          <a:custGeom>
            <a:rect b="b" l="l" r="r" t="t"/>
            <a:pathLst>
              <a:path extrusionOk="0" h="17523229" w="18288000">
                <a:moveTo>
                  <a:pt x="0" y="0"/>
                </a:moveTo>
                <a:lnTo>
                  <a:pt x="18288000" y="0"/>
                </a:lnTo>
                <a:lnTo>
                  <a:pt x="18288000" y="17523230"/>
                </a:lnTo>
                <a:lnTo>
                  <a:pt x="0" y="175232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9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2" name="Google Shape;102;p14"/>
          <p:cNvSpPr/>
          <p:nvPr/>
        </p:nvSpPr>
        <p:spPr>
          <a:xfrm>
            <a:off x="13240109" y="6523620"/>
            <a:ext cx="3086120" cy="552760"/>
          </a:xfrm>
          <a:custGeom>
            <a:rect b="b" l="l" r="r" t="t"/>
            <a:pathLst>
              <a:path extrusionOk="0" h="145582" w="812800">
                <a:moveTo>
                  <a:pt x="0" y="0"/>
                </a:moveTo>
                <a:lnTo>
                  <a:pt x="812800" y="0"/>
                </a:lnTo>
                <a:lnTo>
                  <a:pt x="812800" y="145582"/>
                </a:lnTo>
                <a:lnTo>
                  <a:pt x="0" y="14558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103" name="Google Shape;103;p14"/>
          <p:cNvSpPr/>
          <p:nvPr/>
        </p:nvSpPr>
        <p:spPr>
          <a:xfrm flipH="1">
            <a:off x="13811507" y="274985"/>
            <a:ext cx="4129818" cy="4114800"/>
          </a:xfrm>
          <a:custGeom>
            <a:rect b="b" l="l" r="r" t="t"/>
            <a:pathLst>
              <a:path extrusionOk="0" h="4114800" w="4129818">
                <a:moveTo>
                  <a:pt x="4129817" y="0"/>
                </a:moveTo>
                <a:lnTo>
                  <a:pt x="0" y="0"/>
                </a:lnTo>
                <a:lnTo>
                  <a:pt x="0" y="4114800"/>
                </a:lnTo>
                <a:lnTo>
                  <a:pt x="4129817" y="4114800"/>
                </a:lnTo>
                <a:lnTo>
                  <a:pt x="4129817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4" name="Google Shape;104;p14"/>
          <p:cNvSpPr txBox="1"/>
          <p:nvPr/>
        </p:nvSpPr>
        <p:spPr>
          <a:xfrm>
            <a:off x="312900" y="274975"/>
            <a:ext cx="131460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>
                <a:solidFill>
                  <a:srgbClr val="F8D42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Sobre a base de dados Spotify and Youtube</a:t>
            </a:r>
            <a:endParaRPr sz="200"/>
          </a:p>
        </p:txBody>
      </p:sp>
      <p:sp>
        <p:nvSpPr>
          <p:cNvPr id="105" name="Google Shape;105;p14"/>
          <p:cNvSpPr txBox="1"/>
          <p:nvPr/>
        </p:nvSpPr>
        <p:spPr>
          <a:xfrm>
            <a:off x="312900" y="2916175"/>
            <a:ext cx="8518200" cy="8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É uma base de dados que contém informações gerais e outros detalhes sobre músicas (e outras obras) lançadas nas plataformas do Spotify e do Youtube.</a:t>
            </a:r>
            <a:endParaRPr sz="3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Esses dados foram coletados através das API’s do Spotify e do Youtube (ultima atualização feita em fevereiro de 2023).</a:t>
            </a:r>
            <a:endParaRPr sz="3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86850" y="2788013"/>
            <a:ext cx="8191500" cy="52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0" y="-3618115"/>
            <a:ext cx="18288000" cy="17523229"/>
          </a:xfrm>
          <a:custGeom>
            <a:rect b="b" l="l" r="r" t="t"/>
            <a:pathLst>
              <a:path extrusionOk="0" h="17523229" w="18288000">
                <a:moveTo>
                  <a:pt x="0" y="0"/>
                </a:moveTo>
                <a:lnTo>
                  <a:pt x="18288000" y="0"/>
                </a:lnTo>
                <a:lnTo>
                  <a:pt x="18288000" y="17523230"/>
                </a:lnTo>
                <a:lnTo>
                  <a:pt x="0" y="175232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9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15"/>
          <p:cNvSpPr/>
          <p:nvPr/>
        </p:nvSpPr>
        <p:spPr>
          <a:xfrm>
            <a:off x="13240109" y="6523620"/>
            <a:ext cx="3086608" cy="552848"/>
          </a:xfrm>
          <a:custGeom>
            <a:rect b="b" l="l" r="r" t="t"/>
            <a:pathLst>
              <a:path extrusionOk="0" h="145582" w="812800">
                <a:moveTo>
                  <a:pt x="0" y="0"/>
                </a:moveTo>
                <a:lnTo>
                  <a:pt x="812800" y="0"/>
                </a:lnTo>
                <a:lnTo>
                  <a:pt x="812800" y="145582"/>
                </a:lnTo>
                <a:lnTo>
                  <a:pt x="0" y="14558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113" name="Google Shape;113;p15"/>
          <p:cNvSpPr/>
          <p:nvPr/>
        </p:nvSpPr>
        <p:spPr>
          <a:xfrm flipH="1">
            <a:off x="13811507" y="274985"/>
            <a:ext cx="4129818" cy="4114800"/>
          </a:xfrm>
          <a:custGeom>
            <a:rect b="b" l="l" r="r" t="t"/>
            <a:pathLst>
              <a:path extrusionOk="0" h="4114800" w="4129818">
                <a:moveTo>
                  <a:pt x="4129817" y="0"/>
                </a:moveTo>
                <a:lnTo>
                  <a:pt x="0" y="0"/>
                </a:lnTo>
                <a:lnTo>
                  <a:pt x="0" y="4114800"/>
                </a:lnTo>
                <a:lnTo>
                  <a:pt x="4129817" y="4114800"/>
                </a:lnTo>
                <a:lnTo>
                  <a:pt x="4129817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4" name="Google Shape;114;p15"/>
          <p:cNvSpPr txBox="1"/>
          <p:nvPr/>
        </p:nvSpPr>
        <p:spPr>
          <a:xfrm>
            <a:off x="384975" y="274975"/>
            <a:ext cx="9386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F8D42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Spotify &amp; Youtube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384975" y="2628525"/>
            <a:ext cx="7859700" cy="8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São mais de 20.000 registros e 27 features (colunas) que temos nessa base, porém nem todas são boas para análise;</a:t>
            </a:r>
            <a:endParaRPr sz="3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 colunas mais interessantes para esse estudo são as que usam de I.A. para dar métricas de certos aspectos para as músicas (dançavel, energia, positividade…)</a:t>
            </a:r>
            <a:endParaRPr sz="3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8825" y="2961675"/>
            <a:ext cx="82296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-3618115"/>
            <a:ext cx="18288000" cy="17523229"/>
          </a:xfrm>
          <a:custGeom>
            <a:rect b="b" l="l" r="r" t="t"/>
            <a:pathLst>
              <a:path extrusionOk="0" h="17523229" w="18288000">
                <a:moveTo>
                  <a:pt x="0" y="0"/>
                </a:moveTo>
                <a:lnTo>
                  <a:pt x="18288000" y="0"/>
                </a:lnTo>
                <a:lnTo>
                  <a:pt x="18288000" y="17523230"/>
                </a:lnTo>
                <a:lnTo>
                  <a:pt x="0" y="175232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9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16"/>
          <p:cNvSpPr/>
          <p:nvPr/>
        </p:nvSpPr>
        <p:spPr>
          <a:xfrm>
            <a:off x="13240109" y="6523620"/>
            <a:ext cx="3086608" cy="552848"/>
          </a:xfrm>
          <a:custGeom>
            <a:rect b="b" l="l" r="r" t="t"/>
            <a:pathLst>
              <a:path extrusionOk="0" h="145582" w="812800">
                <a:moveTo>
                  <a:pt x="0" y="0"/>
                </a:moveTo>
                <a:lnTo>
                  <a:pt x="812800" y="0"/>
                </a:lnTo>
                <a:lnTo>
                  <a:pt x="812800" y="145582"/>
                </a:lnTo>
                <a:lnTo>
                  <a:pt x="0" y="14558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123" name="Google Shape;123;p16"/>
          <p:cNvSpPr txBox="1"/>
          <p:nvPr/>
        </p:nvSpPr>
        <p:spPr>
          <a:xfrm>
            <a:off x="292950" y="381300"/>
            <a:ext cx="17166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00">
                <a:solidFill>
                  <a:srgbClr val="F8D42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Quais os 10 sons com mais streams no spotify?</a:t>
            </a:r>
            <a:endParaRPr sz="200"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9150" y="1799925"/>
            <a:ext cx="13629701" cy="62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/>
        </p:nvSpPr>
        <p:spPr>
          <a:xfrm>
            <a:off x="6247125" y="8706775"/>
            <a:ext cx="649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Será que elas tem algo de especial?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0" y="-3618115"/>
            <a:ext cx="18288000" cy="17523229"/>
          </a:xfrm>
          <a:custGeom>
            <a:rect b="b" l="l" r="r" t="t"/>
            <a:pathLst>
              <a:path extrusionOk="0" h="17523229" w="18288000">
                <a:moveTo>
                  <a:pt x="0" y="0"/>
                </a:moveTo>
                <a:lnTo>
                  <a:pt x="18288000" y="0"/>
                </a:lnTo>
                <a:lnTo>
                  <a:pt x="18288000" y="17523230"/>
                </a:lnTo>
                <a:lnTo>
                  <a:pt x="0" y="175232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9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17"/>
          <p:cNvSpPr/>
          <p:nvPr/>
        </p:nvSpPr>
        <p:spPr>
          <a:xfrm>
            <a:off x="13240109" y="6523620"/>
            <a:ext cx="3086608" cy="552848"/>
          </a:xfrm>
          <a:custGeom>
            <a:rect b="b" l="l" r="r" t="t"/>
            <a:pathLst>
              <a:path extrusionOk="0" h="145582" w="812800">
                <a:moveTo>
                  <a:pt x="0" y="0"/>
                </a:moveTo>
                <a:lnTo>
                  <a:pt x="812800" y="0"/>
                </a:lnTo>
                <a:lnTo>
                  <a:pt x="812800" y="145582"/>
                </a:lnTo>
                <a:lnTo>
                  <a:pt x="0" y="14558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132" name="Google Shape;132;p17"/>
          <p:cNvSpPr txBox="1"/>
          <p:nvPr/>
        </p:nvSpPr>
        <p:spPr>
          <a:xfrm>
            <a:off x="292950" y="381300"/>
            <a:ext cx="17166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00">
                <a:solidFill>
                  <a:srgbClr val="F8D42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Quais os 10 sons com mais views no youtube?</a:t>
            </a:r>
            <a:endParaRPr sz="200"/>
          </a:p>
        </p:txBody>
      </p:sp>
      <p:sp>
        <p:nvSpPr>
          <p:cNvPr id="133" name="Google Shape;133;p17"/>
          <p:cNvSpPr txBox="1"/>
          <p:nvPr/>
        </p:nvSpPr>
        <p:spPr>
          <a:xfrm>
            <a:off x="6247125" y="8706775"/>
            <a:ext cx="649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Porque a diferença com o Spotify?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988" y="1941613"/>
            <a:ext cx="13099670" cy="64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/>
          <p:nvPr/>
        </p:nvSpPr>
        <p:spPr>
          <a:xfrm>
            <a:off x="0" y="-874915"/>
            <a:ext cx="18288000" cy="17523229"/>
          </a:xfrm>
          <a:custGeom>
            <a:rect b="b" l="l" r="r" t="t"/>
            <a:pathLst>
              <a:path extrusionOk="0" h="17523229" w="18288000">
                <a:moveTo>
                  <a:pt x="0" y="0"/>
                </a:moveTo>
                <a:lnTo>
                  <a:pt x="18288000" y="0"/>
                </a:lnTo>
                <a:lnTo>
                  <a:pt x="18288000" y="17523230"/>
                </a:lnTo>
                <a:lnTo>
                  <a:pt x="0" y="175232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9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18"/>
          <p:cNvSpPr/>
          <p:nvPr/>
        </p:nvSpPr>
        <p:spPr>
          <a:xfrm>
            <a:off x="13240109" y="6523620"/>
            <a:ext cx="3086608" cy="552848"/>
          </a:xfrm>
          <a:custGeom>
            <a:rect b="b" l="l" r="r" t="t"/>
            <a:pathLst>
              <a:path extrusionOk="0" h="145582" w="812800">
                <a:moveTo>
                  <a:pt x="0" y="0"/>
                </a:moveTo>
                <a:lnTo>
                  <a:pt x="812800" y="0"/>
                </a:lnTo>
                <a:lnTo>
                  <a:pt x="812800" y="145582"/>
                </a:lnTo>
                <a:lnTo>
                  <a:pt x="0" y="14558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141" name="Google Shape;141;p18"/>
          <p:cNvSpPr txBox="1"/>
          <p:nvPr/>
        </p:nvSpPr>
        <p:spPr>
          <a:xfrm>
            <a:off x="292950" y="381300"/>
            <a:ext cx="17166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00">
                <a:solidFill>
                  <a:srgbClr val="F8D42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Quais os 3 sons com mais likes no youtube?</a:t>
            </a:r>
            <a:endParaRPr sz="200"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35" y="2499947"/>
            <a:ext cx="16930325" cy="21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0" y="5045350"/>
            <a:ext cx="6858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I.A. fez alguns acertos mas também mostra que não é perfeita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1543050" y="7286625"/>
            <a:ext cx="5086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dançabilidade não é confiável</a:t>
            </a:r>
            <a:endParaRPr sz="2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18"/>
          <p:cNvCxnSpPr>
            <a:stCxn id="146" idx="1"/>
            <a:endCxn id="142" idx="2"/>
          </p:cNvCxnSpPr>
          <p:nvPr/>
        </p:nvCxnSpPr>
        <p:spPr>
          <a:xfrm rot="10800000">
            <a:off x="8876025" y="4629075"/>
            <a:ext cx="210900" cy="3673500"/>
          </a:xfrm>
          <a:prstGeom prst="curvedConnector2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8"/>
          <p:cNvSpPr txBox="1"/>
          <p:nvPr/>
        </p:nvSpPr>
        <p:spPr>
          <a:xfrm>
            <a:off x="9086925" y="7586775"/>
            <a:ext cx="4743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métrica de energia e valencia mostra que ‘‘See You Again’’ não é uma música feliz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18"/>
          <p:cNvCxnSpPr>
            <a:stCxn id="144" idx="3"/>
          </p:cNvCxnSpPr>
          <p:nvPr/>
        </p:nvCxnSpPr>
        <p:spPr>
          <a:xfrm flipH="1" rot="10800000">
            <a:off x="6629550" y="4629075"/>
            <a:ext cx="1371600" cy="2957700"/>
          </a:xfrm>
          <a:prstGeom prst="curvedConnector2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8"/>
          <p:cNvSpPr txBox="1"/>
          <p:nvPr/>
        </p:nvSpPr>
        <p:spPr>
          <a:xfrm>
            <a:off x="12240150" y="6264450"/>
            <a:ext cx="5086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 número de comentários é muito maior no vídeo de ‘‘Dynamite’’ </a:t>
            </a:r>
            <a:endParaRPr sz="2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18"/>
          <p:cNvCxnSpPr>
            <a:endCxn id="148" idx="0"/>
          </p:cNvCxnSpPr>
          <p:nvPr/>
        </p:nvCxnSpPr>
        <p:spPr>
          <a:xfrm flipH="1" rot="-5400000">
            <a:off x="13417650" y="4898700"/>
            <a:ext cx="1606800" cy="1124700"/>
          </a:xfrm>
          <a:prstGeom prst="curvedConnector3">
            <a:avLst>
              <a:gd fmla="val 50000" name="adj1"/>
            </a:avLst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0" y="-3618115"/>
            <a:ext cx="18288000" cy="17523229"/>
          </a:xfrm>
          <a:custGeom>
            <a:rect b="b" l="l" r="r" t="t"/>
            <a:pathLst>
              <a:path extrusionOk="0" h="17523229" w="18288000">
                <a:moveTo>
                  <a:pt x="0" y="0"/>
                </a:moveTo>
                <a:lnTo>
                  <a:pt x="18288000" y="0"/>
                </a:lnTo>
                <a:lnTo>
                  <a:pt x="18288000" y="17523230"/>
                </a:lnTo>
                <a:lnTo>
                  <a:pt x="0" y="175232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9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p19"/>
          <p:cNvSpPr/>
          <p:nvPr/>
        </p:nvSpPr>
        <p:spPr>
          <a:xfrm>
            <a:off x="13240109" y="6523620"/>
            <a:ext cx="3086608" cy="552848"/>
          </a:xfrm>
          <a:custGeom>
            <a:rect b="b" l="l" r="r" t="t"/>
            <a:pathLst>
              <a:path extrusionOk="0" h="145582" w="812800">
                <a:moveTo>
                  <a:pt x="0" y="0"/>
                </a:moveTo>
                <a:lnTo>
                  <a:pt x="812800" y="0"/>
                </a:lnTo>
                <a:lnTo>
                  <a:pt x="812800" y="145582"/>
                </a:lnTo>
                <a:lnTo>
                  <a:pt x="0" y="14558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156" name="Google Shape;156;p19"/>
          <p:cNvSpPr txBox="1"/>
          <p:nvPr/>
        </p:nvSpPr>
        <p:spPr>
          <a:xfrm>
            <a:off x="6247125" y="8706775"/>
            <a:ext cx="649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44500"/>
            <a:ext cx="7876166" cy="479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43949" y="1786825"/>
            <a:ext cx="8967799" cy="47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/>
        </p:nvSpPr>
        <p:spPr>
          <a:xfrm>
            <a:off x="292950" y="381300"/>
            <a:ext cx="176235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F8D42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Existe alguma relação entre Energia e Dançabilidade ou Volume do som</a:t>
            </a:r>
            <a:r>
              <a:rPr lang="en-US" sz="5500">
                <a:solidFill>
                  <a:srgbClr val="F8D42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?</a:t>
            </a:r>
            <a:endParaRPr sz="100"/>
          </a:p>
        </p:txBody>
      </p:sp>
      <p:sp>
        <p:nvSpPr>
          <p:cNvPr id="160" name="Google Shape;160;p19"/>
          <p:cNvSpPr txBox="1"/>
          <p:nvPr/>
        </p:nvSpPr>
        <p:spPr>
          <a:xfrm>
            <a:off x="1171575" y="6972300"/>
            <a:ext cx="6704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Bem distribuídos,  pode se dizer que há pouca relação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10239375" y="6838950"/>
            <a:ext cx="6704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Forte relação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/>
          <p:nvPr/>
        </p:nvSpPr>
        <p:spPr>
          <a:xfrm>
            <a:off x="-39300" y="-3618115"/>
            <a:ext cx="18288000" cy="17523229"/>
          </a:xfrm>
          <a:custGeom>
            <a:rect b="b" l="l" r="r" t="t"/>
            <a:pathLst>
              <a:path extrusionOk="0" h="17523229" w="18288000">
                <a:moveTo>
                  <a:pt x="0" y="0"/>
                </a:moveTo>
                <a:lnTo>
                  <a:pt x="18288000" y="0"/>
                </a:lnTo>
                <a:lnTo>
                  <a:pt x="18288000" y="17523230"/>
                </a:lnTo>
                <a:lnTo>
                  <a:pt x="0" y="175232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9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p20"/>
          <p:cNvSpPr/>
          <p:nvPr/>
        </p:nvSpPr>
        <p:spPr>
          <a:xfrm>
            <a:off x="13240109" y="6523620"/>
            <a:ext cx="3086608" cy="552848"/>
          </a:xfrm>
          <a:custGeom>
            <a:rect b="b" l="l" r="r" t="t"/>
            <a:pathLst>
              <a:path extrusionOk="0" h="145582" w="812800">
                <a:moveTo>
                  <a:pt x="0" y="0"/>
                </a:moveTo>
                <a:lnTo>
                  <a:pt x="812800" y="0"/>
                </a:lnTo>
                <a:lnTo>
                  <a:pt x="812800" y="145582"/>
                </a:lnTo>
                <a:lnTo>
                  <a:pt x="0" y="14558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168" name="Google Shape;168;p20"/>
          <p:cNvSpPr txBox="1"/>
          <p:nvPr/>
        </p:nvSpPr>
        <p:spPr>
          <a:xfrm>
            <a:off x="6247125" y="8706775"/>
            <a:ext cx="649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292950" y="381300"/>
            <a:ext cx="176235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F8D42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Gráficos extras</a:t>
            </a:r>
            <a:endParaRPr sz="100"/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175" y="2085375"/>
            <a:ext cx="7867650" cy="52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34525" y="2085375"/>
            <a:ext cx="7867650" cy="52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