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339" r:id="rId3"/>
    <p:sldId id="342" r:id="rId4"/>
    <p:sldId id="340" r:id="rId5"/>
    <p:sldId id="341" r:id="rId6"/>
    <p:sldId id="343" r:id="rId7"/>
    <p:sldId id="344" r:id="rId8"/>
    <p:sldId id="316" r:id="rId9"/>
    <p:sldId id="345" r:id="rId10"/>
    <p:sldId id="346" r:id="rId11"/>
    <p:sldId id="347" r:id="rId12"/>
    <p:sldId id="351" r:id="rId13"/>
    <p:sldId id="352" r:id="rId14"/>
    <p:sldId id="348" r:id="rId15"/>
    <p:sldId id="349" r:id="rId16"/>
    <p:sldId id="35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0"/>
    <p:restoredTop sz="94274"/>
  </p:normalViewPr>
  <p:slideViewPr>
    <p:cSldViewPr snapToGrid="0" snapToObjects="1">
      <p:cViewPr varScale="1">
        <p:scale>
          <a:sx n="123" d="100"/>
          <a:sy n="123" d="100"/>
        </p:scale>
        <p:origin x="19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GB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GB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1/28/22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GB"/>
              <a:t>Click to edit Master text styles</a:t>
            </a:r>
          </a:p>
          <a:p>
            <a:pPr lvl="1" eaLnBrk="1" latinLnBrk="0" hangingPunct="1"/>
            <a:r>
              <a:rPr kumimoji="0" lang="en-GB"/>
              <a:t>Second level</a:t>
            </a:r>
          </a:p>
          <a:p>
            <a:pPr lvl="2" eaLnBrk="1" latinLnBrk="0" hangingPunct="1"/>
            <a:r>
              <a:rPr kumimoji="0" lang="en-GB"/>
              <a:t>Third level</a:t>
            </a:r>
          </a:p>
          <a:p>
            <a:pPr lvl="3" eaLnBrk="1" latinLnBrk="0" hangingPunct="1"/>
            <a:r>
              <a:rPr kumimoji="0" lang="en-GB"/>
              <a:t>Fourth level</a:t>
            </a:r>
          </a:p>
          <a:p>
            <a:pPr lvl="4" eaLnBrk="1" latinLnBrk="0" hangingPunct="1"/>
            <a:r>
              <a:rPr kumimoji="0"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8672-8BE3-744A-91BD-BD3E5681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408" y="626872"/>
            <a:ext cx="8013192" cy="1636776"/>
          </a:xfrm>
        </p:spPr>
        <p:txBody>
          <a:bodyPr/>
          <a:lstStyle/>
          <a:p>
            <a:r>
              <a:rPr lang="en-US" dirty="0"/>
              <a:t>Week 1 – Lexical Distributional Semantics</a:t>
            </a:r>
          </a:p>
        </p:txBody>
      </p:sp>
    </p:spTree>
    <p:extLst>
      <p:ext uri="{BB962C8B-B14F-4D97-AF65-F5344CB8AC3E}">
        <p14:creationId xmlns:p14="http://schemas.microsoft.com/office/powerpoint/2010/main" val="116337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3DA0-68B7-1543-A074-675770DC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C3BA-563B-6D47-B9C3-FE2201E05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understand by path length?</a:t>
            </a:r>
          </a:p>
          <a:p>
            <a:r>
              <a:rPr lang="en-US" dirty="0"/>
              <a:t>Give some examples of pairs of words which have a path length of 2</a:t>
            </a:r>
          </a:p>
          <a:p>
            <a:r>
              <a:rPr lang="en-US" dirty="0"/>
              <a:t>What limitations can you think of in using path length as a measure of semantic similarity?</a:t>
            </a:r>
          </a:p>
        </p:txBody>
      </p:sp>
    </p:spTree>
    <p:extLst>
      <p:ext uri="{BB962C8B-B14F-4D97-AF65-F5344CB8AC3E}">
        <p14:creationId xmlns:p14="http://schemas.microsoft.com/office/powerpoint/2010/main" val="173580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AB04-79CD-4240-860B-77A6966A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8EAE2-3B7C-1146-A306-269C72C53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information content for a WordNet concept computed from a sense-tagged corpus?</a:t>
            </a:r>
          </a:p>
          <a:p>
            <a:r>
              <a:rPr lang="en-US" dirty="0"/>
              <a:t>How can information content for a WordNet concept be estimated from untagged data?</a:t>
            </a:r>
          </a:p>
        </p:txBody>
      </p:sp>
    </p:spTree>
    <p:extLst>
      <p:ext uri="{BB962C8B-B14F-4D97-AF65-F5344CB8AC3E}">
        <p14:creationId xmlns:p14="http://schemas.microsoft.com/office/powerpoint/2010/main" val="310392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9799-8E0E-C64C-964D-ED819717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Content from sense-tagged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D96771-CC03-FA4F-B185-039F7F84FC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frequency associated with a concept, c, is incremented each time that concept is observed in the corpus</a:t>
                </a:r>
              </a:p>
              <a:p>
                <a:r>
                  <a:rPr lang="en-US" dirty="0"/>
                  <a:t>Also increment the ancestor counts, since each occurrence of a more specific concept implies the occurrence of the more general ancestor concepts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𝐼𝐶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D96771-CC03-FA4F-B185-039F7F84FC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46" r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05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0060-6FED-234A-ACDC-F13676A5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content from untagged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FE57-AE6D-8544-B8E1-B204AB01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text is untagged, increment counts for all of the possible senses of a word</a:t>
            </a:r>
          </a:p>
          <a:p>
            <a:r>
              <a:rPr lang="en-US" dirty="0"/>
              <a:t>Divide the frequency of all the occurrences between the different possible senses</a:t>
            </a:r>
          </a:p>
        </p:txBody>
      </p:sp>
    </p:spTree>
    <p:extLst>
      <p:ext uri="{BB962C8B-B14F-4D97-AF65-F5344CB8AC3E}">
        <p14:creationId xmlns:p14="http://schemas.microsoft.com/office/powerpoint/2010/main" val="66975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4F7B-A64A-7740-8471-82C9E584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7FC-BEEC-DB4C-9E5B-70B29192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lowest common </a:t>
            </a:r>
            <a:r>
              <a:rPr lang="en-US" dirty="0" err="1"/>
              <a:t>subsumer</a:t>
            </a:r>
            <a:r>
              <a:rPr lang="en-US" dirty="0"/>
              <a:t> (LCS) of dog and </a:t>
            </a:r>
            <a:r>
              <a:rPr lang="en-US" dirty="0" err="1"/>
              <a:t>big_cat</a:t>
            </a:r>
            <a:r>
              <a:rPr lang="en-US" dirty="0"/>
              <a:t>?  </a:t>
            </a:r>
          </a:p>
          <a:p>
            <a:r>
              <a:rPr lang="en-US" dirty="0"/>
              <a:t>What is the LCS of mammal and reptile?</a:t>
            </a:r>
          </a:p>
          <a:p>
            <a:r>
              <a:rPr lang="en-US" dirty="0"/>
              <a:t>What is the LCS of poodle and tabby?</a:t>
            </a:r>
          </a:p>
          <a:p>
            <a:r>
              <a:rPr lang="en-US" dirty="0"/>
              <a:t>Which of these 3 pairs would have the greatest similarity according to the Resnik measure?</a:t>
            </a:r>
          </a:p>
          <a:p>
            <a:r>
              <a:rPr lang="en-US" dirty="0"/>
              <a:t>What about if you used the Lin measure?</a:t>
            </a:r>
          </a:p>
          <a:p>
            <a:r>
              <a:rPr lang="en-US" dirty="0"/>
              <a:t>Or a measure based on path length?</a:t>
            </a:r>
          </a:p>
        </p:txBody>
      </p:sp>
    </p:spTree>
    <p:extLst>
      <p:ext uri="{BB962C8B-B14F-4D97-AF65-F5344CB8AC3E}">
        <p14:creationId xmlns:p14="http://schemas.microsoft.com/office/powerpoint/2010/main" val="413608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D735-9DBA-B647-B2A9-813454D4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A7355-89D7-7345-A162-D2388D1B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main experimental conclusion of the paper?</a:t>
            </a:r>
          </a:p>
          <a:p>
            <a:r>
              <a:rPr lang="en-US" dirty="0"/>
              <a:t>Are you convinced?</a:t>
            </a:r>
          </a:p>
        </p:txBody>
      </p:sp>
    </p:spTree>
    <p:extLst>
      <p:ext uri="{BB962C8B-B14F-4D97-AF65-F5344CB8AC3E}">
        <p14:creationId xmlns:p14="http://schemas.microsoft.com/office/powerpoint/2010/main" val="291459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BDBA-E083-1343-9C3A-6C2FB980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F388-B9B2-1C42-B4AF-B395AF4DC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similarity measures based on IC can be significantly improved by increasing coverage of the frequency counts</a:t>
            </a:r>
          </a:p>
          <a:p>
            <a:r>
              <a:rPr lang="en-US" dirty="0"/>
              <a:t>Increased coverage can come from:</a:t>
            </a:r>
          </a:p>
          <a:p>
            <a:pPr lvl="1"/>
            <a:r>
              <a:rPr lang="en-US" dirty="0"/>
              <a:t>annotated data</a:t>
            </a:r>
          </a:p>
          <a:p>
            <a:pPr lvl="1"/>
            <a:r>
              <a:rPr lang="en-US" dirty="0"/>
              <a:t>unannotated data</a:t>
            </a:r>
          </a:p>
          <a:p>
            <a:pPr lvl="1"/>
            <a:r>
              <a:rPr lang="en-US" dirty="0"/>
              <a:t>smoothing</a:t>
            </a:r>
          </a:p>
          <a:p>
            <a:r>
              <a:rPr lang="en-US" dirty="0"/>
              <a:t>Quantity of data more important than quality!</a:t>
            </a:r>
          </a:p>
        </p:txBody>
      </p:sp>
    </p:spTree>
    <p:extLst>
      <p:ext uri="{BB962C8B-B14F-4D97-AF65-F5344CB8AC3E}">
        <p14:creationId xmlns:p14="http://schemas.microsoft.com/office/powerpoint/2010/main" val="233626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330B-B529-8745-8A12-7538439C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Turing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91330-88AD-7D46-9C51-0189E234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88645"/>
            <a:ext cx="8229600" cy="1564205"/>
          </a:xfrm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89154" indent="0">
              <a:lnSpc>
                <a:spcPct val="150000"/>
              </a:lnSpc>
              <a:buNone/>
            </a:pPr>
            <a:r>
              <a:rPr lang="en-US" sz="2100" i="1" dirty="0"/>
              <a:t>a test for artificial intelligence proposed by Alan Turing (1951) in which the covert substitution of a computer for one of the participants in a keyboard and screen dialogue is undetectable by the other human participant.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28E5-F5CE-C34C-9ABD-12ACBD08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6F5E-3D31-D14D-B404-79DFA617DA30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03FF5-6B73-9640-A63A-7DC70EDB2CC4}"/>
              </a:ext>
            </a:extLst>
          </p:cNvPr>
          <p:cNvSpPr txBox="1"/>
          <p:nvPr/>
        </p:nvSpPr>
        <p:spPr>
          <a:xfrm>
            <a:off x="596901" y="4044951"/>
            <a:ext cx="80899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Discuss: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what natural language processing applications can you think of?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in the context of 1 or more of these applications, how would you ‘detect’ that the other participant was a computer rather than a human? </a:t>
            </a:r>
          </a:p>
        </p:txBody>
      </p:sp>
    </p:spTree>
    <p:extLst>
      <p:ext uri="{BB962C8B-B14F-4D97-AF65-F5344CB8AC3E}">
        <p14:creationId xmlns:p14="http://schemas.microsoft.com/office/powerpoint/2010/main" val="381898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B8405-C4C5-554D-8085-06E06040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CC3C6-46DE-9140-8EA7-0A37DC1B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of approximately 4-5 students</a:t>
            </a:r>
          </a:p>
          <a:p>
            <a:r>
              <a:rPr lang="en-US" dirty="0"/>
              <a:t>Discuss question / questions for set amount of time</a:t>
            </a:r>
          </a:p>
          <a:p>
            <a:r>
              <a:rPr lang="en-US" dirty="0"/>
              <a:t>Report back to main group afterwards</a:t>
            </a:r>
          </a:p>
          <a:p>
            <a:r>
              <a:rPr lang="en-US" dirty="0"/>
              <a:t>For longer breakout sessions (on the weekly research paper), I will visit the different groups and answer questions </a:t>
            </a:r>
          </a:p>
        </p:txBody>
      </p:sp>
    </p:spTree>
    <p:extLst>
      <p:ext uri="{BB962C8B-B14F-4D97-AF65-F5344CB8AC3E}">
        <p14:creationId xmlns:p14="http://schemas.microsoft.com/office/powerpoint/2010/main" val="414235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A797-9F2F-794E-896A-86ED2DF2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more intelligent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A3BD-5F84-D744-BD17-D73C49BB2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Word tokens often viewed as atomic building blocks of language</a:t>
            </a:r>
          </a:p>
          <a:p>
            <a:r>
              <a:rPr lang="en-US" dirty="0"/>
              <a:t>But “bag-of-word” models or even “word sequence” models miss a vital ingredient of human language understanding</a:t>
            </a:r>
          </a:p>
          <a:p>
            <a:r>
              <a:rPr lang="en-US" dirty="0"/>
              <a:t>What is the meaning of a word?</a:t>
            </a:r>
          </a:p>
          <a:p>
            <a:r>
              <a:rPr lang="en-US" dirty="0"/>
              <a:t>Meaning is generally inferred through</a:t>
            </a:r>
          </a:p>
          <a:p>
            <a:pPr lvl="1"/>
            <a:r>
              <a:rPr lang="en-US" dirty="0"/>
              <a:t>relationships with other words</a:t>
            </a:r>
          </a:p>
          <a:p>
            <a:pPr lvl="1"/>
            <a:r>
              <a:rPr lang="en-US" dirty="0"/>
              <a:t>similarity to other words</a:t>
            </a:r>
          </a:p>
          <a:p>
            <a:pPr marL="89154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9D91C-7F8E-2E43-BBA4-A5236E2B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6F5E-3D31-D14D-B404-79DFA617DA30}" type="slidenum">
              <a:rPr lang="en-US" smtClean="0"/>
              <a:t>4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2E57ECD-5C30-334B-8CA8-328651FD5088}"/>
              </a:ext>
            </a:extLst>
          </p:cNvPr>
          <p:cNvSpPr/>
          <p:nvPr/>
        </p:nvSpPr>
        <p:spPr>
          <a:xfrm>
            <a:off x="7143750" y="4314307"/>
            <a:ext cx="393700" cy="13335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AC1DB-069B-FE4C-BDDA-7CE42539AC07}"/>
              </a:ext>
            </a:extLst>
          </p:cNvPr>
          <p:cNvSpPr txBox="1"/>
          <p:nvPr/>
        </p:nvSpPr>
        <p:spPr>
          <a:xfrm>
            <a:off x="7592060" y="4776112"/>
            <a:ext cx="134620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accent6"/>
                </a:solidFill>
              </a:rPr>
              <a:t>lexical semantics</a:t>
            </a:r>
          </a:p>
        </p:txBody>
      </p:sp>
    </p:spTree>
    <p:extLst>
      <p:ext uri="{BB962C8B-B14F-4D97-AF65-F5344CB8AC3E}">
        <p14:creationId xmlns:p14="http://schemas.microsoft.com/office/powerpoint/2010/main" val="124953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2BB4-E359-0340-BF7C-E72B3B27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DAD20-D751-2442-8FC1-71336D413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2E513-49EC-BC45-89A7-E3F682CE33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Lexical semantics</a:t>
            </a:r>
          </a:p>
          <a:p>
            <a:pPr lvl="1"/>
            <a:r>
              <a:rPr lang="en-US" dirty="0"/>
              <a:t>word senses</a:t>
            </a:r>
          </a:p>
          <a:p>
            <a:pPr lvl="1"/>
            <a:r>
              <a:rPr lang="en-US" dirty="0"/>
              <a:t>semantic relationships</a:t>
            </a:r>
          </a:p>
          <a:p>
            <a:pPr lvl="1"/>
            <a:r>
              <a:rPr lang="en-US" dirty="0"/>
              <a:t>WordNet</a:t>
            </a:r>
          </a:p>
          <a:p>
            <a:pPr lvl="1"/>
            <a:r>
              <a:rPr lang="en-US" dirty="0"/>
              <a:t>semantic similarity measures based on WordNet</a:t>
            </a:r>
          </a:p>
          <a:p>
            <a:pPr lvl="1"/>
            <a:r>
              <a:rPr lang="en-US" dirty="0"/>
              <a:t>evaluation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D90F6A-F522-6345-A62C-AFDA67954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EF1E01-6D76-F049-8C59-A556464680C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Distributional Semantics</a:t>
            </a:r>
          </a:p>
          <a:p>
            <a:pPr lvl="1"/>
            <a:r>
              <a:rPr lang="en-US" dirty="0"/>
              <a:t>bootstrapping semantics from context</a:t>
            </a:r>
          </a:p>
          <a:p>
            <a:pPr lvl="1"/>
            <a:r>
              <a:rPr lang="en-US" dirty="0"/>
              <a:t>cosine similarity</a:t>
            </a:r>
          </a:p>
          <a:p>
            <a:pPr lvl="1"/>
            <a:r>
              <a:rPr lang="en-US" dirty="0"/>
              <a:t>(positive) pointwise mutual information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r>
              <a:rPr lang="en-US" dirty="0"/>
              <a:t>word ambiguity</a:t>
            </a:r>
          </a:p>
          <a:p>
            <a:pPr lvl="1"/>
            <a:r>
              <a:rPr lang="en-US" dirty="0"/>
              <a:t>semantic relationships</a:t>
            </a:r>
          </a:p>
          <a:p>
            <a:pPr lvl="1"/>
            <a:r>
              <a:rPr lang="en-US" dirty="0"/>
              <a:t>sparsity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968B1-8BB7-2C4F-BFA0-422D6B99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6F5E-3D31-D14D-B404-79DFA617DA30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A6B661-07DA-0140-815B-E73CA4E36C46}"/>
              </a:ext>
            </a:extLst>
          </p:cNvPr>
          <p:cNvSpPr txBox="1"/>
          <p:nvPr/>
        </p:nvSpPr>
        <p:spPr>
          <a:xfrm>
            <a:off x="1306946" y="5613826"/>
            <a:ext cx="3629263" cy="30008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i="1" dirty="0"/>
              <a:t>Much of this is revision from NLE / Applied NLP!</a:t>
            </a:r>
          </a:p>
        </p:txBody>
      </p:sp>
    </p:spTree>
    <p:extLst>
      <p:ext uri="{BB962C8B-B14F-4D97-AF65-F5344CB8AC3E}">
        <p14:creationId xmlns:p14="http://schemas.microsoft.com/office/powerpoint/2010/main" val="29814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77DD45-9461-024D-B934-CA1AB496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 Questions?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5C6AD7-63FA-CA46-AA36-CA2F1E390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module discussion forum for questions</a:t>
            </a:r>
          </a:p>
          <a:p>
            <a:r>
              <a:rPr lang="en-US" dirty="0"/>
              <a:t>Or ask them now</a:t>
            </a:r>
          </a:p>
        </p:txBody>
      </p:sp>
    </p:spTree>
    <p:extLst>
      <p:ext uri="{BB962C8B-B14F-4D97-AF65-F5344CB8AC3E}">
        <p14:creationId xmlns:p14="http://schemas.microsoft.com/office/powerpoint/2010/main" val="373486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 of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Ted Pedersen. 2010.  Information content measures of semantic similarity perform better without sense-tagged text.  In Proceedings of NAACL</a:t>
            </a:r>
          </a:p>
          <a:p>
            <a:r>
              <a:rPr lang="en-US" dirty="0"/>
              <a:t>See separate question sheet</a:t>
            </a:r>
          </a:p>
          <a:p>
            <a:r>
              <a:rPr lang="en-US"/>
              <a:t>20-30 </a:t>
            </a:r>
            <a:r>
              <a:rPr lang="en-US" dirty="0"/>
              <a:t>minute breakout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40C7D-7A65-7C4E-AB6F-F50A3333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6F5E-3D31-D14D-B404-79DFA617DA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1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996A27-5B3A-AA44-871D-3BE3D9089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387349"/>
            <a:ext cx="4217629" cy="596847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63051-061B-AF4A-AF86-E889DD08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6F5E-3D31-D14D-B404-79DFA617DA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2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4247-6D78-E841-BF0C-77D20E4D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F446-0693-944D-A81B-361BB704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reference to Figure 1, what concept is the hypernym of ungulate?</a:t>
            </a:r>
          </a:p>
          <a:p>
            <a:r>
              <a:rPr lang="en-US" dirty="0"/>
              <a:t>How many hyponyms does carnivore have?</a:t>
            </a:r>
          </a:p>
          <a:p>
            <a:r>
              <a:rPr lang="en-US" dirty="0"/>
              <a:t>Give an example.</a:t>
            </a:r>
          </a:p>
          <a:p>
            <a:r>
              <a:rPr lang="en-US" dirty="0"/>
              <a:t>Why do you think the word cat appears twice in the hierarchy?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69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6931</TotalTime>
  <Words>613</Words>
  <Application>Microsoft Macintosh PowerPoint</Application>
  <PresentationFormat>On-screen Show (4:3)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Cambria Math</vt:lpstr>
      <vt:lpstr>Corbel</vt:lpstr>
      <vt:lpstr>Wingdings</vt:lpstr>
      <vt:lpstr>Wingdings 2</vt:lpstr>
      <vt:lpstr>Wingdings 3</vt:lpstr>
      <vt:lpstr>Module</vt:lpstr>
      <vt:lpstr>Week 1 – Lexical Distributional Semantics</vt:lpstr>
      <vt:lpstr>The Turing Test</vt:lpstr>
      <vt:lpstr>Group discussion</vt:lpstr>
      <vt:lpstr>Towards more intelligent NLP</vt:lpstr>
      <vt:lpstr>Lecture 1 Overview</vt:lpstr>
      <vt:lpstr>Lecture 1 Questions?</vt:lpstr>
      <vt:lpstr>Discussion of paper</vt:lpstr>
      <vt:lpstr>PowerPoint Presentation</vt:lpstr>
      <vt:lpstr>Question 1</vt:lpstr>
      <vt:lpstr>Question 2</vt:lpstr>
      <vt:lpstr>Question 3</vt:lpstr>
      <vt:lpstr>Information Content from sense-tagged data</vt:lpstr>
      <vt:lpstr>Information content from untagged data</vt:lpstr>
      <vt:lpstr>Question 4</vt:lpstr>
      <vt:lpstr>Question 5</vt:lpstr>
      <vt:lpstr>Paper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Course Overview</dc:title>
  <dc:creator>Julie Weeds</dc:creator>
  <cp:lastModifiedBy>Julie Weeds</cp:lastModifiedBy>
  <cp:revision>42</cp:revision>
  <dcterms:created xsi:type="dcterms:W3CDTF">2013-12-03T17:02:04Z</dcterms:created>
  <dcterms:modified xsi:type="dcterms:W3CDTF">2022-01-28T10:42:03Z</dcterms:modified>
</cp:coreProperties>
</file>