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0" r:id="rId4"/>
    <p:sldId id="257" r:id="rId5"/>
    <p:sldId id="279" r:id="rId6"/>
    <p:sldId id="263" r:id="rId7"/>
    <p:sldId id="278" r:id="rId8"/>
    <p:sldId id="271" r:id="rId9"/>
    <p:sldId id="281" r:id="rId10"/>
    <p:sldId id="282" r:id="rId11"/>
    <p:sldId id="283" r:id="rId12"/>
    <p:sldId id="284" r:id="rId13"/>
    <p:sldId id="285" r:id="rId14"/>
    <p:sldId id="289" r:id="rId15"/>
    <p:sldId id="287" r:id="rId16"/>
    <p:sldId id="288" r:id="rId17"/>
  </p:sldIdLst>
  <p:sldSz cx="12184063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71">
          <p15:clr>
            <a:srgbClr val="A4A3A4"/>
          </p15:clr>
        </p15:guide>
        <p15:guide id="2" pos="594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blsDvJgjEBhLuOU4l29/uO0kc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>
        <p:guide orient="horz" pos="3271"/>
        <p:guide pos="5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>
          <a:extLst>
            <a:ext uri="{FF2B5EF4-FFF2-40B4-BE49-F238E27FC236}">
              <a16:creationId xmlns:a16="http://schemas.microsoft.com/office/drawing/2014/main" id="{3E064D24-5A5C-0B42-D899-F8C01D77B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>
            <a:extLst>
              <a:ext uri="{FF2B5EF4-FFF2-40B4-BE49-F238E27FC236}">
                <a16:creationId xmlns:a16="http://schemas.microsoft.com/office/drawing/2014/main" id="{1657DF38-EF40-33E5-6CD4-5DB4B07A37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6:notes">
            <a:extLst>
              <a:ext uri="{FF2B5EF4-FFF2-40B4-BE49-F238E27FC236}">
                <a16:creationId xmlns:a16="http://schemas.microsoft.com/office/drawing/2014/main" id="{D9C44BFE-6F7E-8D8C-46F3-EB4095D542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0715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>
          <a:extLst>
            <a:ext uri="{FF2B5EF4-FFF2-40B4-BE49-F238E27FC236}">
              <a16:creationId xmlns:a16="http://schemas.microsoft.com/office/drawing/2014/main" id="{DC9879A0-2F26-8273-E14A-93B20D62E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>
            <a:extLst>
              <a:ext uri="{FF2B5EF4-FFF2-40B4-BE49-F238E27FC236}">
                <a16:creationId xmlns:a16="http://schemas.microsoft.com/office/drawing/2014/main" id="{4930247B-87F8-E97C-FCC8-BDB11FB73A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6:notes">
            <a:extLst>
              <a:ext uri="{FF2B5EF4-FFF2-40B4-BE49-F238E27FC236}">
                <a16:creationId xmlns:a16="http://schemas.microsoft.com/office/drawing/2014/main" id="{19D2C5E4-3D42-C3B7-017B-BEE995E124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014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>
          <a:extLst>
            <a:ext uri="{FF2B5EF4-FFF2-40B4-BE49-F238E27FC236}">
              <a16:creationId xmlns:a16="http://schemas.microsoft.com/office/drawing/2014/main" id="{F66EC05E-8970-419E-5D1D-B0EE976CE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>
            <a:extLst>
              <a:ext uri="{FF2B5EF4-FFF2-40B4-BE49-F238E27FC236}">
                <a16:creationId xmlns:a16="http://schemas.microsoft.com/office/drawing/2014/main" id="{A7F82670-7456-71FE-D1D5-626A8BC96C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6:notes">
            <a:extLst>
              <a:ext uri="{FF2B5EF4-FFF2-40B4-BE49-F238E27FC236}">
                <a16:creationId xmlns:a16="http://schemas.microsoft.com/office/drawing/2014/main" id="{9E133648-2619-A8D6-D46E-EAB40BFD54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162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BF2207C7-551B-02D5-1C3D-50A41CF50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>
            <a:extLst>
              <a:ext uri="{FF2B5EF4-FFF2-40B4-BE49-F238E27FC236}">
                <a16:creationId xmlns:a16="http://schemas.microsoft.com/office/drawing/2014/main" id="{D7E458C5-C869-8FF6-FC19-FE3206EB90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>
            <a:extLst>
              <a:ext uri="{FF2B5EF4-FFF2-40B4-BE49-F238E27FC236}">
                <a16:creationId xmlns:a16="http://schemas.microsoft.com/office/drawing/2014/main" id="{79FB59D6-34CB-A9E0-7E9E-B5C82D113A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7069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81857329-FAEE-A887-E1E9-97AE8AED5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>
            <a:extLst>
              <a:ext uri="{FF2B5EF4-FFF2-40B4-BE49-F238E27FC236}">
                <a16:creationId xmlns:a16="http://schemas.microsoft.com/office/drawing/2014/main" id="{062DC828-468D-2391-7099-389238B8D0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>
            <a:extLst>
              <a:ext uri="{FF2B5EF4-FFF2-40B4-BE49-F238E27FC236}">
                <a16:creationId xmlns:a16="http://schemas.microsoft.com/office/drawing/2014/main" id="{761CACEB-126C-5EC8-B95F-B614D6F0A8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7435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>
          <a:extLst>
            <a:ext uri="{FF2B5EF4-FFF2-40B4-BE49-F238E27FC236}">
              <a16:creationId xmlns:a16="http://schemas.microsoft.com/office/drawing/2014/main" id="{89E22832-074F-DEC8-4123-2B0AC08CF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:notes">
            <a:extLst>
              <a:ext uri="{FF2B5EF4-FFF2-40B4-BE49-F238E27FC236}">
                <a16:creationId xmlns:a16="http://schemas.microsoft.com/office/drawing/2014/main" id="{8247387C-6F91-B9D1-0D48-DB685FB427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3:notes">
            <a:extLst>
              <a:ext uri="{FF2B5EF4-FFF2-40B4-BE49-F238E27FC236}">
                <a16:creationId xmlns:a16="http://schemas.microsoft.com/office/drawing/2014/main" id="{B46A9EA7-98DE-A35E-E083-4EDFFBA223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495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>
          <a:extLst>
            <a:ext uri="{FF2B5EF4-FFF2-40B4-BE49-F238E27FC236}">
              <a16:creationId xmlns:a16="http://schemas.microsoft.com/office/drawing/2014/main" id="{B2A0E215-E89B-DBB6-61FE-6AD5F8387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:notes">
            <a:extLst>
              <a:ext uri="{FF2B5EF4-FFF2-40B4-BE49-F238E27FC236}">
                <a16:creationId xmlns:a16="http://schemas.microsoft.com/office/drawing/2014/main" id="{EA663D10-C959-3C1F-BAA4-A45FCDC41A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3:notes">
            <a:extLst>
              <a:ext uri="{FF2B5EF4-FFF2-40B4-BE49-F238E27FC236}">
                <a16:creationId xmlns:a16="http://schemas.microsoft.com/office/drawing/2014/main" id="{89FDC452-D41F-A747-6FB5-A8FDB7BDFF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397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EB2FFD3E-E082-B3FA-EFB7-22C6CA5C2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0F9DA9D8-CD27-F6A9-6C3A-CD90E71261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89F6D490-D53F-540B-FE7F-54D453963C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180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>
          <a:extLst>
            <a:ext uri="{FF2B5EF4-FFF2-40B4-BE49-F238E27FC236}">
              <a16:creationId xmlns:a16="http://schemas.microsoft.com/office/drawing/2014/main" id="{D896C42D-56E1-4AD7-6B3F-62F5BAA66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>
            <a:extLst>
              <a:ext uri="{FF2B5EF4-FFF2-40B4-BE49-F238E27FC236}">
                <a16:creationId xmlns:a16="http://schemas.microsoft.com/office/drawing/2014/main" id="{F861A6E7-122B-0338-A74B-E5AB2DC14C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6:notes">
            <a:extLst>
              <a:ext uri="{FF2B5EF4-FFF2-40B4-BE49-F238E27FC236}">
                <a16:creationId xmlns:a16="http://schemas.microsoft.com/office/drawing/2014/main" id="{E0D7A249-17CC-D345-CECA-AB4CDA0204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8274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ctrTitle"/>
          </p:nvPr>
        </p:nvSpPr>
        <p:spPr>
          <a:xfrm>
            <a:off x="913805" y="2130426"/>
            <a:ext cx="1035645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subTitle" idx="1"/>
          </p:nvPr>
        </p:nvSpPr>
        <p:spPr>
          <a:xfrm>
            <a:off x="1827610" y="3886200"/>
            <a:ext cx="852884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dt" idx="10"/>
          </p:nvPr>
        </p:nvSpPr>
        <p:spPr>
          <a:xfrm>
            <a:off x="609203" y="6356351"/>
            <a:ext cx="2842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ftr" idx="11"/>
          </p:nvPr>
        </p:nvSpPr>
        <p:spPr>
          <a:xfrm>
            <a:off x="4162888" y="6356351"/>
            <a:ext cx="3858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8731912" y="6356351"/>
            <a:ext cx="2842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>
            <a:spLocks noGrp="1"/>
          </p:cNvSpPr>
          <p:nvPr>
            <p:ph type="title"/>
          </p:nvPr>
        </p:nvSpPr>
        <p:spPr>
          <a:xfrm>
            <a:off x="609203" y="274638"/>
            <a:ext cx="1096565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1"/>
          </p:nvPr>
        </p:nvSpPr>
        <p:spPr>
          <a:xfrm rot="5400000">
            <a:off x="3829050" y="-1619646"/>
            <a:ext cx="4525963" cy="10965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dt" idx="10"/>
          </p:nvPr>
        </p:nvSpPr>
        <p:spPr>
          <a:xfrm>
            <a:off x="609203" y="6356351"/>
            <a:ext cx="2842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ftr" idx="11"/>
          </p:nvPr>
        </p:nvSpPr>
        <p:spPr>
          <a:xfrm>
            <a:off x="4162888" y="6356351"/>
            <a:ext cx="3858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sldNum" idx="12"/>
          </p:nvPr>
        </p:nvSpPr>
        <p:spPr>
          <a:xfrm>
            <a:off x="8731912" y="6356351"/>
            <a:ext cx="2842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 rot="5400000">
            <a:off x="7278391" y="1829695"/>
            <a:ext cx="5851525" cy="274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1"/>
          </p:nvPr>
        </p:nvSpPr>
        <p:spPr>
          <a:xfrm rot="5400000">
            <a:off x="1694028" y="-810186"/>
            <a:ext cx="5851525" cy="80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609203" y="6356351"/>
            <a:ext cx="2842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4162888" y="6356351"/>
            <a:ext cx="3858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8731912" y="6356351"/>
            <a:ext cx="2842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title"/>
          </p:nvPr>
        </p:nvSpPr>
        <p:spPr>
          <a:xfrm>
            <a:off x="609203" y="274638"/>
            <a:ext cx="1096565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>
            <a:off x="609203" y="1600201"/>
            <a:ext cx="1096565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609203" y="6356351"/>
            <a:ext cx="2842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4162888" y="6356351"/>
            <a:ext cx="3858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8731912" y="6356351"/>
            <a:ext cx="2842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962457" y="4406901"/>
            <a:ext cx="10356454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>
            <a:off x="962457" y="2906713"/>
            <a:ext cx="10356454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dt" idx="10"/>
          </p:nvPr>
        </p:nvSpPr>
        <p:spPr>
          <a:xfrm>
            <a:off x="609203" y="6356351"/>
            <a:ext cx="2842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ftr" idx="11"/>
          </p:nvPr>
        </p:nvSpPr>
        <p:spPr>
          <a:xfrm>
            <a:off x="4162888" y="6356351"/>
            <a:ext cx="3858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sldNum" idx="12"/>
          </p:nvPr>
        </p:nvSpPr>
        <p:spPr>
          <a:xfrm>
            <a:off x="8731912" y="6356351"/>
            <a:ext cx="2842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title"/>
          </p:nvPr>
        </p:nvSpPr>
        <p:spPr>
          <a:xfrm>
            <a:off x="609203" y="274638"/>
            <a:ext cx="1096565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609203" y="1600201"/>
            <a:ext cx="538129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2"/>
          </p:nvPr>
        </p:nvSpPr>
        <p:spPr>
          <a:xfrm>
            <a:off x="6193566" y="1600201"/>
            <a:ext cx="538129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203" y="6356351"/>
            <a:ext cx="2842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4162888" y="6356351"/>
            <a:ext cx="3858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ldNum" idx="12"/>
          </p:nvPr>
        </p:nvSpPr>
        <p:spPr>
          <a:xfrm>
            <a:off x="8731912" y="6356351"/>
            <a:ext cx="2842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609203" y="274638"/>
            <a:ext cx="1096565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609203" y="1535113"/>
            <a:ext cx="538341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2"/>
          </p:nvPr>
        </p:nvSpPr>
        <p:spPr>
          <a:xfrm>
            <a:off x="609203" y="2174875"/>
            <a:ext cx="538341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body" idx="3"/>
          </p:nvPr>
        </p:nvSpPr>
        <p:spPr>
          <a:xfrm>
            <a:off x="6189335" y="1535113"/>
            <a:ext cx="538552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body" idx="4"/>
          </p:nvPr>
        </p:nvSpPr>
        <p:spPr>
          <a:xfrm>
            <a:off x="6189335" y="2174875"/>
            <a:ext cx="538552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dt" idx="10"/>
          </p:nvPr>
        </p:nvSpPr>
        <p:spPr>
          <a:xfrm>
            <a:off x="609203" y="6356351"/>
            <a:ext cx="2842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ftr" idx="11"/>
          </p:nvPr>
        </p:nvSpPr>
        <p:spPr>
          <a:xfrm>
            <a:off x="4162888" y="6356351"/>
            <a:ext cx="3858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731912" y="6356351"/>
            <a:ext cx="2842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title"/>
          </p:nvPr>
        </p:nvSpPr>
        <p:spPr>
          <a:xfrm>
            <a:off x="609203" y="274638"/>
            <a:ext cx="1096565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609203" y="6356351"/>
            <a:ext cx="2842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4162888" y="6356351"/>
            <a:ext cx="3858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8731912" y="6356351"/>
            <a:ext cx="2842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dt" idx="10"/>
          </p:nvPr>
        </p:nvSpPr>
        <p:spPr>
          <a:xfrm>
            <a:off x="609203" y="6356351"/>
            <a:ext cx="2842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ftr" idx="11"/>
          </p:nvPr>
        </p:nvSpPr>
        <p:spPr>
          <a:xfrm>
            <a:off x="4162888" y="6356351"/>
            <a:ext cx="3858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sldNum" idx="12"/>
          </p:nvPr>
        </p:nvSpPr>
        <p:spPr>
          <a:xfrm>
            <a:off x="8731912" y="6356351"/>
            <a:ext cx="2842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>
            <a:spLocks noGrp="1"/>
          </p:cNvSpPr>
          <p:nvPr>
            <p:ph type="title"/>
          </p:nvPr>
        </p:nvSpPr>
        <p:spPr>
          <a:xfrm>
            <a:off x="609204" y="273050"/>
            <a:ext cx="400847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1"/>
          </p:nvPr>
        </p:nvSpPr>
        <p:spPr>
          <a:xfrm>
            <a:off x="4763630" y="273051"/>
            <a:ext cx="681123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2"/>
          </p:nvPr>
        </p:nvSpPr>
        <p:spPr>
          <a:xfrm>
            <a:off x="609204" y="1435101"/>
            <a:ext cx="400847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dt" idx="10"/>
          </p:nvPr>
        </p:nvSpPr>
        <p:spPr>
          <a:xfrm>
            <a:off x="609203" y="6356351"/>
            <a:ext cx="2842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ftr" idx="11"/>
          </p:nvPr>
        </p:nvSpPr>
        <p:spPr>
          <a:xfrm>
            <a:off x="4162888" y="6356351"/>
            <a:ext cx="3858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sldNum" idx="12"/>
          </p:nvPr>
        </p:nvSpPr>
        <p:spPr>
          <a:xfrm>
            <a:off x="8731912" y="6356351"/>
            <a:ext cx="2842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2388162" y="4800600"/>
            <a:ext cx="731043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>
            <a:spLocks noGrp="1"/>
          </p:cNvSpPr>
          <p:nvPr>
            <p:ph type="pic" idx="2"/>
          </p:nvPr>
        </p:nvSpPr>
        <p:spPr>
          <a:xfrm>
            <a:off x="2388162" y="612775"/>
            <a:ext cx="7310438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3"/>
          <p:cNvSpPr txBox="1">
            <a:spLocks noGrp="1"/>
          </p:cNvSpPr>
          <p:nvPr>
            <p:ph type="body" idx="1"/>
          </p:nvPr>
        </p:nvSpPr>
        <p:spPr>
          <a:xfrm>
            <a:off x="2388162" y="5367338"/>
            <a:ext cx="7310438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dt" idx="10"/>
          </p:nvPr>
        </p:nvSpPr>
        <p:spPr>
          <a:xfrm>
            <a:off x="609203" y="6356351"/>
            <a:ext cx="2842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ftr" idx="11"/>
          </p:nvPr>
        </p:nvSpPr>
        <p:spPr>
          <a:xfrm>
            <a:off x="4162888" y="6356351"/>
            <a:ext cx="3858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sldNum" idx="12"/>
          </p:nvPr>
        </p:nvSpPr>
        <p:spPr>
          <a:xfrm>
            <a:off x="8731912" y="6356351"/>
            <a:ext cx="2842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609203" y="274638"/>
            <a:ext cx="1096565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609203" y="1600201"/>
            <a:ext cx="1096565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609203" y="6356351"/>
            <a:ext cx="2842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4162888" y="6356351"/>
            <a:ext cx="3858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8731912" y="6356351"/>
            <a:ext cx="28429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829706" y="-4725671"/>
            <a:ext cx="10832634" cy="1019821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93818" y="2932200"/>
            <a:ext cx="608259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Felipe Mendes Soares Silva</a:t>
            </a:r>
            <a:endParaRPr sz="2500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93818" y="1225413"/>
            <a:ext cx="9043754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Case – Clara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E-Commerce </a:t>
            </a:r>
            <a:r>
              <a:rPr lang="pt-BR" sz="4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Funnel</a:t>
            </a:r>
            <a:r>
              <a:rPr lang="pt-BR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4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lang="pt-BR" dirty="0"/>
          </a:p>
        </p:txBody>
      </p:sp>
      <p:cxnSp>
        <p:nvCxnSpPr>
          <p:cNvPr id="91" name="Google Shape;91;p1"/>
          <p:cNvCxnSpPr/>
          <p:nvPr/>
        </p:nvCxnSpPr>
        <p:spPr>
          <a:xfrm>
            <a:off x="493818" y="2864876"/>
            <a:ext cx="7749637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1"/>
          <p:cNvSpPr txBox="1"/>
          <p:nvPr/>
        </p:nvSpPr>
        <p:spPr>
          <a:xfrm>
            <a:off x="358793" y="5788609"/>
            <a:ext cx="9644135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pt-BR" sz="25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 de </a:t>
            </a:r>
            <a:r>
              <a:rPr lang="pt-BR" sz="25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pt-BR" sz="25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aio de 2025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75F309-9C57-3DD9-19AA-D77D1E170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547" y="5229225"/>
            <a:ext cx="28003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>
          <a:extLst>
            <a:ext uri="{FF2B5EF4-FFF2-40B4-BE49-F238E27FC236}">
              <a16:creationId xmlns:a16="http://schemas.microsoft.com/office/drawing/2014/main" id="{0A59C793-DFBA-1760-93ED-0B929D0B5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>
            <a:extLst>
              <a:ext uri="{FF2B5EF4-FFF2-40B4-BE49-F238E27FC236}">
                <a16:creationId xmlns:a16="http://schemas.microsoft.com/office/drawing/2014/main" id="{BE781F58-1438-16CB-0F22-41A3FF988966}"/>
              </a:ext>
            </a:extLst>
          </p:cNvPr>
          <p:cNvSpPr/>
          <p:nvPr/>
        </p:nvSpPr>
        <p:spPr>
          <a:xfrm>
            <a:off x="0" y="-275636"/>
            <a:ext cx="4631961" cy="74092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57E1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6">
            <a:extLst>
              <a:ext uri="{FF2B5EF4-FFF2-40B4-BE49-F238E27FC236}">
                <a16:creationId xmlns:a16="http://schemas.microsoft.com/office/drawing/2014/main" id="{C5C07B91-42F5-82DC-C826-62792A3AAE0C}"/>
              </a:ext>
            </a:extLst>
          </p:cNvPr>
          <p:cNvSpPr txBox="1"/>
          <p:nvPr/>
        </p:nvSpPr>
        <p:spPr>
          <a:xfrm>
            <a:off x="4964942" y="1546137"/>
            <a:ext cx="6535759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25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5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Usuários de Mobile apresentam taxa de conversão </a:t>
            </a:r>
            <a:r>
              <a:rPr lang="pt-BR" sz="2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4x maior </a:t>
            </a:r>
            <a:r>
              <a:rPr lang="pt-BR" sz="25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que os usuários de desktop.</a:t>
            </a:r>
            <a:endParaRPr sz="2500" dirty="0"/>
          </a:p>
        </p:txBody>
      </p:sp>
      <p:sp>
        <p:nvSpPr>
          <p:cNvPr id="236" name="Google Shape;236;p16">
            <a:extLst>
              <a:ext uri="{FF2B5EF4-FFF2-40B4-BE49-F238E27FC236}">
                <a16:creationId xmlns:a16="http://schemas.microsoft.com/office/drawing/2014/main" id="{4F8A7530-3886-FB32-C652-650DD0A9F08A}"/>
              </a:ext>
            </a:extLst>
          </p:cNvPr>
          <p:cNvSpPr/>
          <p:nvPr/>
        </p:nvSpPr>
        <p:spPr>
          <a:xfrm>
            <a:off x="334780" y="2737824"/>
            <a:ext cx="39624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IMPACTO DE DISPOSITIVOS</a:t>
            </a:r>
            <a:endParaRPr dirty="0"/>
          </a:p>
        </p:txBody>
      </p:sp>
      <p:sp>
        <p:nvSpPr>
          <p:cNvPr id="238" name="Google Shape;238;p16">
            <a:extLst>
              <a:ext uri="{FF2B5EF4-FFF2-40B4-BE49-F238E27FC236}">
                <a16:creationId xmlns:a16="http://schemas.microsoft.com/office/drawing/2014/main" id="{1E7C58B3-D873-B063-600C-346100521918}"/>
              </a:ext>
            </a:extLst>
          </p:cNvPr>
          <p:cNvSpPr txBox="1"/>
          <p:nvPr/>
        </p:nvSpPr>
        <p:spPr>
          <a:xfrm>
            <a:off x="4964942" y="2761794"/>
            <a:ext cx="707003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3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5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Taxa de Conversão de Mobile: 1.0%</a:t>
            </a:r>
            <a:endParaRPr sz="2500" b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38;p16">
            <a:extLst>
              <a:ext uri="{FF2B5EF4-FFF2-40B4-BE49-F238E27FC236}">
                <a16:creationId xmlns:a16="http://schemas.microsoft.com/office/drawing/2014/main" id="{BD46E0E8-CFE9-131B-6605-A1FAAF38DC10}"/>
              </a:ext>
            </a:extLst>
          </p:cNvPr>
          <p:cNvSpPr txBox="1"/>
          <p:nvPr/>
        </p:nvSpPr>
        <p:spPr>
          <a:xfrm>
            <a:off x="4964942" y="3592730"/>
            <a:ext cx="707003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3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5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Taxa de Conversão de Desktops: 0.25%</a:t>
            </a:r>
            <a:endParaRPr sz="2500" b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38;p16">
            <a:extLst>
              <a:ext uri="{FF2B5EF4-FFF2-40B4-BE49-F238E27FC236}">
                <a16:creationId xmlns:a16="http://schemas.microsoft.com/office/drawing/2014/main" id="{D15A9238-BD76-700F-5861-6D496BB41057}"/>
              </a:ext>
            </a:extLst>
          </p:cNvPr>
          <p:cNvSpPr txBox="1"/>
          <p:nvPr/>
        </p:nvSpPr>
        <p:spPr>
          <a:xfrm>
            <a:off x="4964942" y="4423666"/>
            <a:ext cx="707003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3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5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Indica que a experiência no mobile é melhor e está mais otimizada ou o público mobile é mais engajado.</a:t>
            </a:r>
            <a:endParaRPr sz="2500" b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84BC143-9D19-BE5E-7D3C-7113CAA6A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932" y="0"/>
            <a:ext cx="1805131" cy="104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76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>
          <a:extLst>
            <a:ext uri="{FF2B5EF4-FFF2-40B4-BE49-F238E27FC236}">
              <a16:creationId xmlns:a16="http://schemas.microsoft.com/office/drawing/2014/main" id="{E8ED6C36-BE12-26A8-B891-1E6329F39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>
            <a:extLst>
              <a:ext uri="{FF2B5EF4-FFF2-40B4-BE49-F238E27FC236}">
                <a16:creationId xmlns:a16="http://schemas.microsoft.com/office/drawing/2014/main" id="{F5EE52C0-E959-A7CB-CE95-316364D8FF33}"/>
              </a:ext>
            </a:extLst>
          </p:cNvPr>
          <p:cNvSpPr/>
          <p:nvPr/>
        </p:nvSpPr>
        <p:spPr>
          <a:xfrm>
            <a:off x="0" y="-275636"/>
            <a:ext cx="4631961" cy="74092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57E1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6">
            <a:extLst>
              <a:ext uri="{FF2B5EF4-FFF2-40B4-BE49-F238E27FC236}">
                <a16:creationId xmlns:a16="http://schemas.microsoft.com/office/drawing/2014/main" id="{DEFEF50F-6CCD-E9C3-1C55-B86D403A324B}"/>
              </a:ext>
            </a:extLst>
          </p:cNvPr>
          <p:cNvSpPr txBox="1"/>
          <p:nvPr/>
        </p:nvSpPr>
        <p:spPr>
          <a:xfrm>
            <a:off x="4964942" y="1546137"/>
            <a:ext cx="6480313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25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5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Pequena diferença na conversão entre os gêneros </a:t>
            </a:r>
            <a:endParaRPr sz="2500" dirty="0"/>
          </a:p>
        </p:txBody>
      </p:sp>
      <p:sp>
        <p:nvSpPr>
          <p:cNvPr id="236" name="Google Shape;236;p16">
            <a:extLst>
              <a:ext uri="{FF2B5EF4-FFF2-40B4-BE49-F238E27FC236}">
                <a16:creationId xmlns:a16="http://schemas.microsoft.com/office/drawing/2014/main" id="{AB680E86-811F-0FE7-CA2A-F1816A1BB6EB}"/>
              </a:ext>
            </a:extLst>
          </p:cNvPr>
          <p:cNvSpPr/>
          <p:nvPr/>
        </p:nvSpPr>
        <p:spPr>
          <a:xfrm>
            <a:off x="334780" y="2737824"/>
            <a:ext cx="3962400" cy="180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IMPACTO DE GÊNERO NA CONVERSÃO</a:t>
            </a:r>
            <a:endParaRPr dirty="0"/>
          </a:p>
        </p:txBody>
      </p:sp>
      <p:sp>
        <p:nvSpPr>
          <p:cNvPr id="238" name="Google Shape;238;p16">
            <a:extLst>
              <a:ext uri="{FF2B5EF4-FFF2-40B4-BE49-F238E27FC236}">
                <a16:creationId xmlns:a16="http://schemas.microsoft.com/office/drawing/2014/main" id="{AE41772D-973B-FC06-C3C2-BFDCE63A4934}"/>
              </a:ext>
            </a:extLst>
          </p:cNvPr>
          <p:cNvSpPr txBox="1"/>
          <p:nvPr/>
        </p:nvSpPr>
        <p:spPr>
          <a:xfrm>
            <a:off x="4964942" y="2761794"/>
            <a:ext cx="7070030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3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5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Mulheres têm uma taxa de conversão ligeiramente superior. </a:t>
            </a:r>
            <a:endParaRPr sz="2500" b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38;p16">
            <a:extLst>
              <a:ext uri="{FF2B5EF4-FFF2-40B4-BE49-F238E27FC236}">
                <a16:creationId xmlns:a16="http://schemas.microsoft.com/office/drawing/2014/main" id="{712CB220-5828-62C0-5B3B-4A26C0DF287B}"/>
              </a:ext>
            </a:extLst>
          </p:cNvPr>
          <p:cNvSpPr txBox="1"/>
          <p:nvPr/>
        </p:nvSpPr>
        <p:spPr>
          <a:xfrm>
            <a:off x="4964942" y="3700472"/>
            <a:ext cx="707003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3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5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Taxa de Conversão Feminina: 0.53%</a:t>
            </a:r>
            <a:endParaRPr sz="2500" b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38;p16">
            <a:extLst>
              <a:ext uri="{FF2B5EF4-FFF2-40B4-BE49-F238E27FC236}">
                <a16:creationId xmlns:a16="http://schemas.microsoft.com/office/drawing/2014/main" id="{94DD6523-5A6F-2D82-18DE-C0DAE5CCDCCF}"/>
              </a:ext>
            </a:extLst>
          </p:cNvPr>
          <p:cNvSpPr txBox="1"/>
          <p:nvPr/>
        </p:nvSpPr>
        <p:spPr>
          <a:xfrm>
            <a:off x="4964942" y="4423666"/>
            <a:ext cx="707003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3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5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Taxa de Conversão Masculino: 0.47%</a:t>
            </a:r>
            <a:endParaRPr sz="2500" b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38;p16">
            <a:extLst>
              <a:ext uri="{FF2B5EF4-FFF2-40B4-BE49-F238E27FC236}">
                <a16:creationId xmlns:a16="http://schemas.microsoft.com/office/drawing/2014/main" id="{943E9C9D-7489-28D1-7E7F-AC6A924C97C4}"/>
              </a:ext>
            </a:extLst>
          </p:cNvPr>
          <p:cNvSpPr txBox="1"/>
          <p:nvPr/>
        </p:nvSpPr>
        <p:spPr>
          <a:xfrm>
            <a:off x="4964942" y="5193107"/>
            <a:ext cx="7070030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3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5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Apesar da diferença ser pequena, isso pode ser um indicador de comportamento ou necessidade.</a:t>
            </a:r>
            <a:endParaRPr sz="2500" b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1BD36C4-CE0E-5D94-5E33-613B12915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932" y="0"/>
            <a:ext cx="1805131" cy="104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>
          <a:extLst>
            <a:ext uri="{FF2B5EF4-FFF2-40B4-BE49-F238E27FC236}">
              <a16:creationId xmlns:a16="http://schemas.microsoft.com/office/drawing/2014/main" id="{010FC3ED-8D1E-E38C-68B6-218A30F6D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>
            <a:extLst>
              <a:ext uri="{FF2B5EF4-FFF2-40B4-BE49-F238E27FC236}">
                <a16:creationId xmlns:a16="http://schemas.microsoft.com/office/drawing/2014/main" id="{35D48A66-3E2B-BB28-D06C-4B1000917919}"/>
              </a:ext>
            </a:extLst>
          </p:cNvPr>
          <p:cNvSpPr/>
          <p:nvPr/>
        </p:nvSpPr>
        <p:spPr>
          <a:xfrm>
            <a:off x="0" y="-275636"/>
            <a:ext cx="4631961" cy="74092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57E1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6">
            <a:extLst>
              <a:ext uri="{FF2B5EF4-FFF2-40B4-BE49-F238E27FC236}">
                <a16:creationId xmlns:a16="http://schemas.microsoft.com/office/drawing/2014/main" id="{3A6216A7-A134-4F0D-E72F-2A9F10504A50}"/>
              </a:ext>
            </a:extLst>
          </p:cNvPr>
          <p:cNvSpPr txBox="1"/>
          <p:nvPr/>
        </p:nvSpPr>
        <p:spPr>
          <a:xfrm>
            <a:off x="4966741" y="1799145"/>
            <a:ext cx="6480313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25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5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Grande maioria dos usuários participa de apenas 1 ou 2 etapas do funil</a:t>
            </a:r>
            <a:endParaRPr sz="2500" dirty="0"/>
          </a:p>
        </p:txBody>
      </p:sp>
      <p:sp>
        <p:nvSpPr>
          <p:cNvPr id="236" name="Google Shape;236;p16">
            <a:extLst>
              <a:ext uri="{FF2B5EF4-FFF2-40B4-BE49-F238E27FC236}">
                <a16:creationId xmlns:a16="http://schemas.microsoft.com/office/drawing/2014/main" id="{E20B04F5-98CA-9884-1EA8-F25B63CCE767}"/>
              </a:ext>
            </a:extLst>
          </p:cNvPr>
          <p:cNvSpPr/>
          <p:nvPr/>
        </p:nvSpPr>
        <p:spPr>
          <a:xfrm>
            <a:off x="334780" y="2737824"/>
            <a:ext cx="4124098" cy="180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PADRÕES DE COMPORTAMENTO NO FUNIL</a:t>
            </a:r>
            <a:endParaRPr lang="pt-BR" dirty="0"/>
          </a:p>
        </p:txBody>
      </p:sp>
      <p:sp>
        <p:nvSpPr>
          <p:cNvPr id="238" name="Google Shape;238;p16">
            <a:extLst>
              <a:ext uri="{FF2B5EF4-FFF2-40B4-BE49-F238E27FC236}">
                <a16:creationId xmlns:a16="http://schemas.microsoft.com/office/drawing/2014/main" id="{BD174B0F-89AB-69D9-E95E-6677948E28B9}"/>
              </a:ext>
            </a:extLst>
          </p:cNvPr>
          <p:cNvSpPr txBox="1"/>
          <p:nvPr/>
        </p:nvSpPr>
        <p:spPr>
          <a:xfrm>
            <a:off x="4974159" y="3168711"/>
            <a:ext cx="7070030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3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5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Poucos usuários chegam a parte de pagamentos e confirmação</a:t>
            </a:r>
            <a:endParaRPr sz="2500" b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38;p16">
            <a:extLst>
              <a:ext uri="{FF2B5EF4-FFF2-40B4-BE49-F238E27FC236}">
                <a16:creationId xmlns:a16="http://schemas.microsoft.com/office/drawing/2014/main" id="{E39DCF6C-4C37-DF6B-54AB-A12D44ADA84B}"/>
              </a:ext>
            </a:extLst>
          </p:cNvPr>
          <p:cNvSpPr txBox="1"/>
          <p:nvPr/>
        </p:nvSpPr>
        <p:spPr>
          <a:xfrm>
            <a:off x="4974159" y="4538277"/>
            <a:ext cx="707003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3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5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Usuários raramente realizam mais de uma busca</a:t>
            </a:r>
            <a:endParaRPr sz="2500" b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3C61578-B50E-1C03-6A41-C179DEE65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932" y="0"/>
            <a:ext cx="1805131" cy="104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8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>
          <a:extLst>
            <a:ext uri="{FF2B5EF4-FFF2-40B4-BE49-F238E27FC236}">
              <a16:creationId xmlns:a16="http://schemas.microsoft.com/office/drawing/2014/main" id="{2DE55548-BD40-59D6-E88B-9B7AF5AEF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>
            <a:extLst>
              <a:ext uri="{FF2B5EF4-FFF2-40B4-BE49-F238E27FC236}">
                <a16:creationId xmlns:a16="http://schemas.microsoft.com/office/drawing/2014/main" id="{8FEB2975-C4BA-B74E-1450-49BE7C3EA834}"/>
              </a:ext>
            </a:extLst>
          </p:cNvPr>
          <p:cNvSpPr txBox="1"/>
          <p:nvPr/>
        </p:nvSpPr>
        <p:spPr>
          <a:xfrm>
            <a:off x="635464" y="1172496"/>
            <a:ext cx="9563974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VALIDAÇÃO DOS OBJETIVOS DE ANÁLISE ATRAVÉS DAS RESPOSTAS OBTIDAS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54" name="Google Shape;154;p8">
            <a:extLst>
              <a:ext uri="{FF2B5EF4-FFF2-40B4-BE49-F238E27FC236}">
                <a16:creationId xmlns:a16="http://schemas.microsoft.com/office/drawing/2014/main" id="{F9DF57C1-15DE-F428-66BE-A89FA602583A}"/>
              </a:ext>
            </a:extLst>
          </p:cNvPr>
          <p:cNvSpPr/>
          <p:nvPr/>
        </p:nvSpPr>
        <p:spPr>
          <a:xfrm rot="-2515077">
            <a:off x="1665396" y="5476080"/>
            <a:ext cx="622294" cy="1029756"/>
          </a:xfrm>
          <a:prstGeom prst="mo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>
            <a:extLst>
              <a:ext uri="{FF2B5EF4-FFF2-40B4-BE49-F238E27FC236}">
                <a16:creationId xmlns:a16="http://schemas.microsoft.com/office/drawing/2014/main" id="{9D20B445-77D9-C76B-8110-FC53AB4DFFEB}"/>
              </a:ext>
            </a:extLst>
          </p:cNvPr>
          <p:cNvSpPr/>
          <p:nvPr/>
        </p:nvSpPr>
        <p:spPr>
          <a:xfrm>
            <a:off x="5903818" y="2840324"/>
            <a:ext cx="3418253" cy="328258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dispositivo influencia a conversão?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">
            <a:extLst>
              <a:ext uri="{FF2B5EF4-FFF2-40B4-BE49-F238E27FC236}">
                <a16:creationId xmlns:a16="http://schemas.microsoft.com/office/drawing/2014/main" id="{CCABF6D5-CE7A-0AF4-73F1-04A6F0A136BC}"/>
              </a:ext>
            </a:extLst>
          </p:cNvPr>
          <p:cNvSpPr/>
          <p:nvPr/>
        </p:nvSpPr>
        <p:spPr>
          <a:xfrm>
            <a:off x="0" y="2774098"/>
            <a:ext cx="3418253" cy="328258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que a taxa de </a:t>
            </a:r>
            <a:b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conversão é baixa?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>
            <a:extLst>
              <a:ext uri="{FF2B5EF4-FFF2-40B4-BE49-F238E27FC236}">
                <a16:creationId xmlns:a16="http://schemas.microsoft.com/office/drawing/2014/main" id="{3F077C5B-303C-0F3E-DED6-21A5CA87952C}"/>
              </a:ext>
            </a:extLst>
          </p:cNvPr>
          <p:cNvSpPr/>
          <p:nvPr/>
        </p:nvSpPr>
        <p:spPr>
          <a:xfrm>
            <a:off x="2925740" y="2840326"/>
            <a:ext cx="3418253" cy="328258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Existe disparidade entre usuários novos e existentes?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55;p8">
            <a:extLst>
              <a:ext uri="{FF2B5EF4-FFF2-40B4-BE49-F238E27FC236}">
                <a16:creationId xmlns:a16="http://schemas.microsoft.com/office/drawing/2014/main" id="{ED15A863-65F7-B4EB-DF82-2FC1304A7B7F}"/>
              </a:ext>
            </a:extLst>
          </p:cNvPr>
          <p:cNvSpPr/>
          <p:nvPr/>
        </p:nvSpPr>
        <p:spPr>
          <a:xfrm>
            <a:off x="8765810" y="2840325"/>
            <a:ext cx="3418253" cy="328258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lang="pt-BR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chemeClr val="lt1"/>
              </a:buClr>
              <a:buSzPts val="1800"/>
            </a:pPr>
            <a: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comportamento de busca impacta a conversão?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AE6EB33-D126-EE32-A9C9-F8F82E77E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915" y="4069167"/>
            <a:ext cx="622103" cy="62210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69A0572-2510-F43D-7E58-109EFF355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621" y="4104340"/>
            <a:ext cx="622103" cy="62210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E605078-BE48-321A-3AE3-D8DCFD946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558" y="4104339"/>
            <a:ext cx="622103" cy="622103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C2495AE4-7731-AB4B-35E7-70AC9D53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551" y="60894"/>
            <a:ext cx="2434382" cy="14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757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>
          <a:extLst>
            <a:ext uri="{FF2B5EF4-FFF2-40B4-BE49-F238E27FC236}">
              <a16:creationId xmlns:a16="http://schemas.microsoft.com/office/drawing/2014/main" id="{FB279296-D903-70E1-D046-52AD71EEB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>
            <a:extLst>
              <a:ext uri="{FF2B5EF4-FFF2-40B4-BE49-F238E27FC236}">
                <a16:creationId xmlns:a16="http://schemas.microsoft.com/office/drawing/2014/main" id="{E8E949AE-4DCB-E85D-38F3-AB64D8C3B23F}"/>
              </a:ext>
            </a:extLst>
          </p:cNvPr>
          <p:cNvSpPr txBox="1"/>
          <p:nvPr/>
        </p:nvSpPr>
        <p:spPr>
          <a:xfrm>
            <a:off x="663745" y="507262"/>
            <a:ext cx="956397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POSSÍVEIS RECOMENDAÇÕES E SUGESTÕES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154" name="Google Shape;154;p8">
            <a:extLst>
              <a:ext uri="{FF2B5EF4-FFF2-40B4-BE49-F238E27FC236}">
                <a16:creationId xmlns:a16="http://schemas.microsoft.com/office/drawing/2014/main" id="{D0B51A7D-13B9-02B5-10BE-1120BC45F80D}"/>
              </a:ext>
            </a:extLst>
          </p:cNvPr>
          <p:cNvSpPr/>
          <p:nvPr/>
        </p:nvSpPr>
        <p:spPr>
          <a:xfrm rot="-2515077">
            <a:off x="1665396" y="5476080"/>
            <a:ext cx="622294" cy="1029756"/>
          </a:xfrm>
          <a:prstGeom prst="mo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>
            <a:extLst>
              <a:ext uri="{FF2B5EF4-FFF2-40B4-BE49-F238E27FC236}">
                <a16:creationId xmlns:a16="http://schemas.microsoft.com/office/drawing/2014/main" id="{0DF78B57-B64C-65F9-1B19-24ACE297ACE5}"/>
              </a:ext>
            </a:extLst>
          </p:cNvPr>
          <p:cNvSpPr/>
          <p:nvPr/>
        </p:nvSpPr>
        <p:spPr>
          <a:xfrm>
            <a:off x="5903818" y="2840324"/>
            <a:ext cx="3418253" cy="328258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Incentivar a busca ativa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">
            <a:extLst>
              <a:ext uri="{FF2B5EF4-FFF2-40B4-BE49-F238E27FC236}">
                <a16:creationId xmlns:a16="http://schemas.microsoft.com/office/drawing/2014/main" id="{6D7AA6A4-6AAA-2BC5-67CA-37F3902121B3}"/>
              </a:ext>
            </a:extLst>
          </p:cNvPr>
          <p:cNvSpPr/>
          <p:nvPr/>
        </p:nvSpPr>
        <p:spPr>
          <a:xfrm>
            <a:off x="0" y="2774098"/>
            <a:ext cx="3418253" cy="328258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Melhorar </a:t>
            </a:r>
            <a:r>
              <a:rPr lang="pt-BR" sz="18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onboarding</a:t>
            </a:r>
            <a: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novos usuários 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>
            <a:extLst>
              <a:ext uri="{FF2B5EF4-FFF2-40B4-BE49-F238E27FC236}">
                <a16:creationId xmlns:a16="http://schemas.microsoft.com/office/drawing/2014/main" id="{2F499F2B-B4B4-36E9-15AD-1D62B8A1386B}"/>
              </a:ext>
            </a:extLst>
          </p:cNvPr>
          <p:cNvSpPr/>
          <p:nvPr/>
        </p:nvSpPr>
        <p:spPr>
          <a:xfrm>
            <a:off x="2925740" y="2840326"/>
            <a:ext cx="3418253" cy="328258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Reduzir atrito no fluxo de pagamento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55;p8">
            <a:extLst>
              <a:ext uri="{FF2B5EF4-FFF2-40B4-BE49-F238E27FC236}">
                <a16:creationId xmlns:a16="http://schemas.microsoft.com/office/drawing/2014/main" id="{035C5DBB-0438-D094-4819-8A9FFEAB1F0D}"/>
              </a:ext>
            </a:extLst>
          </p:cNvPr>
          <p:cNvSpPr/>
          <p:nvPr/>
        </p:nvSpPr>
        <p:spPr>
          <a:xfrm>
            <a:off x="8765810" y="2840325"/>
            <a:ext cx="3418253" cy="328258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lang="pt-BR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chemeClr val="lt1"/>
              </a:buClr>
              <a:buSzPts val="1800"/>
            </a:pPr>
            <a: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Otimizar experiência no desktop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1558676-6471-5A0A-97BB-071711E78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915" y="4069167"/>
            <a:ext cx="622103" cy="62210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F174FF3-F148-0CC3-928C-D6D8332D2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621" y="4104340"/>
            <a:ext cx="622103" cy="62210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719BCB8-EF65-F73D-F6C5-4B53A807B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558" y="4104339"/>
            <a:ext cx="622103" cy="622103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316A6671-928A-B648-0293-B5B4610B3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551" y="60894"/>
            <a:ext cx="2434382" cy="14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60;p8">
            <a:extLst>
              <a:ext uri="{FF2B5EF4-FFF2-40B4-BE49-F238E27FC236}">
                <a16:creationId xmlns:a16="http://schemas.microsoft.com/office/drawing/2014/main" id="{944D4E8A-C164-A63D-7598-3BC57E55454A}"/>
              </a:ext>
            </a:extLst>
          </p:cNvPr>
          <p:cNvSpPr/>
          <p:nvPr/>
        </p:nvSpPr>
        <p:spPr>
          <a:xfrm>
            <a:off x="1121830" y="1265580"/>
            <a:ext cx="9563975" cy="1207152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r>
              <a:rPr lang="pt-BR" sz="1800" b="1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Traduzindo insights em ações práticas para elevar a conversão e reduzir perdas</a:t>
            </a:r>
            <a:endParaRPr lang="pt-BR" sz="1800" b="1" i="1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036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>
          <a:extLst>
            <a:ext uri="{FF2B5EF4-FFF2-40B4-BE49-F238E27FC236}">
              <a16:creationId xmlns:a16="http://schemas.microsoft.com/office/drawing/2014/main" id="{874572B8-ED0A-F6DC-B864-EBF3425FE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>
            <a:extLst>
              <a:ext uri="{FF2B5EF4-FFF2-40B4-BE49-F238E27FC236}">
                <a16:creationId xmlns:a16="http://schemas.microsoft.com/office/drawing/2014/main" id="{E9FC9316-37E6-F2F7-5EF7-868D6F35B703}"/>
              </a:ext>
            </a:extLst>
          </p:cNvPr>
          <p:cNvSpPr/>
          <p:nvPr/>
        </p:nvSpPr>
        <p:spPr>
          <a:xfrm>
            <a:off x="0" y="-281986"/>
            <a:ext cx="12805165" cy="81143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53;p8">
            <a:extLst>
              <a:ext uri="{FF2B5EF4-FFF2-40B4-BE49-F238E27FC236}">
                <a16:creationId xmlns:a16="http://schemas.microsoft.com/office/drawing/2014/main" id="{04346186-3304-99D7-C593-DA879A351ED0}"/>
              </a:ext>
            </a:extLst>
          </p:cNvPr>
          <p:cNvSpPr txBox="1"/>
          <p:nvPr/>
        </p:nvSpPr>
        <p:spPr>
          <a:xfrm>
            <a:off x="3406382" y="2840000"/>
            <a:ext cx="59924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DÚVIDAS?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074" name="Picture 2" descr="Clara Unveils Fleet, Fuel Payment Solution for Tax Efficiency">
            <a:extLst>
              <a:ext uri="{FF2B5EF4-FFF2-40B4-BE49-F238E27FC236}">
                <a16:creationId xmlns:a16="http://schemas.microsoft.com/office/drawing/2014/main" id="{EBE52DEA-D7E1-5979-A01A-88D40DD20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213" y="5429838"/>
            <a:ext cx="2705307" cy="152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08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>
          <a:extLst>
            <a:ext uri="{FF2B5EF4-FFF2-40B4-BE49-F238E27FC236}">
              <a16:creationId xmlns:a16="http://schemas.microsoft.com/office/drawing/2014/main" id="{00E632E8-DC23-F982-571A-AFE285F7B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>
            <a:extLst>
              <a:ext uri="{FF2B5EF4-FFF2-40B4-BE49-F238E27FC236}">
                <a16:creationId xmlns:a16="http://schemas.microsoft.com/office/drawing/2014/main" id="{551F5476-5F33-8E1B-C424-953836BE8771}"/>
              </a:ext>
            </a:extLst>
          </p:cNvPr>
          <p:cNvSpPr/>
          <p:nvPr/>
        </p:nvSpPr>
        <p:spPr>
          <a:xfrm>
            <a:off x="0" y="-321743"/>
            <a:ext cx="12805165" cy="81143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53;p8">
            <a:extLst>
              <a:ext uri="{FF2B5EF4-FFF2-40B4-BE49-F238E27FC236}">
                <a16:creationId xmlns:a16="http://schemas.microsoft.com/office/drawing/2014/main" id="{46E2AABA-2EDC-CBF7-A304-835AA62EB268}"/>
              </a:ext>
            </a:extLst>
          </p:cNvPr>
          <p:cNvSpPr txBox="1"/>
          <p:nvPr/>
        </p:nvSpPr>
        <p:spPr>
          <a:xfrm>
            <a:off x="3406382" y="2840000"/>
            <a:ext cx="59924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OBRIGADO E ATÉ BREVE!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074" name="Picture 2" descr="Clara Unveils Fleet, Fuel Payment Solution for Tax Efficiency">
            <a:extLst>
              <a:ext uri="{FF2B5EF4-FFF2-40B4-BE49-F238E27FC236}">
                <a16:creationId xmlns:a16="http://schemas.microsoft.com/office/drawing/2014/main" id="{8E3128D0-6290-A521-D3E5-02CF39750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213" y="5429838"/>
            <a:ext cx="2705307" cy="152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42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/>
          <p:nvPr/>
        </p:nvSpPr>
        <p:spPr>
          <a:xfrm>
            <a:off x="4926350" y="1213651"/>
            <a:ext cx="6732899" cy="4658263"/>
          </a:xfrm>
          <a:prstGeom prst="flowChartAlternateProcess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-1769" y="-36000"/>
            <a:ext cx="4631961" cy="689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5418922" y="4661203"/>
            <a:ext cx="595931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2400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Necessidade de ações estratégicas</a:t>
            </a:r>
            <a:endParaRPr sz="18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444273" y="635325"/>
            <a:ext cx="397565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5418922" y="1511228"/>
            <a:ext cx="587305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2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Conversão média de e-commerce é historicamente baixa</a:t>
            </a:r>
            <a:endParaRPr sz="1800" b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5418922" y="2529174"/>
            <a:ext cx="587305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2400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Alto abandono de usuários nas primeiras etapas do funil</a:t>
            </a:r>
            <a:endParaRPr sz="18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562111" y="2084817"/>
            <a:ext cx="3808647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Contexto do Problema</a:t>
            </a:r>
            <a:endParaRPr lang="pt-BR" dirty="0"/>
          </a:p>
        </p:txBody>
      </p:sp>
      <p:sp>
        <p:nvSpPr>
          <p:cNvPr id="137" name="Google Shape;137;p6"/>
          <p:cNvSpPr txBox="1"/>
          <p:nvPr/>
        </p:nvSpPr>
        <p:spPr>
          <a:xfrm>
            <a:off x="524814" y="3673001"/>
            <a:ext cx="3630271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Entendimento da jornada de compra é essencial otimizar conversão em E-commerce</a:t>
            </a:r>
            <a:endParaRPr sz="2200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35;p6">
            <a:extLst>
              <a:ext uri="{FF2B5EF4-FFF2-40B4-BE49-F238E27FC236}">
                <a16:creationId xmlns:a16="http://schemas.microsoft.com/office/drawing/2014/main" id="{25BF7E9A-BCE6-A6A1-9693-E7B178B07BF8}"/>
              </a:ext>
            </a:extLst>
          </p:cNvPr>
          <p:cNvSpPr txBox="1"/>
          <p:nvPr/>
        </p:nvSpPr>
        <p:spPr>
          <a:xfrm>
            <a:off x="5418922" y="3542783"/>
            <a:ext cx="587305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2400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Entendimento do comportamento é essencial para reduzir evasão</a:t>
            </a:r>
            <a:endParaRPr sz="18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994BC6-5668-32BD-A3DA-8FF95DB89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7538" y="5935225"/>
            <a:ext cx="1586525" cy="92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/>
        </p:nvSpPr>
        <p:spPr>
          <a:xfrm>
            <a:off x="607183" y="648864"/>
            <a:ext cx="660142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Objetivos da Análise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4" name="Google Shape;124;p5"/>
          <p:cNvSpPr/>
          <p:nvPr/>
        </p:nvSpPr>
        <p:spPr>
          <a:xfrm rot="-2515077">
            <a:off x="1665396" y="5476080"/>
            <a:ext cx="622294" cy="1029756"/>
          </a:xfrm>
          <a:prstGeom prst="mo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607183" y="2037029"/>
            <a:ext cx="938164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4400"/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Entender por que taxa de conversão geral é baixa</a:t>
            </a:r>
            <a:endParaRPr sz="2400" dirty="0">
              <a:solidFill>
                <a:schemeClr val="tx1"/>
              </a:solidFill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4400"/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Identificar em quais etapas do funil ocorre maior abandono</a:t>
            </a:r>
            <a:endParaRPr sz="2400" dirty="0">
              <a:solidFill>
                <a:schemeClr val="tx1"/>
              </a:solidFill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4400"/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Comparar comportamentos entre novos e antigos usuários</a:t>
            </a:r>
            <a:endParaRPr sz="2400" dirty="0">
              <a:solidFill>
                <a:schemeClr val="tx1"/>
              </a:solidFill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4400"/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Avaliar o impacto do dispositivo e gênero de conversão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4400"/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Detectar padrões de comportamento de busca e navegação</a:t>
            </a: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0" y="-5739962"/>
            <a:ext cx="12184062" cy="7398539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607183" y="472401"/>
            <a:ext cx="4909034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 Utilizados</a:t>
            </a:r>
            <a:endParaRPr dirty="0"/>
          </a:p>
        </p:txBody>
      </p:sp>
      <p:sp>
        <p:nvSpPr>
          <p:cNvPr id="100" name="Google Shape;100;p2"/>
          <p:cNvSpPr/>
          <p:nvPr/>
        </p:nvSpPr>
        <p:spPr>
          <a:xfrm rot="-2515077">
            <a:off x="1665396" y="5476080"/>
            <a:ext cx="622294" cy="1029756"/>
          </a:xfrm>
          <a:prstGeom prst="mo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30;p6">
            <a:extLst>
              <a:ext uri="{FF2B5EF4-FFF2-40B4-BE49-F238E27FC236}">
                <a16:creationId xmlns:a16="http://schemas.microsoft.com/office/drawing/2014/main" id="{4A9A5F56-99F7-39C2-863E-F6DD88781FEF}"/>
              </a:ext>
            </a:extLst>
          </p:cNvPr>
          <p:cNvSpPr/>
          <p:nvPr/>
        </p:nvSpPr>
        <p:spPr>
          <a:xfrm>
            <a:off x="2725581" y="1923684"/>
            <a:ext cx="6732899" cy="4658263"/>
          </a:xfrm>
          <a:prstGeom prst="flowChartAlternateProcess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35;p6">
            <a:extLst>
              <a:ext uri="{FF2B5EF4-FFF2-40B4-BE49-F238E27FC236}">
                <a16:creationId xmlns:a16="http://schemas.microsoft.com/office/drawing/2014/main" id="{0FAFB54D-9C31-095A-4AE3-CB5096A3797F}"/>
              </a:ext>
            </a:extLst>
          </p:cNvPr>
          <p:cNvSpPr txBox="1"/>
          <p:nvPr/>
        </p:nvSpPr>
        <p:spPr>
          <a:xfrm>
            <a:off x="3341644" y="2293251"/>
            <a:ext cx="587305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2400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5 arquivos </a:t>
            </a:r>
            <a:r>
              <a:rPr lang="pt-BR" sz="2400" b="1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Csv</a:t>
            </a:r>
            <a:r>
              <a:rPr lang="pt-BR" sz="24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disponibilizados via .zip extraídos do sistema e-commerce</a:t>
            </a:r>
            <a:endParaRPr sz="18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35;p6">
            <a:extLst>
              <a:ext uri="{FF2B5EF4-FFF2-40B4-BE49-F238E27FC236}">
                <a16:creationId xmlns:a16="http://schemas.microsoft.com/office/drawing/2014/main" id="{E6D56FDC-FCA2-CB83-EBD5-8D3EB3BA6A18}"/>
              </a:ext>
            </a:extLst>
          </p:cNvPr>
          <p:cNvSpPr txBox="1"/>
          <p:nvPr/>
        </p:nvSpPr>
        <p:spPr>
          <a:xfrm>
            <a:off x="3341644" y="3238803"/>
            <a:ext cx="587305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2400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Dados de navegação: Home, Search, </a:t>
            </a:r>
            <a:r>
              <a:rPr lang="pt-BR" sz="2400" b="1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Payment</a:t>
            </a:r>
            <a:r>
              <a:rPr lang="pt-BR" sz="24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400" b="1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Confirmation</a:t>
            </a:r>
            <a:endParaRPr sz="18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35;p6">
            <a:extLst>
              <a:ext uri="{FF2B5EF4-FFF2-40B4-BE49-F238E27FC236}">
                <a16:creationId xmlns:a16="http://schemas.microsoft.com/office/drawing/2014/main" id="{D2FDD301-BD64-F6E5-C50E-F63B24E948CC}"/>
              </a:ext>
            </a:extLst>
          </p:cNvPr>
          <p:cNvSpPr txBox="1"/>
          <p:nvPr/>
        </p:nvSpPr>
        <p:spPr>
          <a:xfrm>
            <a:off x="3341644" y="4154997"/>
            <a:ext cx="587305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2400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Dados de perfil de Usuário: Id, data de registro, dispositivo e gênero</a:t>
            </a:r>
            <a:endParaRPr sz="18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35;p6">
            <a:extLst>
              <a:ext uri="{FF2B5EF4-FFF2-40B4-BE49-F238E27FC236}">
                <a16:creationId xmlns:a16="http://schemas.microsoft.com/office/drawing/2014/main" id="{802452CA-B4B5-C5A5-939B-D30379D4C6BD}"/>
              </a:ext>
            </a:extLst>
          </p:cNvPr>
          <p:cNvSpPr txBox="1"/>
          <p:nvPr/>
        </p:nvSpPr>
        <p:spPr>
          <a:xfrm>
            <a:off x="3341644" y="5071191"/>
            <a:ext cx="587305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2400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Dados processados e limpos antes da análise (tratamento de nulos, duplicados e formatação)</a:t>
            </a:r>
            <a:endParaRPr sz="18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1811220-A371-E32D-307E-7876753DC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675" y="5257800"/>
            <a:ext cx="275122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3A9B81D9-603F-7A82-029D-D741582B0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8A95F3B5-8EF1-50D1-C69A-3FFCB986ADEB}"/>
              </a:ext>
            </a:extLst>
          </p:cNvPr>
          <p:cNvSpPr/>
          <p:nvPr/>
        </p:nvSpPr>
        <p:spPr>
          <a:xfrm>
            <a:off x="0" y="-5739962"/>
            <a:ext cx="12184062" cy="7398539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FA4E25EF-9D54-06F9-D7F0-8D43BAE5510C}"/>
              </a:ext>
            </a:extLst>
          </p:cNvPr>
          <p:cNvSpPr txBox="1"/>
          <p:nvPr/>
        </p:nvSpPr>
        <p:spPr>
          <a:xfrm>
            <a:off x="607183" y="472401"/>
            <a:ext cx="548484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Tecnologias Utilizadas</a:t>
            </a:r>
            <a:endParaRPr dirty="0"/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60C8C37B-5F86-092A-8FE4-4B634040BFB4}"/>
              </a:ext>
            </a:extLst>
          </p:cNvPr>
          <p:cNvSpPr/>
          <p:nvPr/>
        </p:nvSpPr>
        <p:spPr>
          <a:xfrm rot="-2515077">
            <a:off x="1665396" y="5476080"/>
            <a:ext cx="622294" cy="1029756"/>
          </a:xfrm>
          <a:prstGeom prst="mo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30;p6">
            <a:extLst>
              <a:ext uri="{FF2B5EF4-FFF2-40B4-BE49-F238E27FC236}">
                <a16:creationId xmlns:a16="http://schemas.microsoft.com/office/drawing/2014/main" id="{0182B40D-C71B-857C-FC2C-7C0E3610E110}"/>
              </a:ext>
            </a:extLst>
          </p:cNvPr>
          <p:cNvSpPr/>
          <p:nvPr/>
        </p:nvSpPr>
        <p:spPr>
          <a:xfrm>
            <a:off x="2725581" y="1923684"/>
            <a:ext cx="6732899" cy="4658263"/>
          </a:xfrm>
          <a:prstGeom prst="flowChartAlternateProcess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35;p6">
            <a:extLst>
              <a:ext uri="{FF2B5EF4-FFF2-40B4-BE49-F238E27FC236}">
                <a16:creationId xmlns:a16="http://schemas.microsoft.com/office/drawing/2014/main" id="{6CC768FB-B794-B46B-9E80-D8B31A877657}"/>
              </a:ext>
            </a:extLst>
          </p:cNvPr>
          <p:cNvSpPr txBox="1"/>
          <p:nvPr/>
        </p:nvSpPr>
        <p:spPr>
          <a:xfrm>
            <a:off x="3341644" y="2293251"/>
            <a:ext cx="587305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2400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Python (linguagem de programação)</a:t>
            </a:r>
            <a:endParaRPr sz="18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35;p6">
            <a:extLst>
              <a:ext uri="{FF2B5EF4-FFF2-40B4-BE49-F238E27FC236}">
                <a16:creationId xmlns:a16="http://schemas.microsoft.com/office/drawing/2014/main" id="{AD43862D-32A5-0470-42A2-FA80D7B1A56A}"/>
              </a:ext>
            </a:extLst>
          </p:cNvPr>
          <p:cNvSpPr txBox="1"/>
          <p:nvPr/>
        </p:nvSpPr>
        <p:spPr>
          <a:xfrm>
            <a:off x="3341644" y="2881065"/>
            <a:ext cx="587305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2400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Pandas (manipulação e tratamento de dados</a:t>
            </a:r>
            <a:endParaRPr sz="18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35;p6">
            <a:extLst>
              <a:ext uri="{FF2B5EF4-FFF2-40B4-BE49-F238E27FC236}">
                <a16:creationId xmlns:a16="http://schemas.microsoft.com/office/drawing/2014/main" id="{E9C0125B-58CA-C792-65EE-5BFD77808428}"/>
              </a:ext>
            </a:extLst>
          </p:cNvPr>
          <p:cNvSpPr txBox="1"/>
          <p:nvPr/>
        </p:nvSpPr>
        <p:spPr>
          <a:xfrm>
            <a:off x="3341644" y="3838212"/>
            <a:ext cx="587305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2400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Ploty</a:t>
            </a:r>
            <a:r>
              <a:rPr lang="pt-BR" sz="24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(Gráficos e visualizações interativas)</a:t>
            </a:r>
            <a:endParaRPr sz="18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35;p6">
            <a:extLst>
              <a:ext uri="{FF2B5EF4-FFF2-40B4-BE49-F238E27FC236}">
                <a16:creationId xmlns:a16="http://schemas.microsoft.com/office/drawing/2014/main" id="{DB3402D8-F109-37F9-F6A7-ADED2C8BCDE8}"/>
              </a:ext>
            </a:extLst>
          </p:cNvPr>
          <p:cNvSpPr txBox="1"/>
          <p:nvPr/>
        </p:nvSpPr>
        <p:spPr>
          <a:xfrm>
            <a:off x="3341644" y="4426844"/>
            <a:ext cx="587305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2400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Streamlit</a:t>
            </a:r>
            <a:r>
              <a:rPr lang="pt-BR" sz="24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(Construção de aplicação interativa</a:t>
            </a:r>
            <a:endParaRPr sz="18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47D4133-3B9D-15A5-9C8A-0CD2B8AA7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675" y="5257800"/>
            <a:ext cx="275122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35;p6">
            <a:extLst>
              <a:ext uri="{FF2B5EF4-FFF2-40B4-BE49-F238E27FC236}">
                <a16:creationId xmlns:a16="http://schemas.microsoft.com/office/drawing/2014/main" id="{798E2E0D-60DD-1593-23B7-8E1CBE502523}"/>
              </a:ext>
            </a:extLst>
          </p:cNvPr>
          <p:cNvSpPr txBox="1"/>
          <p:nvPr/>
        </p:nvSpPr>
        <p:spPr>
          <a:xfrm>
            <a:off x="3341644" y="5257800"/>
            <a:ext cx="587305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2400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24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e Github (controle de versão de tarefas e projetos)</a:t>
            </a:r>
            <a:endParaRPr sz="18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035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/>
        </p:nvSpPr>
        <p:spPr>
          <a:xfrm>
            <a:off x="607183" y="436165"/>
            <a:ext cx="59924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VISÃO GERAL DO FUNIL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4" name="Google Shape;154;p8"/>
          <p:cNvSpPr/>
          <p:nvPr/>
        </p:nvSpPr>
        <p:spPr>
          <a:xfrm rot="-2515077">
            <a:off x="1665396" y="5476080"/>
            <a:ext cx="622294" cy="1029756"/>
          </a:xfrm>
          <a:prstGeom prst="moon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5903818" y="2840324"/>
            <a:ext cx="3418253" cy="328258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chemeClr val="lt1"/>
              </a:buClr>
              <a:buSzPts val="1800"/>
            </a:pPr>
            <a:r>
              <a:rPr lang="pt-BR" sz="18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</a:t>
            </a:r>
            <a: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Page</a:t>
            </a:r>
            <a:endParaRPr lang="pt-BR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0" y="2774098"/>
            <a:ext cx="3418253" cy="328258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2925740" y="2840326"/>
            <a:ext cx="3418253" cy="328258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Page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1219043" y="1463164"/>
            <a:ext cx="9563975" cy="1207152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1783613" y="1750418"/>
            <a:ext cx="862771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800" b="1" i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“No funil de conversão, cada clique é uma escolha: entender o comportamento do usuário é essencial para guiar essa jornada até a compra”</a:t>
            </a:r>
            <a:endParaRPr lang="pt-BR" sz="1800" b="1" i="1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55;p8">
            <a:extLst>
              <a:ext uri="{FF2B5EF4-FFF2-40B4-BE49-F238E27FC236}">
                <a16:creationId xmlns:a16="http://schemas.microsoft.com/office/drawing/2014/main" id="{0E861AE4-347B-9901-D63E-3452A008B303}"/>
              </a:ext>
            </a:extLst>
          </p:cNvPr>
          <p:cNvSpPr/>
          <p:nvPr/>
        </p:nvSpPr>
        <p:spPr>
          <a:xfrm>
            <a:off x="8765810" y="2840325"/>
            <a:ext cx="3418253" cy="3282589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chemeClr val="lt1"/>
              </a:buClr>
              <a:buSzPts val="1800"/>
            </a:pPr>
            <a:r>
              <a:rPr lang="pt-BR" sz="18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Confirmation</a:t>
            </a:r>
            <a: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Page</a:t>
            </a:r>
            <a:endParaRPr lang="pt-BR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B87AEC6-D250-C24D-30A0-E47054FEB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47" y="3822671"/>
            <a:ext cx="1052038" cy="105203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B81DC1-A6D3-3D35-4F9F-64E6BCF9F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958" y="3763648"/>
            <a:ext cx="1145295" cy="114529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355A67-F2CB-02A8-8243-32B91E725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933" y="3574956"/>
            <a:ext cx="1333987" cy="133398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9FA1C02-EC6A-53DF-12FF-FF82A2BFEA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2011" y="3562957"/>
            <a:ext cx="1401378" cy="140137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E885D41-FE15-2969-237B-647A033C22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2915" y="4069167"/>
            <a:ext cx="622103" cy="62210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BF16BB3-A39E-4562-8B5D-D995C2A68B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7621" y="4104340"/>
            <a:ext cx="622103" cy="62210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D1624A6-7A5C-78CB-B946-7B5587CF53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9558" y="4104339"/>
            <a:ext cx="622103" cy="622103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7AFDB6BE-DF8E-9205-2617-C15E9578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551" y="60894"/>
            <a:ext cx="2434382" cy="14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/>
          <p:nvPr/>
        </p:nvSpPr>
        <p:spPr>
          <a:xfrm>
            <a:off x="0" y="-281986"/>
            <a:ext cx="12805165" cy="81143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53;p8">
            <a:extLst>
              <a:ext uri="{FF2B5EF4-FFF2-40B4-BE49-F238E27FC236}">
                <a16:creationId xmlns:a16="http://schemas.microsoft.com/office/drawing/2014/main" id="{70C325E8-2FC4-648F-509E-57084DBDA632}"/>
              </a:ext>
            </a:extLst>
          </p:cNvPr>
          <p:cNvSpPr txBox="1"/>
          <p:nvPr/>
        </p:nvSpPr>
        <p:spPr>
          <a:xfrm>
            <a:off x="3406382" y="2840000"/>
            <a:ext cx="59924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074" name="Picture 2" descr="Clara Unveils Fleet, Fuel Payment Solution for Tax Efficiency">
            <a:extLst>
              <a:ext uri="{FF2B5EF4-FFF2-40B4-BE49-F238E27FC236}">
                <a16:creationId xmlns:a16="http://schemas.microsoft.com/office/drawing/2014/main" id="{D1B5626D-BE30-CB6D-4BDA-70FFB9512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213" y="5429838"/>
            <a:ext cx="2705307" cy="152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/>
          <p:nvPr/>
        </p:nvSpPr>
        <p:spPr>
          <a:xfrm>
            <a:off x="0" y="-275636"/>
            <a:ext cx="4631961" cy="74092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57E1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6"/>
          <p:cNvSpPr txBox="1"/>
          <p:nvPr/>
        </p:nvSpPr>
        <p:spPr>
          <a:xfrm>
            <a:off x="4964942" y="1546137"/>
            <a:ext cx="6480313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25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5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Usuários existentes convertem significativamente mais que os novos</a:t>
            </a:r>
            <a:endParaRPr sz="2500" dirty="0"/>
          </a:p>
        </p:txBody>
      </p:sp>
      <p:sp>
        <p:nvSpPr>
          <p:cNvPr id="236" name="Google Shape;236;p16"/>
          <p:cNvSpPr/>
          <p:nvPr/>
        </p:nvSpPr>
        <p:spPr>
          <a:xfrm>
            <a:off x="334780" y="2737824"/>
            <a:ext cx="3962400" cy="180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NOVOS X USUÁRIOS EXISTENTES</a:t>
            </a:r>
            <a:endParaRPr dirty="0"/>
          </a:p>
        </p:txBody>
      </p:sp>
      <p:sp>
        <p:nvSpPr>
          <p:cNvPr id="238" name="Google Shape;238;p16"/>
          <p:cNvSpPr txBox="1"/>
          <p:nvPr/>
        </p:nvSpPr>
        <p:spPr>
          <a:xfrm>
            <a:off x="4964942" y="2761794"/>
            <a:ext cx="707003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3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5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Conversão de novos usuários: 0.13%</a:t>
            </a:r>
            <a:endParaRPr sz="2500" b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38;p16">
            <a:extLst>
              <a:ext uri="{FF2B5EF4-FFF2-40B4-BE49-F238E27FC236}">
                <a16:creationId xmlns:a16="http://schemas.microsoft.com/office/drawing/2014/main" id="{68639FA7-07CB-C571-2D8C-628329EF1F0D}"/>
              </a:ext>
            </a:extLst>
          </p:cNvPr>
          <p:cNvSpPr txBox="1"/>
          <p:nvPr/>
        </p:nvSpPr>
        <p:spPr>
          <a:xfrm>
            <a:off x="4964942" y="3592730"/>
            <a:ext cx="707003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3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5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Conversão de usuários existentes: 0.53%</a:t>
            </a:r>
            <a:endParaRPr sz="2500" b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38;p16">
            <a:extLst>
              <a:ext uri="{FF2B5EF4-FFF2-40B4-BE49-F238E27FC236}">
                <a16:creationId xmlns:a16="http://schemas.microsoft.com/office/drawing/2014/main" id="{0434EF39-49ED-95B6-C728-839900D2E782}"/>
              </a:ext>
            </a:extLst>
          </p:cNvPr>
          <p:cNvSpPr txBox="1"/>
          <p:nvPr/>
        </p:nvSpPr>
        <p:spPr>
          <a:xfrm>
            <a:off x="4964942" y="4423666"/>
            <a:ext cx="7070030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3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5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Estratégias de retenção e </a:t>
            </a:r>
            <a:r>
              <a:rPr lang="pt-BR" sz="2500" b="1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onboarding</a:t>
            </a:r>
            <a:r>
              <a:rPr lang="pt-BR" sz="25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são essenciais</a:t>
            </a:r>
            <a:endParaRPr sz="2500" b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E7195ED-F571-51B7-EFF8-4486653B3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932" y="0"/>
            <a:ext cx="1805131" cy="104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>
          <a:extLst>
            <a:ext uri="{FF2B5EF4-FFF2-40B4-BE49-F238E27FC236}">
              <a16:creationId xmlns:a16="http://schemas.microsoft.com/office/drawing/2014/main" id="{C5D8FCA3-179C-E558-147F-D83095AC5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>
            <a:extLst>
              <a:ext uri="{FF2B5EF4-FFF2-40B4-BE49-F238E27FC236}">
                <a16:creationId xmlns:a16="http://schemas.microsoft.com/office/drawing/2014/main" id="{8E2CCD7C-1F4C-F269-E5B8-6DE91D2CA1ED}"/>
              </a:ext>
            </a:extLst>
          </p:cNvPr>
          <p:cNvSpPr/>
          <p:nvPr/>
        </p:nvSpPr>
        <p:spPr>
          <a:xfrm>
            <a:off x="0" y="-275636"/>
            <a:ext cx="4631961" cy="74092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57E1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6">
            <a:extLst>
              <a:ext uri="{FF2B5EF4-FFF2-40B4-BE49-F238E27FC236}">
                <a16:creationId xmlns:a16="http://schemas.microsoft.com/office/drawing/2014/main" id="{F4006718-9604-92A7-C4E4-FC7AC8E59AC3}"/>
              </a:ext>
            </a:extLst>
          </p:cNvPr>
          <p:cNvSpPr txBox="1"/>
          <p:nvPr/>
        </p:nvSpPr>
        <p:spPr>
          <a:xfrm>
            <a:off x="4964942" y="1546137"/>
            <a:ext cx="6480313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25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5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 maior abandono ocorre na etapa </a:t>
            </a:r>
            <a:r>
              <a:rPr lang="pt-BR" sz="2500" b="1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Payment</a:t>
            </a:r>
            <a:r>
              <a:rPr lang="pt-BR" sz="25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-&gt; </a:t>
            </a:r>
            <a:r>
              <a:rPr lang="pt-BR" sz="2500" b="1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Confirmation</a:t>
            </a:r>
            <a:r>
              <a:rPr lang="pt-BR" sz="25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500" dirty="0"/>
          </a:p>
        </p:txBody>
      </p:sp>
      <p:sp>
        <p:nvSpPr>
          <p:cNvPr id="236" name="Google Shape;236;p16">
            <a:extLst>
              <a:ext uri="{FF2B5EF4-FFF2-40B4-BE49-F238E27FC236}">
                <a16:creationId xmlns:a16="http://schemas.microsoft.com/office/drawing/2014/main" id="{742DF6B1-F5B5-5B13-33BD-4D7A7D461F3B}"/>
              </a:ext>
            </a:extLst>
          </p:cNvPr>
          <p:cNvSpPr/>
          <p:nvPr/>
        </p:nvSpPr>
        <p:spPr>
          <a:xfrm>
            <a:off x="334780" y="2737824"/>
            <a:ext cx="39624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MAIORES DROP-OFFS NO FUNIL</a:t>
            </a:r>
            <a:endParaRPr dirty="0"/>
          </a:p>
        </p:txBody>
      </p:sp>
      <p:sp>
        <p:nvSpPr>
          <p:cNvPr id="238" name="Google Shape;238;p16">
            <a:extLst>
              <a:ext uri="{FF2B5EF4-FFF2-40B4-BE49-F238E27FC236}">
                <a16:creationId xmlns:a16="http://schemas.microsoft.com/office/drawing/2014/main" id="{002B7B47-65D3-DE88-D093-E94035327704}"/>
              </a:ext>
            </a:extLst>
          </p:cNvPr>
          <p:cNvSpPr txBox="1"/>
          <p:nvPr/>
        </p:nvSpPr>
        <p:spPr>
          <a:xfrm>
            <a:off x="4964942" y="2600181"/>
            <a:ext cx="7070030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3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5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92% dos usuários que iniciam o pagamento desistem antes de concluir</a:t>
            </a:r>
            <a:endParaRPr sz="2500" b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38;p16">
            <a:extLst>
              <a:ext uri="{FF2B5EF4-FFF2-40B4-BE49-F238E27FC236}">
                <a16:creationId xmlns:a16="http://schemas.microsoft.com/office/drawing/2014/main" id="{742E29BE-AECB-543C-6996-BA5BC92BD7E1}"/>
              </a:ext>
            </a:extLst>
          </p:cNvPr>
          <p:cNvSpPr txBox="1"/>
          <p:nvPr/>
        </p:nvSpPr>
        <p:spPr>
          <a:xfrm>
            <a:off x="4964942" y="3592730"/>
            <a:ext cx="7070030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3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5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Apenas 7.5% finalizam a compra após iniciar o pagamento</a:t>
            </a:r>
            <a:endParaRPr sz="2500" b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238;p16">
            <a:extLst>
              <a:ext uri="{FF2B5EF4-FFF2-40B4-BE49-F238E27FC236}">
                <a16:creationId xmlns:a16="http://schemas.microsoft.com/office/drawing/2014/main" id="{AB2F5AB4-972D-41B1-279E-6939E0CEECD9}"/>
              </a:ext>
            </a:extLst>
          </p:cNvPr>
          <p:cNvSpPr txBox="1"/>
          <p:nvPr/>
        </p:nvSpPr>
        <p:spPr>
          <a:xfrm>
            <a:off x="4964942" y="4423666"/>
            <a:ext cx="707003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rgbClr val="7A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30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5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Isso indica possíveis problemas de confiança, fricção de checkout ou complexidade durante o processo de compra. </a:t>
            </a:r>
            <a:endParaRPr sz="2500" b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2F2C8D-70F6-39D3-0A59-8F2A81979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932" y="0"/>
            <a:ext cx="1805131" cy="104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490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584</Words>
  <Application>Microsoft Office PowerPoint</Application>
  <PresentationFormat>Personalizar</PresentationFormat>
  <Paragraphs>106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Colares Advogados</dc:creator>
  <cp:lastModifiedBy>Falbo Advogados</cp:lastModifiedBy>
  <cp:revision>4</cp:revision>
  <dcterms:created xsi:type="dcterms:W3CDTF">2014-10-26T21:07:45Z</dcterms:created>
  <dcterms:modified xsi:type="dcterms:W3CDTF">2025-04-29T18:15:32Z</dcterms:modified>
</cp:coreProperties>
</file>