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7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929"/>
  </p:normalViewPr>
  <p:slideViewPr>
    <p:cSldViewPr>
      <p:cViewPr varScale="1">
        <p:scale>
          <a:sx n="109" d="100"/>
          <a:sy n="109" d="100"/>
        </p:scale>
        <p:origin x="15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0F00-A68E-4FC3-BDEB-7AA5B16458E6}" type="datetimeFigureOut">
              <a:rPr lang="pt-BR" smtClean="0"/>
              <a:t>08/02/2023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9D42-B851-4E45-A705-CB20739ED20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2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79D42-B851-4E45-A705-CB20739ED20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368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5290-A7BD-4869-8186-59FD815F6BD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58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83DB0-4969-417F-80D7-CB2A0ACF105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EB4-AA6E-4A20-8BAC-E3CC8A8C1C4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4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C0E85-F21A-41B9-A686-6EE4F1F4FF4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18</a:t>
            </a:fld>
            <a:endParaRPr lang="en-GB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7B132-2B31-4BBC-B709-B85A0FD35DEC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39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 propósito ou justificativa do projeto detalhando objetivos mensuráveis e critérios de sucesso relacionados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a serem atendidos por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produto</a:t>
            </a:r>
          </a:p>
          <a:p>
            <a:r>
              <a:rPr lang="pt-BR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Sempre que possível, gerar uma EAP/WBS para facilitar o entendimento do grupo</a:t>
            </a:r>
            <a:endParaRPr lang="pt-BR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2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Sempre que possível gerar graficamente para facilitar o entendimento e discussão</a:t>
            </a:r>
          </a:p>
          <a:p>
            <a:r>
              <a:rPr lang="pt-BR" dirty="0"/>
              <a:t>Sugiro</a:t>
            </a:r>
            <a:r>
              <a:rPr lang="pt-BR" baseline="0" dirty="0"/>
              <a:t> gerar o cronograma com seus responsáveis e depois gerar usando o WBS Chart Pro a EAP com seus responsáveis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do produto a serem atendidos Marcos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Previsão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DA36-494D-43F3-B02E-E27FA7D989E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74ED0-E386-434C-83A5-2EC79709E13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2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762C9-7F47-4EB6-989A-14970CA6F1A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dirty="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 dirty="0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08/02/2023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mponent/jdownloads/send/8-modelos/132-dicionario-da-eap" TargetMode="External"/><Relationship Id="rId13" Type="http://schemas.openxmlformats.org/officeDocument/2006/relationships/hyperlink" Target="https://escritoriodeprojetos.com.br/plano-de-gerenciamento-dos-riscos" TargetMode="External"/><Relationship Id="rId18" Type="http://schemas.openxmlformats.org/officeDocument/2006/relationships/hyperlink" Target="https://escritoriodeprojetos.com.br/component/jdownloads/send/8-modelos/24-solicitacao-de-mudanca" TargetMode="External"/><Relationship Id="rId26" Type="http://schemas.openxmlformats.org/officeDocument/2006/relationships/hyperlink" Target="https://escritoriodeprojetos.com.br/component/jdownloads/send/8-modelos/9-termo-de-aceite-da-entrega" TargetMode="External"/><Relationship Id="rId3" Type="http://schemas.openxmlformats.org/officeDocument/2006/relationships/hyperlink" Target="https://escritoriodeprojetos.com.br/plano-de-gerenciamento-do-projeto" TargetMode="External"/><Relationship Id="rId21" Type="http://schemas.openxmlformats.org/officeDocument/2006/relationships/hyperlink" Target="https://escritoriodeprojetos.com.br/reunioes" TargetMode="External"/><Relationship Id="rId7" Type="http://schemas.openxmlformats.org/officeDocument/2006/relationships/hyperlink" Target="https://escritoriodeprojetos.com.br/dicionario-da-eap" TargetMode="External"/><Relationship Id="rId12" Type="http://schemas.openxmlformats.org/officeDocument/2006/relationships/hyperlink" Target="https://escritoriodeprojetos.com.br/component/jdownloads/send/8-modelos/5-cronograma-do-projeto" TargetMode="External"/><Relationship Id="rId17" Type="http://schemas.openxmlformats.org/officeDocument/2006/relationships/hyperlink" Target="https://escritoriodeprojetos.com.br/solicitacoes-de-mudanca" TargetMode="External"/><Relationship Id="rId25" Type="http://schemas.openxmlformats.org/officeDocument/2006/relationships/hyperlink" Target="https://escritoriodeprojetos.com.br/encerrar-o-projeto-ou-fase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escritoriodeprojetos.com.br/component/jdownloads/send/8-modelos/7-status-report" TargetMode="External"/><Relationship Id="rId20" Type="http://schemas.openxmlformats.org/officeDocument/2006/relationships/hyperlink" Target="https://escritoriodeprojetos.com.br/component/jdownloads/send/8-modelos/34-registro-das-solicitacoes-de-mudan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mponent/jdownloads/send/8-modelos/19-declaracao-do-escopo-do-projeto" TargetMode="External"/><Relationship Id="rId11" Type="http://schemas.openxmlformats.org/officeDocument/2006/relationships/hyperlink" Target="https://escritoriodeprojetos.com.br/cronograma-do-projeto" TargetMode="External"/><Relationship Id="rId24" Type="http://schemas.openxmlformats.org/officeDocument/2006/relationships/hyperlink" Target="https://escritoriodeprojetos.com.br/component/jdownloads/send/8-modelos/144-issues-log" TargetMode="External"/><Relationship Id="rId5" Type="http://schemas.openxmlformats.org/officeDocument/2006/relationships/hyperlink" Target="https://escritoriodeprojetos.com.br/declaracao-do-escopo-do-projeto" TargetMode="External"/><Relationship Id="rId15" Type="http://schemas.openxmlformats.org/officeDocument/2006/relationships/hyperlink" Target="https://escritoriodeprojetos.com.br/relatorios-de-desempenho" TargetMode="External"/><Relationship Id="rId23" Type="http://schemas.openxmlformats.org/officeDocument/2006/relationships/hyperlink" Target="https://escritoriodeprojetos.com.br/registro-das-questoes" TargetMode="External"/><Relationship Id="rId10" Type="http://schemas.openxmlformats.org/officeDocument/2006/relationships/hyperlink" Target="https://escritoriodeprojetos.com.br/component/jdownloads/send/8-modelos/173-registro-e-plano-de-gerenciamento-das-partes-interessadas" TargetMode="External"/><Relationship Id="rId19" Type="http://schemas.openxmlformats.org/officeDocument/2006/relationships/hyperlink" Target="https://escritoriodeprojetos.com.br/registro-das-mudancas" TargetMode="External"/><Relationship Id="rId4" Type="http://schemas.openxmlformats.org/officeDocument/2006/relationships/hyperlink" Target="https://escritoriodeprojetos.com.br/component/jdownloads/send/8-modelos/4-plano-de-gerenciamento-do-projeto" TargetMode="External"/><Relationship Id="rId9" Type="http://schemas.openxmlformats.org/officeDocument/2006/relationships/hyperlink" Target="https://escritoriodeprojetos.com.br/plano-de-gerenciamento-das-partes-interessadas" TargetMode="External"/><Relationship Id="rId14" Type="http://schemas.openxmlformats.org/officeDocument/2006/relationships/hyperlink" Target="https://escritoriodeprojetos.com.br/component/jdownloads/send/8-modelos/6-plano-de-gerenciamento-dos-riscos" TargetMode="External"/><Relationship Id="rId22" Type="http://schemas.openxmlformats.org/officeDocument/2006/relationships/hyperlink" Target="https://escritoriodeprojetos.com.br/component/jdownloads/send/8-modelos/8-ata-de-reuniao" TargetMode="External"/><Relationship Id="rId27" Type="http://schemas.openxmlformats.org/officeDocument/2006/relationships/hyperlink" Target="https://escritoriodeprojetos.com.br/component/jdownloads/send/8-modelos/10-licoes-aprendida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registro-das-mudanca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relatorios-de-desempenh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objetivos-sma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3141663"/>
            <a:ext cx="8928992" cy="1295400"/>
          </a:xfrm>
        </p:spPr>
        <p:txBody>
          <a:bodyPr/>
          <a:lstStyle/>
          <a:p>
            <a:r>
              <a:rPr lang="en-US" dirty="0"/>
              <a:t>Kick-Off</a:t>
            </a:r>
            <a:r>
              <a:rPr lang="pt-BR" dirty="0"/>
              <a:t> do Projeto</a:t>
            </a:r>
            <a:br>
              <a:rPr lang="pt-BR" dirty="0"/>
            </a:br>
            <a:r>
              <a:rPr lang="pt-BR" sz="2400" dirty="0" err="1"/>
              <a:t>Projeto</a:t>
            </a:r>
            <a:r>
              <a:rPr lang="pt-BR" sz="2400" dirty="0"/>
              <a:t> </a:t>
            </a:r>
            <a:r>
              <a:rPr lang="en-US" sz="2400" dirty="0"/>
              <a:t>: </a:t>
            </a:r>
            <a:r>
              <a:rPr lang="pt-BR" sz="2400" dirty="0"/>
              <a:t>Sistema Financeiro</a:t>
            </a:r>
            <a:br>
              <a:rPr lang="pt-BR" sz="2400" dirty="0"/>
            </a:br>
            <a:r>
              <a:rPr lang="pt-BR" sz="2400" dirty="0"/>
              <a:t>Cliente : Assinantes Canal DEV NET CORE Valdir Ferreira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/>
              <a:t>Gerente do Projeto</a:t>
            </a:r>
          </a:p>
          <a:p>
            <a:r>
              <a:rPr lang="pt-BR" dirty="0"/>
              <a:t>Valdir Ferreira</a:t>
            </a:r>
          </a:p>
        </p:txBody>
      </p:sp>
    </p:spTree>
    <p:extLst>
      <p:ext uri="{BB962C8B-B14F-4D97-AF65-F5344CB8AC3E}">
        <p14:creationId xmlns:p14="http://schemas.microsoft.com/office/powerpoint/2010/main" val="95646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Como o projeto será gerenciado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  <a:r>
              <a:rPr lang="en-US" dirty="0"/>
              <a:t>: </a:t>
            </a:r>
          </a:p>
          <a:p>
            <a:pPr lvl="1" eaLnBrk="1" hangingPunct="1"/>
            <a:r>
              <a:rPr lang="pt-BR" dirty="0"/>
              <a:t>Garantir que os módulos sejam entregues conforme prazo, custo e escopo já definidos.</a:t>
            </a:r>
          </a:p>
          <a:p>
            <a:pPr eaLnBrk="1" hangingPunct="1"/>
            <a:r>
              <a:rPr lang="pt-BR" dirty="0"/>
              <a:t>Como:</a:t>
            </a:r>
          </a:p>
          <a:p>
            <a:pPr lvl="1" eaLnBrk="1" hangingPunct="1"/>
            <a:r>
              <a:rPr lang="pt-BR" dirty="0"/>
              <a:t>Equipe de Projeto Eficiente </a:t>
            </a:r>
          </a:p>
          <a:p>
            <a:pPr lvl="1" eaLnBrk="1" hangingPunct="1"/>
            <a:r>
              <a:rPr lang="pt-BR" dirty="0"/>
              <a:t>+ Gerente de Projeto Integrador</a:t>
            </a:r>
          </a:p>
          <a:p>
            <a:pPr lvl="1" eaLnBrk="1" hangingPunct="1"/>
            <a:r>
              <a:rPr lang="pt-BR" dirty="0"/>
              <a:t>+ Metodologia otimizada baseada em Scrum</a:t>
            </a:r>
          </a:p>
          <a:p>
            <a:pPr lvl="2" eaLnBrk="1" hangingPunct="1"/>
            <a:r>
              <a:rPr lang="pt-BR" dirty="0"/>
              <a:t>Processos de gerenciamento de projetos e </a:t>
            </a:r>
          </a:p>
          <a:p>
            <a:pPr lvl="2" eaLnBrk="1" hangingPunct="1"/>
            <a:r>
              <a:rPr lang="pt-BR" dirty="0"/>
              <a:t>Modelos de documentos </a:t>
            </a:r>
          </a:p>
          <a:p>
            <a:pPr lvl="2" eaLnBrk="1" hangingPunct="1"/>
            <a:r>
              <a:rPr lang="pt-BR" dirty="0"/>
              <a:t>aperfeiçoados continuamente de acordo com as lições aprendidas e as melhores práticas identificadas.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Documentos para gestão do projeto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627191"/>
              </p:ext>
            </p:extLst>
          </p:nvPr>
        </p:nvGraphicFramePr>
        <p:xfrm>
          <a:off x="-569" y="893603"/>
          <a:ext cx="9144569" cy="518558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9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Plano de projeto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 plano de projeto guia a execução, controle e encerramento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Declaração do escopo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qual trabalho será realizado e quais entregas produzidas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u="sng" noProof="0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Dicionário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da EAP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Detalhe cada elemento da EAP de modo a orientar a equipe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Plano de gerenciamento das partes interessadas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as partes interessadas no projeto e define estratégias para ganhar suporte ou reduzir obstáculos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Cronograma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Determina datas de início e término das atividades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Gestão de Risco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Identifica riscos associados ao projeto e descreve como serão tratados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Solicitação de mudança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Toda mudança solicitada deve ser avaliada pelo GP e precisa ser aceita ou rejeitada por uma autoridade ou comitê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cada mudança solicitada e controla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Ata de reunião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Descreve as decisões importantes tomadas durante a reunião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 problemas enfrentados no projeto e como foram solucionados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Termo de Aceite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Documento de aceitação formal de entrega pelo cliente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Lições aprendidas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Sumariza lições aprendidas para evitar ocorrências em novos projetos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4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Iniciação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720"/>
            <a:ext cx="860425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Objetivo: Kick-off para validar envolvidos e processos usados na gestão do projeto deixando todos alinhados.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/>
              <a:t>Fatores Críticos de Sucesso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Definir com clareza o objetivo e a abrangência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Identificar partes interessadas no projeto e definir estratégias para ganhar suporte ou reduzir obstáculos.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do gerente de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Identificação da data de início e das dependências do projeto.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Reconhecer no ambiente externo, oportunidades e ameaças.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Aprovação do termo de abertura pelos clientes (Custos; Prazo; Escopo; ...).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Planejamento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000" dirty="0"/>
              <a:t>Objetivo: Refinar os objetivos do projeto e planejar o trabalho necessário para alcançá-los.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GP desenvolve o plano de projeto e seus planos complementares.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Termo de abertura aprovado;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Gerente de projeto definido.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o escopo e assegurar que as entregas estejam bem definidas;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equipe adequada as necessidades do projeto e assegurar que os recursos estejam disponíveis;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Avaliar os riscos e criar plano de repostas;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estratégia de comunicação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Salvar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a forma de monitorar as linhas de base de prazo, custo e escopo;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Criar um ambiente no qual as partes interessadas possam contribuir de forma adequada.</a:t>
            </a:r>
          </a:p>
        </p:txBody>
      </p:sp>
    </p:spTree>
    <p:extLst>
      <p:ext uri="{BB962C8B-B14F-4D97-AF65-F5344CB8AC3E}">
        <p14:creationId xmlns:p14="http://schemas.microsoft.com/office/powerpoint/2010/main" val="40334263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Objetivo: coordenar os recursos para realizar o que foi planejado e controlar variação ocorrida.</a:t>
            </a:r>
          </a:p>
          <a:p>
            <a:pPr eaLnBrk="1" hangingPunct="1"/>
            <a:r>
              <a:rPr lang="pt-BR" dirty="0"/>
              <a:t>Variações identificadas por comparação do realizado com linhas de base de prazo, custo e escopo salvas no planejamento.</a:t>
            </a:r>
          </a:p>
          <a:p>
            <a:pPr eaLnBrk="1" hangingPunct="1"/>
            <a:r>
              <a:rPr lang="pt-BR" dirty="0"/>
              <a:t>GP:</a:t>
            </a:r>
          </a:p>
          <a:p>
            <a:pPr lvl="1" eaLnBrk="1" hangingPunct="1"/>
            <a:r>
              <a:rPr lang="pt-BR" dirty="0"/>
              <a:t>Certifica-se que as entregas estejam alinhadas com o escopo;</a:t>
            </a:r>
          </a:p>
          <a:p>
            <a:pPr lvl="1" eaLnBrk="1" hangingPunct="1"/>
            <a:r>
              <a:rPr lang="pt-BR" dirty="0"/>
              <a:t>Defende o escopo de mudanças;</a:t>
            </a:r>
          </a:p>
          <a:p>
            <a:pPr lvl="1" eaLnBrk="1" hangingPunct="1"/>
            <a:r>
              <a:rPr lang="pt-BR" dirty="0"/>
              <a:t>Confirma o nível de qualidade do trabalho executado;</a:t>
            </a:r>
          </a:p>
          <a:p>
            <a:pPr lvl="1" eaLnBrk="1" hangingPunct="1"/>
            <a:r>
              <a:rPr lang="pt-BR" dirty="0"/>
              <a:t>Controla variações ocorridas;</a:t>
            </a:r>
          </a:p>
          <a:p>
            <a:pPr lvl="1" eaLnBrk="1" hangingPunct="1"/>
            <a:r>
              <a:rPr lang="pt-BR" dirty="0"/>
              <a:t>Comunica o progresso do projeto aos principais interessados.</a:t>
            </a:r>
          </a:p>
          <a:p>
            <a:pPr eaLnBrk="1" hangingPunct="1"/>
            <a:r>
              <a:rPr lang="pt-BR" dirty="0"/>
              <a:t>Equipe do projeto executa suas atividades e relata o progresso ao GP.</a:t>
            </a:r>
          </a:p>
        </p:txBody>
      </p:sp>
    </p:spTree>
    <p:extLst>
      <p:ext uri="{BB962C8B-B14F-4D97-AF65-F5344CB8AC3E}">
        <p14:creationId xmlns:p14="http://schemas.microsoft.com/office/powerpoint/2010/main" val="20847283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Execução e Controle – Principais artefatos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79447"/>
              </p:ext>
            </p:extLst>
          </p:nvPr>
        </p:nvGraphicFramePr>
        <p:xfrm>
          <a:off x="71438" y="1124744"/>
          <a:ext cx="9037066" cy="2328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What?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informação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Why?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propósito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Who?</a:t>
                      </a:r>
                      <a:b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Responsável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When?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Periodicidade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How?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Registro das mudanças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cada mudança solicitada e controlar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Nova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solicitação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Status Report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Divulgar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Semanal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PPTX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 Log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Registrar problemas enfrentados no projeto e monitora sua solução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Novo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problema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XLSX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52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Encerramento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dirty="0"/>
              <a:t>Objetivos: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Formalizar a aceitação final das entregas do projeto;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Arquivar a documentação necessária;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Atribuir a equipe do projeto a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Analisar os problemas ocorridos no projeto para evitar que problemas similares ocorram em novos projetos;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Definir e comunicar os responsáveis pela manutenção do sistema ou produto criado.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Pré-requisitos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Critérios de aceitação pré-definidos;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Processo de aceitação final pré-definido;</a:t>
            </a:r>
          </a:p>
          <a:p>
            <a:pPr eaLnBrk="1" hangingPunct="1">
              <a:lnSpc>
                <a:spcPct val="80000"/>
              </a:lnSpc>
            </a:pPr>
            <a:r>
              <a:rPr lang="pt-BR" dirty="0"/>
              <a:t>Fatores críticos de sucesso: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Aceitação do usuário final;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negócio e benefícios antecipados são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Objetivos do projeto alcançados;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dirty="0"/>
              <a:t>Materiais do projeto são arquivados.</a:t>
            </a:r>
          </a:p>
        </p:txBody>
      </p:sp>
    </p:spTree>
    <p:extLst>
      <p:ext uri="{BB962C8B-B14F-4D97-AF65-F5344CB8AC3E}">
        <p14:creationId xmlns:p14="http://schemas.microsoft.com/office/powerpoint/2010/main" val="29157665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</a:t>
            </a:r>
            <a:r>
              <a:rPr lang="en-US" dirty="0"/>
              <a:t> Passos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Registar ata do Kick-off e aprovar o termo de abertura do projeto</a:t>
            </a:r>
          </a:p>
          <a:p>
            <a:r>
              <a:rPr lang="pt-BR" dirty="0"/>
              <a:t>Próxima reunião em ...</a:t>
            </a:r>
          </a:p>
        </p:txBody>
      </p:sp>
    </p:spTree>
    <p:extLst>
      <p:ext uri="{BB962C8B-B14F-4D97-AF65-F5344CB8AC3E}">
        <p14:creationId xmlns:p14="http://schemas.microsoft.com/office/powerpoint/2010/main" val="55984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latin typeface="Tahoma" pitchFamily="34" charset="0"/>
              </a:rPr>
              <a:t>Obrigado!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>Valdir Ferreira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>valdirferreira2006@gmail.com</a:t>
            </a:r>
          </a:p>
        </p:txBody>
      </p:sp>
    </p:spTree>
    <p:extLst>
      <p:ext uri="{BB962C8B-B14F-4D97-AF65-F5344CB8AC3E}">
        <p14:creationId xmlns:p14="http://schemas.microsoft.com/office/powerpoint/2010/main" val="11381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</a:p>
          <a:p>
            <a:r>
              <a:rPr lang="pt-BR" dirty="0"/>
              <a:t>O Projeto</a:t>
            </a:r>
          </a:p>
          <a:p>
            <a:pPr lvl="1"/>
            <a:r>
              <a:rPr lang="pt-BR" dirty="0"/>
              <a:t>Justificativa do Projeto</a:t>
            </a:r>
          </a:p>
          <a:p>
            <a:pPr lvl="1"/>
            <a:r>
              <a:rPr lang="pt-BR" dirty="0"/>
              <a:t>Premissas e Restrições</a:t>
            </a:r>
          </a:p>
          <a:p>
            <a:pPr lvl="1"/>
            <a:r>
              <a:rPr lang="pt-BR" dirty="0"/>
              <a:t>Escopo do projeto</a:t>
            </a:r>
          </a:p>
          <a:p>
            <a:pPr lvl="1"/>
            <a:r>
              <a:rPr lang="pt-BR" dirty="0"/>
              <a:t>Principais Pontos de Atenção</a:t>
            </a:r>
          </a:p>
          <a:p>
            <a:pPr lvl="1"/>
            <a:r>
              <a:rPr lang="pt-BR" dirty="0"/>
              <a:t>Marcos com orçamento macro</a:t>
            </a:r>
          </a:p>
          <a:p>
            <a:r>
              <a:rPr lang="pt-BR" dirty="0"/>
              <a:t>Como o projeto será gerenciado</a:t>
            </a:r>
          </a:p>
          <a:p>
            <a:pPr lvl="1"/>
            <a:r>
              <a:rPr lang="pt-BR" dirty="0"/>
              <a:t>Iniciação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Execução e Controle</a:t>
            </a:r>
          </a:p>
          <a:p>
            <a:pPr lvl="1"/>
            <a:r>
              <a:rPr lang="pt-BR" dirty="0"/>
              <a:t>Encerramento</a:t>
            </a:r>
          </a:p>
          <a:p>
            <a:r>
              <a:rPr lang="pt-BR" dirty="0"/>
              <a:t>Próximos Passos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de engajar no projeto agora</a:t>
            </a:r>
            <a:br>
              <a:rPr lang="pt-BR" kern="1200" dirty="0"/>
            </a:br>
            <a:r>
              <a:rPr lang="pt-BR" kern="1200" dirty="0"/>
              <a:t>Custo das mudanças e incerteza ao longo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62880" y="5607412"/>
            <a:ext cx="7925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Agora é o momento para solicitar mudanças, o custo delas aumentará muito ao longo do projeto e poderá torná-las inviáveis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908720"/>
            <a:ext cx="8010525" cy="466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5976" y="9087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itchFamily="34" charset="0"/>
                <a:cs typeface="Arial" charset="0"/>
              </a:rPr>
              <a:t>Fonte: Guia PMBOK Quinta Edição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072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do Projeto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Situação atual e justificativa do projeto</a:t>
            </a:r>
          </a:p>
          <a:p>
            <a:pPr marL="0" indent="0">
              <a:buNone/>
            </a:pPr>
            <a:r>
              <a:rPr lang="pt-BR" sz="1000" dirty="0"/>
              <a:t>[Passado, onde está. Descreva a situação atual e o que motivou a realização do projeto.]</a:t>
            </a:r>
            <a:endParaRPr lang="pt-BR" sz="800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b="1" dirty="0"/>
              <a:t>Objetivos SMART e critérios de sucesso do projeto</a:t>
            </a:r>
          </a:p>
          <a:p>
            <a:pPr marL="0" indent="0">
              <a:buNone/>
            </a:pPr>
            <a:r>
              <a:rPr lang="pt-BR" sz="900" dirty="0"/>
              <a:t>[Futuro, onde quer chegar. Descreva os benefícios esperados detalhando de forma clara </a:t>
            </a:r>
            <a:r>
              <a:rPr lang="pt-BR" sz="900" u="sng" dirty="0">
                <a:hlinkClick r:id="rId3"/>
              </a:rPr>
              <a:t>objetivos SMART</a:t>
            </a:r>
            <a:r>
              <a:rPr lang="pt-BR" sz="900" dirty="0"/>
              <a:t> e critérios de sucesso relacionados.</a:t>
            </a:r>
          </a:p>
          <a:p>
            <a:pPr marL="0" indent="0">
              <a:buNone/>
            </a:pPr>
            <a:r>
              <a:rPr lang="pt-BR" sz="900" dirty="0"/>
              <a:t>SMART: Specific: Específico, Measurable: Indicador e meta, Assignable: Quem, Realistic: realístico, Time-related: Quando ]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  <a:r>
              <a:rPr lang="en-US" dirty="0"/>
              <a:t>-</a:t>
            </a:r>
            <a:r>
              <a:rPr lang="pt-BR" dirty="0"/>
              <a:t>Produtos e principais requisitos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dirty="0"/>
              <a:t>Produtos</a:t>
            </a:r>
          </a:p>
          <a:p>
            <a:endParaRPr lang="pt-BR" dirty="0"/>
          </a:p>
          <a:p>
            <a:r>
              <a:rPr lang="pt-BR" dirty="0"/>
              <a:t>Principais requisitos:</a:t>
            </a:r>
          </a:p>
        </p:txBody>
      </p:sp>
    </p:spTree>
    <p:extLst>
      <p:ext uri="{BB962C8B-B14F-4D97-AF65-F5344CB8AC3E}">
        <p14:creationId xmlns:p14="http://schemas.microsoft.com/office/powerpoint/2010/main" val="197675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Analítica do Projeto (EAP/WBS)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2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Marcos / </a:t>
            </a:r>
            <a:r>
              <a:rPr lang="pt-BR" dirty="0"/>
              <a:t>Orçamento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89118"/>
              </p:ext>
            </p:extLst>
          </p:nvPr>
        </p:nvGraphicFramePr>
        <p:xfrm>
          <a:off x="611560" y="4077072"/>
          <a:ext cx="7848872" cy="234698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0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Marcos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Previsão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Custo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04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  <a:r>
              <a:rPr lang="en-US" dirty="0"/>
              <a:t> / </a:t>
            </a:r>
            <a:r>
              <a:rPr lang="pt-BR" dirty="0"/>
              <a:t>Restrições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18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Pontos de Atenção / Riscos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059831"/>
      </p:ext>
    </p:extLst>
  </p:cSld>
  <p:clrMapOvr>
    <a:masterClrMapping/>
  </p:clrMapOvr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40FD53E4-991B-4B70-BE34-3663CA208080}" vid="{1F17F8CB-801B-42E4-ABF5-1F5BE40B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100</TotalTime>
  <Words>1085</Words>
  <Application>Microsoft Office PowerPoint</Application>
  <PresentationFormat>Apresentação na tela (4:3)</PresentationFormat>
  <Paragraphs>198</Paragraphs>
  <Slides>18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Sans Unicode</vt:lpstr>
      <vt:lpstr>Tahoma</vt:lpstr>
      <vt:lpstr>Times</vt:lpstr>
      <vt:lpstr>Webdings</vt:lpstr>
      <vt:lpstr>PMO_PowerPoint</vt:lpstr>
      <vt:lpstr>Kick-Off do Projeto Projeto : Sistema Financeiro Cliente : Assinantes Canal DEV NET CORE Valdir Ferreira</vt:lpstr>
      <vt:lpstr>Agenda</vt:lpstr>
      <vt:lpstr>A importância de engajar no projeto agora Custo das mudanças e incerteza ao longo do tempo</vt:lpstr>
      <vt:lpstr>Justificativa do Projeto</vt:lpstr>
      <vt:lpstr>Escopo-Produtos e principais requisitos</vt:lpstr>
      <vt:lpstr>Estrutura Analítica do Projeto (EAP/WBS)</vt:lpstr>
      <vt:lpstr>Marcos / Orçamento</vt:lpstr>
      <vt:lpstr>Premissas / Restrições</vt:lpstr>
      <vt:lpstr>Principais Pontos de Atenção / Riscos</vt:lpstr>
      <vt:lpstr>Como o projeto será gerenciado</vt:lpstr>
      <vt:lpstr>Documentos para gestão do projeto</vt:lpstr>
      <vt:lpstr>Iniciação</vt:lpstr>
      <vt:lpstr>Planejamento</vt:lpstr>
      <vt:lpstr>Execução e Controle</vt:lpstr>
      <vt:lpstr>Execução e Controle – Principais artefatos</vt:lpstr>
      <vt:lpstr>Encerramento</vt:lpstr>
      <vt:lpstr>Próximos Passos</vt:lpstr>
      <vt:lpstr>Obrigado!  Valdir Ferreira  valdirferreira2006@gmail.com</vt:lpstr>
    </vt:vector>
  </TitlesOfParts>
  <Company>PMO Escritório de Projetos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do Projeto</dc:title>
  <dc:creator>Eduardo Montes</dc:creator>
  <dc:description>http://www.escritoriodeprojetos.com.br</dc:description>
  <cp:lastModifiedBy>Valdir Ferreira Gomes da Silva</cp:lastModifiedBy>
  <cp:revision>20</cp:revision>
  <dcterms:created xsi:type="dcterms:W3CDTF">2014-11-28T20:02:52Z</dcterms:created>
  <dcterms:modified xsi:type="dcterms:W3CDTF">2023-02-09T01:57:15Z</dcterms:modified>
</cp:coreProperties>
</file>