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1F66E-D62A-06F4-EBB6-112AB6D6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68CF3C-B4BE-5835-DBFF-328E9B6A5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E389B-D0B8-DD9C-9355-8F1F70B9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54236-1E86-1BFC-9AE7-29490424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52048-F055-76AD-B977-35FBC5FA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59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CC4E-58F9-84AA-A975-A21AD3BA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1AF429-BD89-D9F4-D140-81BF00989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41CD5-CC2A-D57F-BA05-C4AE745B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D8361-BD30-A844-BD6D-16DF8FAC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27E0A-C2A4-A8B3-8C17-023F1E6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5EC3E4-E06F-9BD8-ABDC-F81FAE362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0976F5-98BE-3F59-7380-145FB158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A93CF-FD11-5F69-2CAA-7A17DDAC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7A2FB-AB74-7797-6D34-5BB7D7A5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DD89A-A4CD-F4C3-37F6-9FED24F9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71CE7-D8D2-0F5B-BAB1-3B66AE5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E7348-D12A-2182-B517-E05790D6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D71F6-4DC0-1F95-CAF9-BCADB311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9EB18-E820-F9E2-10B9-3E54CA5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C852F-9F4A-4C23-D87E-AAE6F50B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4384-B491-23D1-3BAF-C6F8B1CA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5D011-48C7-2CC6-C0D1-F53908B0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F21A0-EB92-B35E-C96E-51768AB2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A09C-6091-D5D6-A384-C3E4BA48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D35FF-CE8E-241A-4CF9-478FE110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64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66EF3-E5A4-379A-A921-B8048FE3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E9518-3F1B-92AB-970B-5EEE7C69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74035C-7F3F-5B28-5F17-AC4D90DC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DD997F-2BDA-B64A-8A48-A32C53C0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290B4C-5A19-42C4-2A2E-8CA2E8BB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A59C29-4060-61EE-E4F0-4217911D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F3767-33D8-299B-BB1E-4CCEB3C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525D82-4F6C-31F1-7C4B-9337BDCA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D7300-0497-FDD4-1E17-59CAAEFE2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0AFFB1-0116-E491-E594-E24FB0B69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F09248-A4DF-25D3-ECF3-B97B874EE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2039BB-2A54-9CD5-E32C-A15742F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2FAC1-397E-A952-D47D-1D51B148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88CD7D-4B8E-7864-1901-3C1BE27F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3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E214-49EB-E9EB-9D20-4786FFE8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14B819-CEDB-3853-16CB-985E42E1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FFAF4A-8600-38A1-3C8A-36FCB1B9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B41C73-1516-6311-CCC5-FD9BCDCC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83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8E0AF4-B0C6-8DFB-4B2E-78D725D9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594B5A-343F-D703-6349-F8307D40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2CBE3D-17DA-3EA2-116A-44C3277C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4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6898-D67C-2533-E4D3-025E27F1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FEF42-ECC7-34F1-1E53-CCEAE800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EF4FD5-AA29-2D7D-D207-5E1F8BB3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FAEFE-D582-C463-9C76-5CC027E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62386-F7C7-9078-0724-EF7AD14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41C338-8CF8-D5AB-53B0-5944C94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14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C6820-348A-FA61-0772-FC025ED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B50F29-6D6C-D697-F962-587D03490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694F85-3203-7462-6F16-8F8AF553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FD1C2-7999-F07F-790F-38F97707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614F3A-7ED0-75A5-FD8C-48FC878B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A95422-255F-6EB3-9058-47B5CB7A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4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94298F-7066-4018-DED9-A5C93E5E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6D316-8D04-BCCB-4470-65039AF1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692D6-A51A-1197-BD20-4D971FDB3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534A-A8CF-4CC8-81A2-C3D44F8FD1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FC6718-8E53-685F-636B-16C567DC1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E12403-EA6E-2D08-DB57-5110D3DC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073B-F39D-443B-A8AA-B704675E6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0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0">
            <a:extLst>
              <a:ext uri="{FF2B5EF4-FFF2-40B4-BE49-F238E27FC236}">
                <a16:creationId xmlns:a16="http://schemas.microsoft.com/office/drawing/2014/main" id="{AC1C4793-C132-15F8-6362-7C8E582C3535}"/>
              </a:ext>
            </a:extLst>
          </p:cNvPr>
          <p:cNvSpPr txBox="1"/>
          <p:nvPr/>
        </p:nvSpPr>
        <p:spPr>
          <a:xfrm>
            <a:off x="5222722" y="902494"/>
            <a:ext cx="6831746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Seguiremos os seguintes passos</a:t>
            </a:r>
            <a:endParaRPr lang="pt-BR" sz="1400" dirty="0"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pt-BR" sz="1400" dirty="0"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Criar um projeto do tipo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pt-BR" sz="1400" dirty="0"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O Layout da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principal vamos ter as seguintes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views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Views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de cabeçalho e rodapé (apenas para dar um estilho no nosso app com o mesmo padrão de cor do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calendario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TextView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para o titulo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CalendarView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para selecionar uma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Um ícone e um texto para receber o compromisso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Um botão para mudarmos 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thema</a:t>
            </a:r>
            <a:endParaRPr lang="pt-BR" sz="1400" dirty="0"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Na segunda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vamos ter as seguintes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Views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Views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de Cabeçalho e rodapé, mantendo o padrão da primeira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view</a:t>
            </a:r>
            <a:endParaRPr lang="pt-BR" sz="1400" dirty="0"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TextView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para o titulo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TextView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para exibir a data do compromisso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EditText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para adicionar a descrição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Botão para salvar o compromisso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Essas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views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devem 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funcionar da seguinte forma: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Ao clicar em uma data abriremos a nova </a:t>
            </a:r>
            <a:r>
              <a:rPr lang="pt-BR" sz="14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4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enviando a 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data como parâmetro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Após preencher a descrição a segunda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retornara o data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com data e descrição para a primeira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que exibirá esses dados abaixo do calendário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O botão de mudar o tema deve dar 2 opções de padrões de cores(atual e alternativa)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Os textos devem estar no arquivo de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strings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e poderem ser exibidos em 2 idiomas</a:t>
            </a:r>
          </a:p>
          <a:p>
            <a:pPr marL="800100" lvl="1" indent="-342900">
              <a:buFont typeface="+mj-lt"/>
              <a:buAutoNum type="arabicPeriod"/>
            </a:pPr>
            <a:endParaRPr lang="pt-BR" sz="1600" dirty="0"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1EA05A6-33E3-8DF1-DFA7-A3F8E6CF3C45}"/>
              </a:ext>
            </a:extLst>
          </p:cNvPr>
          <p:cNvSpPr txBox="1"/>
          <p:nvPr/>
        </p:nvSpPr>
        <p:spPr>
          <a:xfrm>
            <a:off x="2448096" y="20355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Calendario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Compromissos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3326ED-A9BF-B172-9380-7BFD4D12B45F}"/>
              </a:ext>
            </a:extLst>
          </p:cNvPr>
          <p:cNvSpPr txBox="1"/>
          <p:nvPr/>
        </p:nvSpPr>
        <p:spPr>
          <a:xfrm>
            <a:off x="645451" y="920621"/>
            <a:ext cx="44865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Nesse exercício vamos desenvolver um app com um calendário onde quando selecionarmos uma data será aberta uma nova </a:t>
            </a:r>
            <a:r>
              <a:rPr lang="pt-BR" sz="16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6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e nela poderemos visualizar a data selecionada na </a:t>
            </a:r>
            <a:r>
              <a:rPr lang="pt-BR" sz="16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6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inicial e</a:t>
            </a:r>
            <a:r>
              <a:rPr lang="pt-BR" sz="16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preencher a descrição de um compromisso, ao confirmar após o preenchimento da descrição a nova </a:t>
            </a:r>
            <a:r>
              <a:rPr lang="pt-BR" sz="16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6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se encerra e o compromisso é exibido abaixo do calendário.</a:t>
            </a:r>
          </a:p>
          <a:p>
            <a:pPr lvl="0"/>
            <a:endParaRPr lang="pt-BR" sz="1600" dirty="0"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/>
            <a:r>
              <a:rPr lang="pt-BR" sz="1600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Esse projeto iremos utilizar os seguintes conceitos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6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Strings.xml</a:t>
            </a:r>
            <a:endParaRPr lang="pt-BR" sz="1600" dirty="0"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600" dirty="0" err="1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Styles</a:t>
            </a:r>
            <a:endParaRPr lang="pt-BR" sz="1600" dirty="0"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Theme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Intents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(abrir nova </a:t>
            </a: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putExtra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(envio de </a:t>
            </a: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parametros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Data </a:t>
            </a: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parcelable</a:t>
            </a:r>
            <a:endParaRPr lang="pt-BR" sz="1600" dirty="0"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registerForActivityResult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(recepção de </a:t>
            </a:r>
            <a:r>
              <a:rPr lang="pt-BR" sz="16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parametros</a:t>
            </a:r>
            <a:r>
              <a:rPr lang="pt-BR" sz="16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endParaRPr lang="pt-BR" sz="1600" dirty="0"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/>
            <a:endParaRPr lang="pt-BR" sz="1600" dirty="0"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6139F5-CC31-1D79-F12D-E7427210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27" y="1474398"/>
            <a:ext cx="2566135" cy="471452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47904A-9731-FBBB-D39E-3E0C5AB6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03" y="1474398"/>
            <a:ext cx="2581765" cy="47145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790BC5-C43F-36DA-CC66-B3BB925C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709" y="1474398"/>
            <a:ext cx="2554633" cy="47145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E67F57-93E4-9362-A681-ACD80D160CDB}"/>
              </a:ext>
            </a:extLst>
          </p:cNvPr>
          <p:cNvSpPr txBox="1"/>
          <p:nvPr/>
        </p:nvSpPr>
        <p:spPr>
          <a:xfrm>
            <a:off x="886604" y="320545"/>
            <a:ext cx="10702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b="1" u="sng" dirty="0">
                <a:ea typeface="Microsoft YaHei" panose="020B0503020204020204" pitchFamily="34" charset="-122"/>
                <a:cs typeface="Times New Roman" panose="02020603050405020304" pitchFamily="18" charset="0"/>
              </a:rPr>
              <a:t>Apoio:</a:t>
            </a:r>
          </a:p>
          <a:p>
            <a:pPr lvl="0"/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O evento de click do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Calendar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é “</a:t>
            </a:r>
            <a:r>
              <a:rPr lang="pt-BR" sz="1400" dirty="0" err="1">
                <a:solidFill>
                  <a:srgbClr val="9876AA"/>
                </a:solidFill>
                <a:effectLst/>
              </a:rPr>
              <a:t>databind</a:t>
            </a:r>
            <a:r>
              <a:rPr lang="pt-BR" sz="1400" dirty="0" err="1"/>
              <a:t>.</a:t>
            </a:r>
            <a:r>
              <a:rPr lang="pt-BR" sz="1400" dirty="0" err="1">
                <a:solidFill>
                  <a:srgbClr val="9876AA"/>
                </a:solidFill>
                <a:effectLst/>
              </a:rPr>
              <a:t>calendarView</a:t>
            </a:r>
            <a:r>
              <a:rPr lang="pt-BR" sz="1400" dirty="0" err="1"/>
              <a:t>.setOnDateChangeListener</a:t>
            </a:r>
            <a:r>
              <a:rPr lang="pt-BR" sz="1400" dirty="0"/>
              <a:t> </a:t>
            </a:r>
            <a:r>
              <a:rPr lang="pt-BR" sz="1400" b="1" dirty="0">
                <a:effectLst/>
              </a:rPr>
              <a:t>{ </a:t>
            </a:r>
            <a:r>
              <a:rPr lang="pt-BR" sz="1400" dirty="0"/>
              <a:t>_</a:t>
            </a:r>
            <a:r>
              <a:rPr lang="pt-BR" sz="1400" dirty="0">
                <a:solidFill>
                  <a:srgbClr val="CC7832"/>
                </a:solidFill>
                <a:effectLst/>
              </a:rPr>
              <a:t>, </a:t>
            </a:r>
            <a:r>
              <a:rPr lang="pt-BR" sz="1400" dirty="0" err="1"/>
              <a:t>year</a:t>
            </a:r>
            <a:r>
              <a:rPr lang="pt-BR" sz="1400" dirty="0">
                <a:solidFill>
                  <a:srgbClr val="CC7832"/>
                </a:solidFill>
                <a:effectLst/>
              </a:rPr>
              <a:t>, </a:t>
            </a:r>
            <a:r>
              <a:rPr lang="pt-BR" sz="1400" dirty="0" err="1"/>
              <a:t>month</a:t>
            </a:r>
            <a:r>
              <a:rPr lang="pt-BR" sz="1400" dirty="0">
                <a:solidFill>
                  <a:srgbClr val="CC7832"/>
                </a:solidFill>
                <a:effectLst/>
              </a:rPr>
              <a:t>, </a:t>
            </a:r>
            <a:r>
              <a:rPr lang="pt-BR" sz="1400" dirty="0" err="1"/>
              <a:t>dayOfMonth</a:t>
            </a:r>
            <a:r>
              <a:rPr lang="pt-BR" sz="1400" dirty="0"/>
              <a:t> </a:t>
            </a:r>
            <a:r>
              <a:rPr lang="pt-BR" sz="1400" b="1" dirty="0">
                <a:effectLst/>
              </a:rPr>
              <a:t>-&gt;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lvl="0"/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A cor utilizada para o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calendar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é “</a:t>
            </a:r>
            <a:r>
              <a:rPr lang="pt-BR" sz="1400" dirty="0" err="1">
                <a:solidFill>
                  <a:srgbClr val="6A8759"/>
                </a:solidFill>
                <a:effectLst/>
              </a:rPr>
              <a:t>colorSecondary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” e para utiliza-la em outras </a:t>
            </a:r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views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utilizamos “</a:t>
            </a:r>
            <a:r>
              <a:rPr lang="pt-BR" sz="1400" dirty="0" err="1">
                <a:solidFill>
                  <a:srgbClr val="9876AA"/>
                </a:solidFill>
                <a:effectLst/>
              </a:rPr>
              <a:t>android</a:t>
            </a:r>
            <a:r>
              <a:rPr lang="pt-BR" sz="1400" dirty="0" err="1">
                <a:solidFill>
                  <a:srgbClr val="BABABA"/>
                </a:solidFill>
                <a:effectLst/>
              </a:rPr>
              <a:t>:background</a:t>
            </a:r>
            <a:r>
              <a:rPr lang="pt-BR" sz="1400" dirty="0">
                <a:solidFill>
                  <a:srgbClr val="6A8759"/>
                </a:solidFill>
                <a:effectLst/>
              </a:rPr>
              <a:t>="?</a:t>
            </a:r>
            <a:r>
              <a:rPr lang="pt-BR" sz="1400" dirty="0" err="1">
                <a:solidFill>
                  <a:srgbClr val="6A8759"/>
                </a:solidFill>
                <a:effectLst/>
              </a:rPr>
              <a:t>colorSecondary</a:t>
            </a:r>
            <a:r>
              <a:rPr lang="pt-BR" sz="1400" dirty="0">
                <a:solidFill>
                  <a:srgbClr val="6A8759"/>
                </a:solidFill>
                <a:effectLst/>
              </a:rPr>
              <a:t>"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lvl="0"/>
            <a:r>
              <a:rPr lang="pt-BR" sz="1400" dirty="0" err="1">
                <a:ea typeface="Microsoft YaHei" panose="020B0503020204020204" pitchFamily="34" charset="-122"/>
                <a:cs typeface="Times New Roman" panose="02020603050405020304" pitchFamily="18" charset="0"/>
              </a:rPr>
              <a:t>EditText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 com esse formato maior possui a propriedade “</a:t>
            </a:r>
            <a:r>
              <a:rPr lang="pt-BR" sz="1400">
                <a:ea typeface="Microsoft YaHei" panose="020B0503020204020204" pitchFamily="34" charset="-122"/>
                <a:cs typeface="Times New Roman" panose="02020603050405020304" pitchFamily="18" charset="0"/>
              </a:rPr>
              <a:t>ß</a:t>
            </a:r>
            <a:r>
              <a:rPr lang="pt-BR" sz="1400">
                <a:solidFill>
                  <a:srgbClr val="9876AA"/>
                </a:solidFill>
                <a:effectLst/>
              </a:rPr>
              <a:t>android</a:t>
            </a:r>
            <a:r>
              <a:rPr lang="pt-BR" sz="1400" dirty="0" err="1">
                <a:solidFill>
                  <a:srgbClr val="BABABA"/>
                </a:solidFill>
                <a:effectLst/>
              </a:rPr>
              <a:t>:inputType</a:t>
            </a:r>
            <a:r>
              <a:rPr lang="pt-BR" sz="1400" dirty="0">
                <a:solidFill>
                  <a:srgbClr val="6A8759"/>
                </a:solidFill>
                <a:effectLst/>
              </a:rPr>
              <a:t>="</a:t>
            </a:r>
            <a:r>
              <a:rPr lang="pt-BR" sz="1400" dirty="0" err="1">
                <a:solidFill>
                  <a:srgbClr val="6A8759"/>
                </a:solidFill>
                <a:effectLst/>
              </a:rPr>
              <a:t>textMultiLine</a:t>
            </a:r>
            <a:r>
              <a:rPr lang="pt-BR" sz="1400" dirty="0">
                <a:solidFill>
                  <a:srgbClr val="6A8759"/>
                </a:solidFill>
                <a:effectLst/>
              </a:rPr>
              <a:t>"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” e “</a:t>
            </a:r>
            <a:r>
              <a:rPr lang="pt-BR" sz="1400" dirty="0" err="1">
                <a:solidFill>
                  <a:srgbClr val="9876AA"/>
                </a:solidFill>
                <a:effectLst/>
              </a:rPr>
              <a:t>android</a:t>
            </a:r>
            <a:r>
              <a:rPr lang="pt-BR" sz="1400" dirty="0" err="1">
                <a:solidFill>
                  <a:srgbClr val="BABABA"/>
                </a:solidFill>
                <a:effectLst/>
              </a:rPr>
              <a:t>:gravity</a:t>
            </a:r>
            <a:r>
              <a:rPr lang="pt-BR" sz="1400" dirty="0">
                <a:solidFill>
                  <a:srgbClr val="6A8759"/>
                </a:solidFill>
                <a:effectLst/>
              </a:rPr>
              <a:t>="</a:t>
            </a:r>
            <a:r>
              <a:rPr lang="pt-BR" sz="1400" dirty="0" err="1">
                <a:solidFill>
                  <a:srgbClr val="6A8759"/>
                </a:solidFill>
                <a:effectLst/>
              </a:rPr>
              <a:t>top|start</a:t>
            </a:r>
            <a:r>
              <a:rPr lang="pt-BR" sz="1400" dirty="0">
                <a:solidFill>
                  <a:srgbClr val="6A8759"/>
                </a:solidFill>
                <a:effectLst/>
              </a:rPr>
              <a:t>"</a:t>
            </a:r>
            <a:r>
              <a:rPr lang="pt-BR" sz="14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7" name="Divisa 6">
            <a:extLst>
              <a:ext uri="{FF2B5EF4-FFF2-40B4-BE49-F238E27FC236}">
                <a16:creationId xmlns:a16="http://schemas.microsoft.com/office/drawing/2014/main" id="{2583983B-3024-D66B-EE1B-AA6AFDA38C3C}"/>
              </a:ext>
            </a:extLst>
          </p:cNvPr>
          <p:cNvSpPr/>
          <p:nvPr/>
        </p:nvSpPr>
        <p:spPr>
          <a:xfrm>
            <a:off x="4159405" y="3429000"/>
            <a:ext cx="412595" cy="60774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>
            <a:extLst>
              <a:ext uri="{FF2B5EF4-FFF2-40B4-BE49-F238E27FC236}">
                <a16:creationId xmlns:a16="http://schemas.microsoft.com/office/drawing/2014/main" id="{DA131A6F-7222-83DE-246D-C0EAF216B03F}"/>
              </a:ext>
            </a:extLst>
          </p:cNvPr>
          <p:cNvSpPr/>
          <p:nvPr/>
        </p:nvSpPr>
        <p:spPr>
          <a:xfrm>
            <a:off x="7923991" y="3428999"/>
            <a:ext cx="412595" cy="60774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8E67F57-93E4-9362-A681-ACD80D160CDB}"/>
              </a:ext>
            </a:extLst>
          </p:cNvPr>
          <p:cNvSpPr txBox="1"/>
          <p:nvPr/>
        </p:nvSpPr>
        <p:spPr>
          <a:xfrm>
            <a:off x="905658" y="366844"/>
            <a:ext cx="10702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b="1" u="sng" dirty="0">
                <a:ea typeface="Microsoft YaHei" panose="020B0503020204020204" pitchFamily="34" charset="-122"/>
                <a:cs typeface="Times New Roman" panose="02020603050405020304" pitchFamily="18" charset="0"/>
              </a:rPr>
              <a:t>Estilo e Linguagem alternativa:</a:t>
            </a:r>
          </a:p>
        </p:txBody>
      </p:sp>
      <p:sp>
        <p:nvSpPr>
          <p:cNvPr id="7" name="Divisa 6">
            <a:extLst>
              <a:ext uri="{FF2B5EF4-FFF2-40B4-BE49-F238E27FC236}">
                <a16:creationId xmlns:a16="http://schemas.microsoft.com/office/drawing/2014/main" id="{2583983B-3024-D66B-EE1B-AA6AFDA38C3C}"/>
              </a:ext>
            </a:extLst>
          </p:cNvPr>
          <p:cNvSpPr/>
          <p:nvPr/>
        </p:nvSpPr>
        <p:spPr>
          <a:xfrm>
            <a:off x="4159405" y="3429000"/>
            <a:ext cx="412595" cy="60774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>
            <a:extLst>
              <a:ext uri="{FF2B5EF4-FFF2-40B4-BE49-F238E27FC236}">
                <a16:creationId xmlns:a16="http://schemas.microsoft.com/office/drawing/2014/main" id="{DA131A6F-7222-83DE-246D-C0EAF216B03F}"/>
              </a:ext>
            </a:extLst>
          </p:cNvPr>
          <p:cNvSpPr/>
          <p:nvPr/>
        </p:nvSpPr>
        <p:spPr>
          <a:xfrm>
            <a:off x="7923991" y="3428999"/>
            <a:ext cx="412595" cy="60774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9E8DA6-5D29-5B73-BBF9-9DE57ABD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3" y="1488024"/>
            <a:ext cx="2581765" cy="47009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051E1CE-CD15-8F60-D37B-EDFD3B80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83" y="1487944"/>
            <a:ext cx="2554633" cy="47008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7AC7858-9280-3123-6D53-42FE774E8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44" y="1487944"/>
            <a:ext cx="2580989" cy="47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368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Rodrigo</dc:creator>
  <cp:lastModifiedBy>Sidnei Rodrigo</cp:lastModifiedBy>
  <cp:revision>6</cp:revision>
  <dcterms:created xsi:type="dcterms:W3CDTF">2022-08-21T12:47:24Z</dcterms:created>
  <dcterms:modified xsi:type="dcterms:W3CDTF">2023-04-11T01:46:26Z</dcterms:modified>
</cp:coreProperties>
</file>