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6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7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8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9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0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1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2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3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1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5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16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238249" y="913901"/>
            <a:ext cx="9766882" cy="3838014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80000" lnSpcReduction="4000"/>
          </a:bodyPr>
          <a:lstStyle>
            <a:lvl1pPr algn="ctr">
              <a:defRPr sz="6000"/>
            </a:lvl1pPr>
          </a:lstStyle>
          <a:p>
            <a:pPr>
              <a:defRPr/>
            </a:pPr>
            <a:r>
              <a:rPr lang="en-US" sz="6000" b="1" i="0" u="none" strike="noStrike" cap="none" spc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Predicting the best location</a:t>
            </a:r>
            <a:br>
              <a:rPr lang="en-US" sz="6000" b="1" i="0" u="none" strike="noStrike" cap="none" spc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</a:br>
            <a:br>
              <a:rPr lang="en-US" sz="6000" b="1" i="0" u="none" strike="noStrike" cap="none" spc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</a:br>
            <a:r>
              <a:rPr lang="en-US" sz="6000" b="1" i="0" u="none" strike="noStrike" cap="none" spc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for </a:t>
            </a:r>
            <a:r>
              <a:rPr lang="en-US" sz="6000" b="1" i="0" u="none" strike="noStrike" cap="none" spc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a </a:t>
            </a:r>
            <a:r>
              <a:rPr lang="en-US" sz="6000" b="1" i="0" u="none" strike="noStrike" cap="none" spc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Steakhouse </a:t>
            </a:r>
            <a:r>
              <a:rPr lang="en-US" sz="6000" b="1" i="0" u="none" strike="noStrike" cap="none" spc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Branch</a:t>
            </a:r>
            <a:r>
              <a:rPr lang="en-US" sz="6000" b="1" i="0" u="none" strike="noStrike" cap="none" spc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 </a:t>
            </a:r>
            <a:br>
              <a:rPr lang="en-US" sz="6000" b="1" i="0" u="none" strike="noStrike" cap="none" spc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</a:br>
            <a:br>
              <a:rPr lang="en-US" sz="6000" b="1" i="0" u="none" strike="noStrike" cap="none" spc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</a:br>
            <a:r>
              <a:rPr lang="en-US" sz="6000" b="1" i="0" u="none" strike="noStrike" cap="none" spc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in Rio de Janeiro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179388"/>
            <a:ext cx="10972800" cy="1143000"/>
          </a:xfrm>
        </p:spPr>
        <p:txBody>
          <a:bodyPr/>
          <a:lstStyle/>
          <a:p>
            <a:pPr>
              <a:defRPr/>
            </a:pPr>
            <a:r>
              <a:rPr sz="4800">
                <a:solidFill>
                  <a:schemeClr val="bg1"/>
                </a:solidFill>
              </a:rPr>
              <a:t>Scenario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149349" y="1322388"/>
            <a:ext cx="10972800" cy="4525962"/>
          </a:xfrm>
        </p:spPr>
        <p:txBody>
          <a:bodyPr/>
          <a:lstStyle/>
          <a:p>
            <a:pPr>
              <a:defRPr/>
            </a:pPr>
            <a:endParaRPr sz="2400" b="1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r>
              <a:rPr lang="en-US" sz="2200" b="1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Rio  is the 2nd more po</a:t>
            </a:r>
            <a:r>
              <a:rPr lang="en-US" sz="2200" b="1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pulous city in Brazil and the 6th in the Americas ( ~6.750.000 citizens). With an area of 1,221 km² (486.5 sq mi).</a:t>
            </a:r>
            <a:endParaRPr sz="2200" b="1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endParaRPr sz="2200" b="1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r>
              <a:rPr sz="2200" b="1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Rio has 162 neighborhoods</a:t>
            </a:r>
            <a:r>
              <a:rPr lang="en-US" sz="2200" b="1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 with enormous variation in the </a:t>
            </a:r>
            <a:endParaRPr sz="2200" b="1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1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     social and economic aspects (GDP, IDH, etc.)</a:t>
            </a:r>
            <a:endParaRPr sz="2200" b="1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endParaRPr sz="2200" b="1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r>
              <a:rPr lang="en-US" sz="2200" b="1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There are strong competition in the steakhouse market</a:t>
            </a:r>
            <a:endParaRPr sz="2200" b="1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 marL="0" indent="0">
              <a:buFont typeface="Arial"/>
              <a:buNone/>
              <a:defRPr/>
            </a:pPr>
            <a:endParaRPr sz="2200" b="1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r>
              <a:rPr lang="en-US" sz="2200" b="1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There's a significant rise in meat prices due to exportation demand</a:t>
            </a:r>
            <a:endParaRPr sz="2200" b="1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 marL="0" indent="0">
              <a:buFont typeface="Arial"/>
              <a:buNone/>
              <a:defRPr/>
            </a:pPr>
            <a:r>
              <a:rPr sz="1400">
                <a:latin typeface="Carlito"/>
                <a:ea typeface="Carlito"/>
                <a:cs typeface="Carlito"/>
              </a:rPr>
              <a:t>       </a:t>
            </a:r>
            <a:r>
              <a:rPr sz="2200" b="1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 US$25</a:t>
            </a:r>
            <a:r>
              <a:rPr sz="2200" b="1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 to US$43 for the "arroba"(15Kg)</a:t>
            </a:r>
            <a:endParaRPr sz="2200" b="1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46099" y="457201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sz="4800" b="1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Problem</a:t>
            </a:r>
            <a:endParaRPr>
              <a:solidFill>
                <a:schemeClr val="bg1"/>
              </a:solidFill>
              <a:latin typeface="DejaVu Sans"/>
              <a:ea typeface="DejaVu Sans"/>
              <a:cs typeface="DejaVu Sans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endParaRPr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endParaRPr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 marL="0" indent="0" algn="ctr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Select the best neighborhoods to a steakhouse branch</a:t>
            </a:r>
            <a:endParaRPr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Data Sources</a:t>
            </a:r>
            <a:endParaRPr b="1">
              <a:solidFill>
                <a:schemeClr val="bg1"/>
              </a:solidFill>
              <a:latin typeface="DejaVu Sans"/>
              <a:ea typeface="DejaVu Sans"/>
              <a:cs typeface="DejaVu Sans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2250016" y="2076451"/>
            <a:ext cx="10972800" cy="4525962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Data Rio API </a:t>
            </a:r>
            <a:r>
              <a:rPr sz="18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(https://data.rio)</a:t>
            </a:r>
            <a:endParaRPr sz="1400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endParaRPr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Wikipedia </a:t>
            </a:r>
            <a:r>
              <a:rPr sz="18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(social indicators)</a:t>
            </a:r>
            <a:endParaRPr sz="1400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endParaRPr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Geolocator API</a:t>
            </a:r>
            <a:endParaRPr>
              <a:solidFill>
                <a:schemeClr val="bg1"/>
              </a:solidFill>
              <a:latin typeface="Carlito"/>
              <a:ea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475722"/>
            <a:ext cx="10972800" cy="1143000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Neighborhood distribution</a:t>
            </a:r>
            <a:endParaRPr>
              <a:solidFill>
                <a:schemeClr val="bg1"/>
              </a:solidFill>
              <a:latin typeface="DejaVu Sans"/>
              <a:ea typeface="DejaVu Sans"/>
              <a:cs typeface="DejaVu Sans"/>
            </a:endParaRPr>
          </a:p>
        </p:txBody>
      </p:sp>
      <p:pic>
        <p:nvPicPr>
          <p:cNvPr id="5" name="" hidden="0" title="Neighborhoods in Rio de Janeiro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912834" y="1957388"/>
            <a:ext cx="8540754" cy="4614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179388"/>
            <a:ext cx="10972800" cy="1143000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Clustering with K-Means</a:t>
            </a:r>
            <a:endParaRPr>
              <a:solidFill>
                <a:schemeClr val="bg1"/>
              </a:solidFill>
              <a:latin typeface="DejaVu Sans"/>
              <a:ea typeface="DejaVu Sans"/>
              <a:cs typeface="DejaVu Sans"/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2210325" y="2148416"/>
            <a:ext cx="7707341" cy="4435122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2126959" y="1322388"/>
            <a:ext cx="7683209" cy="51100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After retrieving the venues data using Foursquare API, the data was hot-encoded and submitted to k-means clustering </a:t>
            </a:r>
            <a:endParaRPr>
              <a:solidFill>
                <a:schemeClr val="bg1"/>
              </a:solidFill>
              <a:latin typeface="Carlito"/>
              <a:ea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Cluster Analysis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74284"/>
            <a:ext cx="10972800" cy="4525962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20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Clusters 0 and 1 are clearly the ones with greater concentration of restaurants </a:t>
            </a:r>
            <a:endParaRPr sz="2000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(&gt; 50%) between the 3 most common columns.</a:t>
            </a:r>
            <a:endParaRPr sz="2000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996795" y="2900733"/>
            <a:ext cx="8318794" cy="3692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11588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Candidate List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258888"/>
            <a:ext cx="10972800" cy="4525962"/>
          </a:xfrm>
        </p:spPr>
        <p:txBody>
          <a:bodyPr/>
          <a:lstStyle/>
          <a:p>
            <a:pPr marL="0" indent="0" algn="l">
              <a:buFont typeface="Arial"/>
              <a:buNone/>
              <a:defRPr/>
            </a:pPr>
            <a:r>
              <a:rPr sz="24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The remaining clusters neighborhoods </a:t>
            </a:r>
            <a:endParaRPr sz="2400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 marL="0" indent="0" algn="l">
              <a:buFont typeface="Arial"/>
              <a:buNone/>
              <a:defRPr/>
            </a:pPr>
            <a:r>
              <a:rPr sz="24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Problem: this regions are mostly "false positive" </a:t>
            </a:r>
            <a:endParaRPr sz="2400"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 marL="0" indent="0" algn="l">
              <a:buFont typeface="Arial"/>
              <a:buNone/>
              <a:defRPr/>
            </a:pPr>
            <a:r>
              <a:rPr sz="24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Poor social conditions is the main cause of low restaurant concentration in this areas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2943249" y="2692405"/>
            <a:ext cx="6593416" cy="402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Social </a:t>
            </a:r>
            <a:r>
              <a:rPr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Filtering</a:t>
            </a:r>
            <a:endParaRPr>
              <a:solidFill>
                <a:schemeClr val="bg1"/>
              </a:solidFill>
              <a:latin typeface="DejaVu Sans"/>
              <a:ea typeface="DejaVu Sans"/>
              <a:cs typeface="DejaVu Sans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00100" y="1631951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After submit the candidate list to a filter with the third quarter of income statistics of the city as the intersection factor, just one neighborhood showed both low restaurant concurrency and high social potential.</a:t>
            </a:r>
            <a:endParaRPr>
              <a:solidFill>
                <a:schemeClr val="bg1"/>
              </a:solidFill>
              <a:latin typeface="Carlito"/>
              <a:ea typeface="Carlito"/>
              <a:cs typeface="Carlito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4800" b="0">
                <a:solidFill>
                  <a:schemeClr val="bg1"/>
                </a:solidFill>
                <a:latin typeface="DejaVu Sans"/>
                <a:ea typeface="DejaVu Sans"/>
                <a:cs typeface="DejaVu Sans"/>
              </a:rPr>
              <a:t>Grajaú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2021-01-29T19:49:35Z</dcterms:modified>
  <cp:category/>
  <cp:contentStatus/>
  <cp:version/>
</cp:coreProperties>
</file>