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a:t>Haga clic para modificar el estilo de título del patrón</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Editar los estilos de texto del patrón</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‹Nº›</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Editar los estilos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11/4/2024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Editar los estilos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Editar los estilos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11/4/2024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‹Nº›</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s-ES"/>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Editar los estilos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Editar los estilos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11/4/2024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s-ES"/>
              <a:t>Haga clic para modificar el estilo de título del patrón</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13"/>
          <p:cNvSpPr>
            <a:spLocks noGrp="1"/>
          </p:cNvSpPr>
          <p:nvPr>
            <p:ph type="title"/>
          </p:nvPr>
        </p:nvSpPr>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11/4/2024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11/4/2024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11/4/2024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32"/>
            <a:ext cx="2356674" cy="6853285"/>
            <a:chOff x="6627813" y="195454"/>
            <a:chExt cx="1952625" cy="5678297"/>
          </a:xfrm>
        </p:grpSpPr>
        <p:sp>
          <p:nvSpPr>
            <p:cNvPr id="11" name="Freeform 27"/>
            <p:cNvSpPr/>
            <p:nvPr/>
          </p:nvSpPr>
          <p:spPr bwMode="auto">
            <a:xfrm>
              <a:off x="6627813" y="195454"/>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11/4/2024</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D237F42-639C-45BA-A0CC-E6C917C1C822}"/>
              </a:ext>
            </a:extLst>
          </p:cNvPr>
          <p:cNvSpPr>
            <a:spLocks noGrp="1"/>
          </p:cNvSpPr>
          <p:nvPr>
            <p:ph type="ctrTitle"/>
          </p:nvPr>
        </p:nvSpPr>
        <p:spPr>
          <a:xfrm>
            <a:off x="2589213" y="949230"/>
            <a:ext cx="8915399" cy="2262781"/>
          </a:xfrm>
        </p:spPr>
        <p:txBody>
          <a:bodyPr/>
          <a:lstStyle/>
          <a:p>
            <a:r>
              <a:rPr lang="es-MX" dirty="0"/>
              <a:t>Proyecto “</a:t>
            </a:r>
            <a:r>
              <a:rPr lang="es-CL" spc="180" dirty="0"/>
              <a:t>TU</a:t>
            </a:r>
            <a:r>
              <a:rPr lang="es-CL" spc="150" dirty="0"/>
              <a:t>RI</a:t>
            </a:r>
            <a:r>
              <a:rPr lang="es-CL" spc="155" dirty="0"/>
              <a:t>S</a:t>
            </a:r>
            <a:r>
              <a:rPr lang="es-CL" spc="-165" dirty="0"/>
              <a:t>T</a:t>
            </a:r>
            <a:r>
              <a:rPr lang="es-CL" spc="-114" dirty="0"/>
              <a:t>I</a:t>
            </a:r>
            <a:r>
              <a:rPr lang="es-CL" spc="305" dirty="0"/>
              <a:t>K</a:t>
            </a:r>
            <a:r>
              <a:rPr lang="es-CL" spc="390" dirty="0"/>
              <a:t>APP”</a:t>
            </a:r>
            <a:endParaRPr lang="es-CL" dirty="0"/>
          </a:p>
        </p:txBody>
      </p:sp>
      <p:sp>
        <p:nvSpPr>
          <p:cNvPr id="3" name="Subtítulo 2">
            <a:extLst>
              <a:ext uri="{FF2B5EF4-FFF2-40B4-BE49-F238E27FC236}">
                <a16:creationId xmlns:a16="http://schemas.microsoft.com/office/drawing/2014/main" id="{FE207E16-DA56-416A-A690-2843924A4285}"/>
              </a:ext>
            </a:extLst>
          </p:cNvPr>
          <p:cNvSpPr>
            <a:spLocks noGrp="1"/>
          </p:cNvSpPr>
          <p:nvPr>
            <p:ph type="subTitle" idx="1"/>
          </p:nvPr>
        </p:nvSpPr>
        <p:spPr>
          <a:xfrm>
            <a:off x="2589212" y="3429000"/>
            <a:ext cx="8915399" cy="3091070"/>
          </a:xfrm>
        </p:spPr>
        <p:txBody>
          <a:bodyPr>
            <a:normAutofit fontScale="25000" lnSpcReduction="20000"/>
          </a:bodyPr>
          <a:lstStyle/>
          <a:p>
            <a:pPr marL="12700">
              <a:lnSpc>
                <a:spcPct val="100000"/>
              </a:lnSpc>
              <a:spcBef>
                <a:spcPts val="100"/>
              </a:spcBef>
            </a:pPr>
            <a:r>
              <a:rPr lang="es-CL" sz="8000" spc="-10" dirty="0">
                <a:latin typeface="Tahoma"/>
                <a:cs typeface="Tahoma"/>
              </a:rPr>
              <a:t>Integrantes</a:t>
            </a:r>
            <a:endParaRPr lang="es-CL" sz="8000" dirty="0">
              <a:latin typeface="Tahoma"/>
              <a:cs typeface="Tahoma"/>
            </a:endParaRPr>
          </a:p>
          <a:p>
            <a:pPr marL="546100" indent="-262890">
              <a:lnSpc>
                <a:spcPct val="100000"/>
              </a:lnSpc>
              <a:spcBef>
                <a:spcPts val="20"/>
              </a:spcBef>
              <a:buFont typeface="Symbol"/>
              <a:buChar char=""/>
              <a:tabLst>
                <a:tab pos="546100" algn="l"/>
                <a:tab pos="546735" algn="l"/>
              </a:tabLst>
            </a:pPr>
            <a:r>
              <a:rPr lang="es-CL" sz="8000" spc="25" dirty="0">
                <a:latin typeface="Tahoma"/>
                <a:cs typeface="Tahoma"/>
              </a:rPr>
              <a:t>Felipe</a:t>
            </a:r>
            <a:r>
              <a:rPr lang="es-CL" sz="8000" spc="-60" dirty="0">
                <a:latin typeface="Tahoma"/>
                <a:cs typeface="Tahoma"/>
              </a:rPr>
              <a:t> </a:t>
            </a:r>
            <a:r>
              <a:rPr lang="es-CL" sz="8000" spc="-5" dirty="0">
                <a:latin typeface="Tahoma"/>
                <a:cs typeface="Tahoma"/>
              </a:rPr>
              <a:t>Naranjo</a:t>
            </a:r>
            <a:endParaRPr lang="es-CL" sz="8000" dirty="0">
              <a:latin typeface="Tahoma"/>
              <a:cs typeface="Tahoma"/>
            </a:endParaRPr>
          </a:p>
          <a:p>
            <a:pPr marL="546100" indent="-262890">
              <a:lnSpc>
                <a:spcPct val="100000"/>
              </a:lnSpc>
              <a:spcBef>
                <a:spcPts val="25"/>
              </a:spcBef>
              <a:buFont typeface="Symbol"/>
              <a:buChar char=""/>
              <a:tabLst>
                <a:tab pos="546100" algn="l"/>
                <a:tab pos="546735" algn="l"/>
              </a:tabLst>
            </a:pPr>
            <a:r>
              <a:rPr lang="es-CL" sz="8000" spc="35" dirty="0">
                <a:latin typeface="Tahoma"/>
                <a:cs typeface="Tahoma"/>
              </a:rPr>
              <a:t>Joel</a:t>
            </a:r>
            <a:r>
              <a:rPr lang="es-CL" sz="8000" spc="-60" dirty="0">
                <a:latin typeface="Tahoma"/>
                <a:cs typeface="Tahoma"/>
              </a:rPr>
              <a:t> </a:t>
            </a:r>
            <a:r>
              <a:rPr lang="es-CL" sz="8000" spc="25" dirty="0" err="1">
                <a:latin typeface="Tahoma"/>
                <a:cs typeface="Tahoma"/>
              </a:rPr>
              <a:t>Raipán</a:t>
            </a:r>
            <a:endParaRPr lang="es-CL" sz="8000" dirty="0">
              <a:latin typeface="Tahoma"/>
              <a:cs typeface="Tahoma"/>
            </a:endParaRPr>
          </a:p>
          <a:p>
            <a:pPr marL="546100" indent="-262890">
              <a:lnSpc>
                <a:spcPct val="100000"/>
              </a:lnSpc>
              <a:spcBef>
                <a:spcPts val="30"/>
              </a:spcBef>
              <a:buFont typeface="Symbol"/>
              <a:buChar char=""/>
              <a:tabLst>
                <a:tab pos="546100" algn="l"/>
                <a:tab pos="546735" algn="l"/>
              </a:tabLst>
            </a:pPr>
            <a:r>
              <a:rPr lang="es-CL" sz="8000" spc="35" dirty="0">
                <a:latin typeface="Tahoma"/>
                <a:cs typeface="Tahoma"/>
              </a:rPr>
              <a:t>Carlos</a:t>
            </a:r>
            <a:r>
              <a:rPr lang="es-CL" sz="8000" spc="-80" dirty="0">
                <a:latin typeface="Tahoma"/>
                <a:cs typeface="Tahoma"/>
              </a:rPr>
              <a:t> </a:t>
            </a:r>
            <a:r>
              <a:rPr lang="es-CL" sz="8000" spc="35" dirty="0">
                <a:latin typeface="Tahoma"/>
                <a:cs typeface="Tahoma"/>
              </a:rPr>
              <a:t>Ramírez</a:t>
            </a:r>
            <a:endParaRPr lang="es-CL" sz="8000" dirty="0">
              <a:latin typeface="Tahoma"/>
              <a:cs typeface="Tahoma"/>
            </a:endParaRPr>
          </a:p>
          <a:p>
            <a:pPr marL="546100" indent="-262890">
              <a:lnSpc>
                <a:spcPct val="100000"/>
              </a:lnSpc>
              <a:spcBef>
                <a:spcPts val="20"/>
              </a:spcBef>
              <a:buFont typeface="Symbol"/>
              <a:buChar char=""/>
              <a:tabLst>
                <a:tab pos="546100" algn="l"/>
                <a:tab pos="546735" algn="l"/>
              </a:tabLst>
            </a:pPr>
            <a:r>
              <a:rPr lang="es-CL" sz="8000" spc="20" dirty="0">
                <a:latin typeface="Tahoma"/>
                <a:cs typeface="Tahoma"/>
              </a:rPr>
              <a:t>Mariela</a:t>
            </a:r>
            <a:r>
              <a:rPr lang="es-CL" sz="8000" spc="-85" dirty="0">
                <a:latin typeface="Tahoma"/>
                <a:cs typeface="Tahoma"/>
              </a:rPr>
              <a:t> </a:t>
            </a:r>
            <a:r>
              <a:rPr lang="es-CL" sz="8000" spc="15" dirty="0">
                <a:latin typeface="Tahoma"/>
                <a:cs typeface="Tahoma"/>
              </a:rPr>
              <a:t>Ubilla</a:t>
            </a:r>
            <a:endParaRPr lang="es-CL" sz="8000" dirty="0">
              <a:latin typeface="Tahoma"/>
              <a:cs typeface="Tahoma"/>
            </a:endParaRPr>
          </a:p>
          <a:p>
            <a:pPr>
              <a:lnSpc>
                <a:spcPct val="100000"/>
              </a:lnSpc>
              <a:spcBef>
                <a:spcPts val="30"/>
              </a:spcBef>
            </a:pPr>
            <a:endParaRPr lang="es-CL" sz="7200" dirty="0">
              <a:latin typeface="Tahoma"/>
              <a:cs typeface="Tahoma"/>
            </a:endParaRPr>
          </a:p>
          <a:p>
            <a:pPr marL="12700">
              <a:lnSpc>
                <a:spcPct val="100000"/>
              </a:lnSpc>
            </a:pPr>
            <a:r>
              <a:rPr lang="es-CL" sz="8000" spc="20" dirty="0">
                <a:latin typeface="Tahoma"/>
                <a:cs typeface="Tahoma"/>
              </a:rPr>
              <a:t>Grupo</a:t>
            </a:r>
            <a:r>
              <a:rPr lang="es-CL" sz="8000" spc="-65" dirty="0">
                <a:latin typeface="Tahoma"/>
                <a:cs typeface="Tahoma"/>
              </a:rPr>
              <a:t> </a:t>
            </a:r>
            <a:r>
              <a:rPr lang="es-CL" sz="8000" spc="-5" dirty="0">
                <a:latin typeface="Tahoma"/>
                <a:cs typeface="Tahoma"/>
              </a:rPr>
              <a:t>N°4</a:t>
            </a:r>
            <a:endParaRPr lang="es-CL" sz="8000" dirty="0">
              <a:latin typeface="Tahoma"/>
              <a:cs typeface="Tahoma"/>
            </a:endParaRPr>
          </a:p>
          <a:p>
            <a:pPr>
              <a:lnSpc>
                <a:spcPct val="100000"/>
              </a:lnSpc>
              <a:spcBef>
                <a:spcPts val="50"/>
              </a:spcBef>
            </a:pPr>
            <a:endParaRPr lang="es-CL" sz="7200" dirty="0">
              <a:latin typeface="Tahoma"/>
              <a:cs typeface="Tahoma"/>
            </a:endParaRPr>
          </a:p>
          <a:p>
            <a:pPr marL="12700">
              <a:lnSpc>
                <a:spcPct val="100000"/>
              </a:lnSpc>
              <a:spcBef>
                <a:spcPts val="5"/>
              </a:spcBef>
            </a:pPr>
            <a:r>
              <a:rPr lang="es-CL" sz="8000" spc="120" dirty="0">
                <a:latin typeface="Tahoma"/>
                <a:cs typeface="Tahoma"/>
              </a:rPr>
              <a:t>S</a:t>
            </a:r>
            <a:r>
              <a:rPr lang="es-CL" sz="8000" spc="35" dirty="0">
                <a:latin typeface="Tahoma"/>
                <a:cs typeface="Tahoma"/>
              </a:rPr>
              <a:t>e</a:t>
            </a:r>
            <a:r>
              <a:rPr lang="es-CL" sz="8000" spc="30" dirty="0">
                <a:latin typeface="Tahoma"/>
                <a:cs typeface="Tahoma"/>
              </a:rPr>
              <a:t>cc</a:t>
            </a:r>
            <a:r>
              <a:rPr lang="es-CL" sz="8000" spc="35" dirty="0">
                <a:latin typeface="Tahoma"/>
                <a:cs typeface="Tahoma"/>
              </a:rPr>
              <a:t>i</a:t>
            </a:r>
            <a:r>
              <a:rPr lang="es-CL" sz="8000" spc="15" dirty="0">
                <a:latin typeface="Tahoma"/>
                <a:cs typeface="Tahoma"/>
              </a:rPr>
              <a:t>ó</a:t>
            </a:r>
            <a:r>
              <a:rPr lang="es-CL" sz="8000" spc="-5" dirty="0">
                <a:latin typeface="Tahoma"/>
                <a:cs typeface="Tahoma"/>
              </a:rPr>
              <a:t>n</a:t>
            </a:r>
            <a:r>
              <a:rPr lang="es-CL" sz="8000" spc="-95" dirty="0">
                <a:latin typeface="Tahoma"/>
                <a:cs typeface="Tahoma"/>
              </a:rPr>
              <a:t>:</a:t>
            </a:r>
            <a:r>
              <a:rPr lang="es-CL" sz="8000" spc="-30" dirty="0">
                <a:latin typeface="Tahoma"/>
                <a:cs typeface="Tahoma"/>
              </a:rPr>
              <a:t> </a:t>
            </a:r>
            <a:r>
              <a:rPr lang="es-CL" sz="8000" spc="125" dirty="0">
                <a:latin typeface="Tahoma"/>
                <a:cs typeface="Tahoma"/>
              </a:rPr>
              <a:t>P</a:t>
            </a:r>
            <a:r>
              <a:rPr lang="es-CL" sz="8000" spc="35" dirty="0">
                <a:latin typeface="Tahoma"/>
                <a:cs typeface="Tahoma"/>
              </a:rPr>
              <a:t>T</a:t>
            </a:r>
            <a:r>
              <a:rPr lang="es-CL" sz="8000" spc="95" dirty="0">
                <a:latin typeface="Tahoma"/>
                <a:cs typeface="Tahoma"/>
              </a:rPr>
              <a:t>Y</a:t>
            </a:r>
            <a:r>
              <a:rPr lang="es-CL" sz="8000" spc="-10" dirty="0">
                <a:latin typeface="Tahoma"/>
                <a:cs typeface="Tahoma"/>
              </a:rPr>
              <a:t>4</a:t>
            </a:r>
            <a:r>
              <a:rPr lang="es-CL" sz="8000" spc="10" dirty="0">
                <a:latin typeface="Tahoma"/>
                <a:cs typeface="Tahoma"/>
              </a:rPr>
              <a:t>614</a:t>
            </a:r>
            <a:r>
              <a:rPr lang="es-CL" sz="8000" spc="-30" dirty="0">
                <a:latin typeface="Tahoma"/>
                <a:cs typeface="Tahoma"/>
              </a:rPr>
              <a:t> </a:t>
            </a:r>
            <a:r>
              <a:rPr lang="es-CL" sz="8000" spc="-40" dirty="0">
                <a:latin typeface="Tahoma"/>
                <a:cs typeface="Tahoma"/>
              </a:rPr>
              <a:t>-</a:t>
            </a:r>
            <a:r>
              <a:rPr lang="es-CL" sz="8000" spc="-55" dirty="0">
                <a:latin typeface="Tahoma"/>
                <a:cs typeface="Tahoma"/>
              </a:rPr>
              <a:t> </a:t>
            </a:r>
            <a:r>
              <a:rPr lang="es-CL" sz="8000" spc="20" dirty="0">
                <a:latin typeface="Tahoma"/>
                <a:cs typeface="Tahoma"/>
              </a:rPr>
              <a:t>003D</a:t>
            </a:r>
            <a:endParaRPr lang="es-CL" sz="8000" dirty="0">
              <a:latin typeface="Tahoma"/>
              <a:cs typeface="Tahoma"/>
            </a:endParaRPr>
          </a:p>
          <a:p>
            <a:pPr>
              <a:lnSpc>
                <a:spcPct val="100000"/>
              </a:lnSpc>
              <a:spcBef>
                <a:spcPts val="50"/>
              </a:spcBef>
            </a:pPr>
            <a:endParaRPr lang="es-CL" sz="7200" dirty="0">
              <a:latin typeface="Tahoma"/>
              <a:cs typeface="Tahoma"/>
            </a:endParaRPr>
          </a:p>
          <a:p>
            <a:pPr marL="12700">
              <a:lnSpc>
                <a:spcPct val="100000"/>
              </a:lnSpc>
              <a:spcBef>
                <a:spcPts val="5"/>
              </a:spcBef>
            </a:pPr>
            <a:r>
              <a:rPr lang="es-CL" sz="8000" spc="5" dirty="0">
                <a:latin typeface="Tahoma"/>
                <a:cs typeface="Tahoma"/>
              </a:rPr>
              <a:t>Docente:</a:t>
            </a:r>
            <a:r>
              <a:rPr lang="es-CL" sz="8000" spc="-65" dirty="0">
                <a:latin typeface="Tahoma"/>
                <a:cs typeface="Tahoma"/>
              </a:rPr>
              <a:t> </a:t>
            </a:r>
            <a:r>
              <a:rPr lang="es-CL" sz="8000" spc="85" dirty="0">
                <a:latin typeface="Tahoma"/>
                <a:cs typeface="Tahoma"/>
              </a:rPr>
              <a:t>ARTURO</a:t>
            </a:r>
            <a:r>
              <a:rPr lang="es-CL" sz="8000" spc="-60" dirty="0">
                <a:latin typeface="Tahoma"/>
                <a:cs typeface="Tahoma"/>
              </a:rPr>
              <a:t> </a:t>
            </a:r>
            <a:r>
              <a:rPr lang="es-CL" sz="8000" spc="90" dirty="0">
                <a:latin typeface="Tahoma"/>
                <a:cs typeface="Tahoma"/>
              </a:rPr>
              <a:t>ALEX</a:t>
            </a:r>
            <a:r>
              <a:rPr lang="es-CL" sz="8000" spc="-65" dirty="0">
                <a:latin typeface="Tahoma"/>
                <a:cs typeface="Tahoma"/>
              </a:rPr>
              <a:t> </a:t>
            </a:r>
            <a:r>
              <a:rPr lang="es-CL" sz="8000" spc="100" dirty="0">
                <a:latin typeface="Tahoma"/>
                <a:cs typeface="Tahoma"/>
              </a:rPr>
              <a:t>VARGAS</a:t>
            </a:r>
            <a:r>
              <a:rPr lang="es-CL" sz="8000" spc="-70" dirty="0">
                <a:latin typeface="Tahoma"/>
                <a:cs typeface="Tahoma"/>
              </a:rPr>
              <a:t> </a:t>
            </a:r>
            <a:r>
              <a:rPr lang="es-CL" sz="8000" spc="120" dirty="0">
                <a:latin typeface="Tahoma"/>
                <a:cs typeface="Tahoma"/>
              </a:rPr>
              <a:t>REYES</a:t>
            </a:r>
            <a:endParaRPr lang="es-CL" sz="8000" dirty="0">
              <a:latin typeface="Tahoma"/>
              <a:cs typeface="Tahoma"/>
            </a:endParaRPr>
          </a:p>
          <a:p>
            <a:endParaRPr lang="es-CL" dirty="0"/>
          </a:p>
        </p:txBody>
      </p:sp>
    </p:spTree>
    <p:extLst>
      <p:ext uri="{BB962C8B-B14F-4D97-AF65-F5344CB8AC3E}">
        <p14:creationId xmlns:p14="http://schemas.microsoft.com/office/powerpoint/2010/main" val="34941068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40A5169-C93B-407D-8328-30A7D15C01F7}"/>
              </a:ext>
            </a:extLst>
          </p:cNvPr>
          <p:cNvSpPr>
            <a:spLocks noGrp="1"/>
          </p:cNvSpPr>
          <p:nvPr>
            <p:ph type="title"/>
          </p:nvPr>
        </p:nvSpPr>
        <p:spPr/>
        <p:txBody>
          <a:bodyPr/>
          <a:lstStyle/>
          <a:p>
            <a:r>
              <a:rPr lang="es-MX" dirty="0"/>
              <a:t>Contexto</a:t>
            </a:r>
            <a:endParaRPr lang="es-CL" dirty="0"/>
          </a:p>
        </p:txBody>
      </p:sp>
      <p:sp>
        <p:nvSpPr>
          <p:cNvPr id="3" name="Marcador de contenido 2">
            <a:extLst>
              <a:ext uri="{FF2B5EF4-FFF2-40B4-BE49-F238E27FC236}">
                <a16:creationId xmlns:a16="http://schemas.microsoft.com/office/drawing/2014/main" id="{A5F2344E-C7B3-41D5-85E9-A56EB87A46B1}"/>
              </a:ext>
            </a:extLst>
          </p:cNvPr>
          <p:cNvSpPr>
            <a:spLocks noGrp="1"/>
          </p:cNvSpPr>
          <p:nvPr>
            <p:ph idx="1"/>
          </p:nvPr>
        </p:nvSpPr>
        <p:spPr/>
        <p:txBody>
          <a:bodyPr/>
          <a:lstStyle/>
          <a:p>
            <a:r>
              <a:rPr lang="es-MX" dirty="0" err="1"/>
              <a:t>TuristikApp</a:t>
            </a:r>
            <a:r>
              <a:rPr lang="es-MX" dirty="0"/>
              <a:t> es una empresa chilena que ofrece una variedad de servicios turísticos, destacando sus tours guiados en regiones como la Metropolitana, Valparaíso y la Patagonia. Los recorridos incluyen visitas a monumentos históricos y parques naturales, y son conducidos por guías capacitados. Además, brindan servicios de transporte y excursiones personalizadas según las necesidades de los clientes. La reserva de servicios se facilita a través de su sitio web, que también proporciona asistencia para consultas.</a:t>
            </a:r>
            <a:endParaRPr lang="es-CL" dirty="0"/>
          </a:p>
        </p:txBody>
      </p:sp>
    </p:spTree>
    <p:extLst>
      <p:ext uri="{BB962C8B-B14F-4D97-AF65-F5344CB8AC3E}">
        <p14:creationId xmlns:p14="http://schemas.microsoft.com/office/powerpoint/2010/main" val="36590950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15266D3-3F95-458C-A3E6-6494B0788942}"/>
              </a:ext>
            </a:extLst>
          </p:cNvPr>
          <p:cNvSpPr>
            <a:spLocks noGrp="1"/>
          </p:cNvSpPr>
          <p:nvPr>
            <p:ph type="title"/>
          </p:nvPr>
        </p:nvSpPr>
        <p:spPr/>
        <p:txBody>
          <a:bodyPr/>
          <a:lstStyle/>
          <a:p>
            <a:r>
              <a:rPr lang="es-MX" dirty="0"/>
              <a:t>Modelo de negocios</a:t>
            </a:r>
            <a:endParaRPr lang="es-CL" dirty="0"/>
          </a:p>
        </p:txBody>
      </p:sp>
      <p:sp>
        <p:nvSpPr>
          <p:cNvPr id="3" name="Marcador de contenido 2">
            <a:extLst>
              <a:ext uri="{FF2B5EF4-FFF2-40B4-BE49-F238E27FC236}">
                <a16:creationId xmlns:a16="http://schemas.microsoft.com/office/drawing/2014/main" id="{255CEF70-066C-41F2-AD06-C6C4980EBEB4}"/>
              </a:ext>
            </a:extLst>
          </p:cNvPr>
          <p:cNvSpPr>
            <a:spLocks noGrp="1"/>
          </p:cNvSpPr>
          <p:nvPr>
            <p:ph idx="1"/>
          </p:nvPr>
        </p:nvSpPr>
        <p:spPr/>
        <p:txBody>
          <a:bodyPr>
            <a:normAutofit fontScale="77500" lnSpcReduction="20000"/>
          </a:bodyPr>
          <a:lstStyle/>
          <a:p>
            <a:r>
              <a:rPr lang="es-MX" b="1" dirty="0"/>
              <a:t>Servicios de Turismo y Transporte</a:t>
            </a:r>
            <a:r>
              <a:rPr lang="es-MX" dirty="0"/>
              <a:t>: Ofrecen una combinación de tours guiados y traslados, buscando atraer a clientes que buscan una solución integral para su experiencia de viaje.</a:t>
            </a:r>
          </a:p>
          <a:p>
            <a:r>
              <a:rPr lang="es-MX" b="1" dirty="0"/>
              <a:t>Segmentación del Mercado</a:t>
            </a:r>
            <a:r>
              <a:rPr lang="es-MX" dirty="0"/>
              <a:t>: Se enfocan en turistas internacionales, viajeros locales y grupos grandes, ofreciendo tanto tours estándar como personalizados.</a:t>
            </a:r>
          </a:p>
          <a:p>
            <a:r>
              <a:rPr lang="es-MX" b="1" dirty="0"/>
              <a:t>Personalización y Experiencia del Cliente</a:t>
            </a:r>
            <a:r>
              <a:rPr lang="es-MX" dirty="0"/>
              <a:t>: Destacan por ofrecer excursiones personalizadas y actividades culturales, capturando un mercado que busca experiencias únicas.</a:t>
            </a:r>
          </a:p>
          <a:p>
            <a:r>
              <a:rPr lang="es-MX" b="1" dirty="0"/>
              <a:t>Uso de Tecnología</a:t>
            </a:r>
            <a:r>
              <a:rPr lang="es-MX" dirty="0"/>
              <a:t>: Facilitan reservas y consultas a través de su sitio web y redes sociales, mejorando la accesibilidad y optimizando la gestión de reservas.</a:t>
            </a:r>
          </a:p>
          <a:p>
            <a:r>
              <a:rPr lang="es-MX" b="1" dirty="0"/>
              <a:t>Alianzas y Redes Locales</a:t>
            </a:r>
            <a:r>
              <a:rPr lang="es-MX" dirty="0"/>
              <a:t>: Establecen colaboraciones con proveedores locales, lo que les permite ofrecer una gama más amplia de servicios y conocimientos regionales.</a:t>
            </a:r>
          </a:p>
          <a:p>
            <a:r>
              <a:rPr lang="es-MX" b="1" dirty="0"/>
              <a:t>Estrategias de Marketing y Promoción</a:t>
            </a:r>
            <a:r>
              <a:rPr lang="es-MX" dirty="0"/>
              <a:t>: Utilizan marketing digital y publicidad en redes sociales para aumentar su visibilidad y atraer turistas.</a:t>
            </a:r>
          </a:p>
          <a:p>
            <a:r>
              <a:rPr lang="es-MX" b="1" dirty="0"/>
              <a:t>Precios Atractivos</a:t>
            </a:r>
            <a:r>
              <a:rPr lang="es-MX" dirty="0"/>
              <a:t>: Ofrecen tours a precios accesibles, lo que les da una ventaja competitiva frente a otras empresas de turismo en Chile.</a:t>
            </a:r>
          </a:p>
          <a:p>
            <a:r>
              <a:rPr lang="es-MX" dirty="0"/>
              <a:t>Este enfoque integral les permite satisfacer diversas necesidades de viaje y atender a una amplia gama de clientes.</a:t>
            </a:r>
          </a:p>
          <a:p>
            <a:endParaRPr lang="es-CL" dirty="0"/>
          </a:p>
        </p:txBody>
      </p:sp>
    </p:spTree>
    <p:extLst>
      <p:ext uri="{BB962C8B-B14F-4D97-AF65-F5344CB8AC3E}">
        <p14:creationId xmlns:p14="http://schemas.microsoft.com/office/powerpoint/2010/main" val="5678210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410B037-362C-432F-A819-10E106A21D53}"/>
              </a:ext>
            </a:extLst>
          </p:cNvPr>
          <p:cNvSpPr>
            <a:spLocks noGrp="1"/>
          </p:cNvSpPr>
          <p:nvPr>
            <p:ph type="title"/>
          </p:nvPr>
        </p:nvSpPr>
        <p:spPr/>
        <p:txBody>
          <a:bodyPr/>
          <a:lstStyle/>
          <a:p>
            <a:r>
              <a:rPr lang="es-MX" dirty="0"/>
              <a:t>Problemática</a:t>
            </a:r>
            <a:endParaRPr lang="es-CL" dirty="0"/>
          </a:p>
        </p:txBody>
      </p:sp>
      <p:sp>
        <p:nvSpPr>
          <p:cNvPr id="3" name="Marcador de contenido 2">
            <a:extLst>
              <a:ext uri="{FF2B5EF4-FFF2-40B4-BE49-F238E27FC236}">
                <a16:creationId xmlns:a16="http://schemas.microsoft.com/office/drawing/2014/main" id="{94467670-1886-426F-AF91-DCC55499DBEB}"/>
              </a:ext>
            </a:extLst>
          </p:cNvPr>
          <p:cNvSpPr>
            <a:spLocks noGrp="1"/>
          </p:cNvSpPr>
          <p:nvPr>
            <p:ph idx="1"/>
          </p:nvPr>
        </p:nvSpPr>
        <p:spPr/>
        <p:txBody>
          <a:bodyPr>
            <a:normAutofit lnSpcReduction="10000"/>
          </a:bodyPr>
          <a:lstStyle/>
          <a:p>
            <a:r>
              <a:rPr lang="es-MX" dirty="0"/>
              <a:t>Desde la declaración del fin de la pandemia de COVID-19 el 11 de marzo de 2020, </a:t>
            </a:r>
            <a:r>
              <a:rPr lang="es-MX" dirty="0" err="1"/>
              <a:t>TuristikApp</a:t>
            </a:r>
            <a:r>
              <a:rPr lang="es-MX" dirty="0"/>
              <a:t> ha enfrentado desafíos significativos en el competitivo mercado turístico chileno. A pesar del aumento de turistas, la empresa no estaba preparada para manejar esta afluencia, especialmente con visitantes de países que antes no venían en grandes números. La falta de personal capacitado en competencias lingüísticas y culturales afectó negativamente la experiencia del cliente, generando descontento y malas recomendaciones.</a:t>
            </a:r>
          </a:p>
          <a:p>
            <a:r>
              <a:rPr lang="es-MX" dirty="0"/>
              <a:t>Además, el personal de </a:t>
            </a:r>
            <a:r>
              <a:rPr lang="es-MX" dirty="0" err="1"/>
              <a:t>TuristikApp</a:t>
            </a:r>
            <a:r>
              <a:rPr lang="es-MX" dirty="0"/>
              <a:t> enfrenta dificultades para atender a clientes con discapacidades, incluyendo problemas de memoria, déficit de atención, limitaciones en el idioma, y dificultades auditivas y visuales. Esta falta de preparación puede impactar la calidad del servicio, haciendo urgente la mejora en la capacitación del equipo para satisfacer estas necesidades específicas.</a:t>
            </a:r>
          </a:p>
          <a:p>
            <a:endParaRPr lang="es-CL" dirty="0"/>
          </a:p>
        </p:txBody>
      </p:sp>
    </p:spTree>
    <p:extLst>
      <p:ext uri="{BB962C8B-B14F-4D97-AF65-F5344CB8AC3E}">
        <p14:creationId xmlns:p14="http://schemas.microsoft.com/office/powerpoint/2010/main" val="30208021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FA86C-F5FD-4A77-B612-CB9031B0EBCA}"/>
              </a:ext>
            </a:extLst>
          </p:cNvPr>
          <p:cNvSpPr>
            <a:spLocks noGrp="1"/>
          </p:cNvSpPr>
          <p:nvPr>
            <p:ph type="title"/>
          </p:nvPr>
        </p:nvSpPr>
        <p:spPr/>
        <p:txBody>
          <a:bodyPr/>
          <a:lstStyle/>
          <a:p>
            <a:r>
              <a:rPr lang="es-MX" dirty="0"/>
              <a:t>Propuesta de solución y alcance</a:t>
            </a:r>
            <a:endParaRPr lang="es-CL" dirty="0"/>
          </a:p>
        </p:txBody>
      </p:sp>
      <p:sp>
        <p:nvSpPr>
          <p:cNvPr id="3" name="Marcador de contenido 2">
            <a:extLst>
              <a:ext uri="{FF2B5EF4-FFF2-40B4-BE49-F238E27FC236}">
                <a16:creationId xmlns:a16="http://schemas.microsoft.com/office/drawing/2014/main" id="{C09CD215-354B-401B-8F76-B768CECF44BD}"/>
              </a:ext>
            </a:extLst>
          </p:cNvPr>
          <p:cNvSpPr>
            <a:spLocks noGrp="1"/>
          </p:cNvSpPr>
          <p:nvPr>
            <p:ph idx="1"/>
          </p:nvPr>
        </p:nvSpPr>
        <p:spPr/>
        <p:txBody>
          <a:bodyPr>
            <a:normAutofit fontScale="85000" lnSpcReduction="20000"/>
          </a:bodyPr>
          <a:lstStyle/>
          <a:p>
            <a:r>
              <a:rPr lang="es-MX" dirty="0"/>
              <a:t>Se propone que </a:t>
            </a:r>
            <a:r>
              <a:rPr lang="es-MX" dirty="0" err="1"/>
              <a:t>TuristikApp</a:t>
            </a:r>
            <a:r>
              <a:rPr lang="es-MX" dirty="0"/>
              <a:t> desarrolle páginas web especializadas que ofrezcan guías detalladas sobre los lugares incluidos en sus tours, con el fin de mejorar la experiencia del cliente y facilitar el acceso a información para personas con discapacidades. Esta solución ayudará a mitigar la falta de personal capacitado.</a:t>
            </a:r>
          </a:p>
          <a:p>
            <a:r>
              <a:rPr lang="es-MX" b="1" dirty="0"/>
              <a:t>Funcionalidades del producto:</a:t>
            </a:r>
            <a:endParaRPr lang="es-MX" dirty="0"/>
          </a:p>
          <a:p>
            <a:r>
              <a:rPr lang="es-MX" dirty="0"/>
              <a:t>Acceso mediante un código QR proporcionado por la empresa.</a:t>
            </a:r>
          </a:p>
          <a:p>
            <a:r>
              <a:rPr lang="es-MX" dirty="0"/>
              <a:t>Disponibilidad de al menos cuatro idiomas menos comunes.</a:t>
            </a:r>
          </a:p>
          <a:p>
            <a:r>
              <a:rPr lang="es-MX" dirty="0"/>
              <a:t>Información e imágenes sobre el lugar escaneado, incluyendo datos históricos.</a:t>
            </a:r>
          </a:p>
          <a:p>
            <a:r>
              <a:rPr lang="es-MX" dirty="0"/>
              <a:t>Almacenamiento de videos del lugar visitado.</a:t>
            </a:r>
          </a:p>
          <a:p>
            <a:r>
              <a:rPr lang="es-MX" dirty="0"/>
              <a:t>Integración de un asistente de voz para personas con problemas visuales.</a:t>
            </a:r>
          </a:p>
          <a:p>
            <a:r>
              <a:rPr lang="es-MX" dirty="0"/>
              <a:t>Opción de aumentar el tamaño de la fuente para facilitar la lectura.</a:t>
            </a:r>
          </a:p>
          <a:p>
            <a:r>
              <a:rPr lang="es-MX" dirty="0"/>
              <a:t>Sistema de evaluación para calificar aspectos como gastronomía y accesibilidad.</a:t>
            </a:r>
          </a:p>
          <a:p>
            <a:r>
              <a:rPr lang="es-MX" dirty="0"/>
              <a:t>Código QR al final del tour para retroalimentación de clientes y sugerencias de mejora.</a:t>
            </a:r>
          </a:p>
          <a:p>
            <a:endParaRPr lang="es-CL" dirty="0"/>
          </a:p>
        </p:txBody>
      </p:sp>
    </p:spTree>
    <p:extLst>
      <p:ext uri="{BB962C8B-B14F-4D97-AF65-F5344CB8AC3E}">
        <p14:creationId xmlns:p14="http://schemas.microsoft.com/office/powerpoint/2010/main" val="2572156620"/>
      </p:ext>
    </p:extLst>
  </p:cSld>
  <p:clrMapOvr>
    <a:masterClrMapping/>
  </p:clrMapOvr>
</p:sld>
</file>

<file path=ppt/theme/theme1.xml><?xml version="1.0" encoding="utf-8"?>
<a:theme xmlns:a="http://schemas.openxmlformats.org/drawingml/2006/main" name="Espiral">
  <a:themeElements>
    <a:clrScheme name="Wisp">
      <a:dk1>
        <a:sysClr val="windowText" lastClr="000000"/>
      </a:dk1>
      <a:lt1>
        <a:sysClr val="window" lastClr="FFFFFF"/>
      </a:lt1>
      <a:dk2>
        <a:srgbClr val="647252"/>
      </a:dk2>
      <a:lt2>
        <a:srgbClr val="EAE8CF"/>
      </a:lt2>
      <a:accent1>
        <a:srgbClr val="E78712"/>
      </a:accent1>
      <a:accent2>
        <a:srgbClr val="B73C26"/>
      </a:accent2>
      <a:accent3>
        <a:srgbClr val="865331"/>
      </a:accent3>
      <a:accent4>
        <a:srgbClr val="B38648"/>
      </a:accent4>
      <a:accent5>
        <a:srgbClr val="BBB473"/>
      </a:accent5>
      <a:accent6>
        <a:srgbClr val="849276"/>
      </a:accent6>
      <a:hlink>
        <a:srgbClr val="FDAB2A"/>
      </a:hlink>
      <a:folHlink>
        <a:srgbClr val="CCB182"/>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54F6613E-5ED7-40ED-90A8-F639BE712C0E}"/>
    </a:ext>
  </a:extLst>
</a:theme>
</file>

<file path=docProps/app.xml><?xml version="1.0" encoding="utf-8"?>
<Properties xmlns="http://schemas.openxmlformats.org/officeDocument/2006/extended-properties" xmlns:vt="http://schemas.openxmlformats.org/officeDocument/2006/docPropsVTypes">
  <Template>Wisp</Template>
  <TotalTime>18</TotalTime>
  <Words>603</Words>
  <Application>Microsoft Office PowerPoint</Application>
  <PresentationFormat>Panorámica</PresentationFormat>
  <Paragraphs>37</Paragraphs>
  <Slides>5</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5</vt:i4>
      </vt:variant>
    </vt:vector>
  </HeadingPairs>
  <TitlesOfParts>
    <vt:vector size="11" baseType="lpstr">
      <vt:lpstr>Arial</vt:lpstr>
      <vt:lpstr>Century Gothic</vt:lpstr>
      <vt:lpstr>Symbol</vt:lpstr>
      <vt:lpstr>Tahoma</vt:lpstr>
      <vt:lpstr>Wingdings 3</vt:lpstr>
      <vt:lpstr>Espiral</vt:lpstr>
      <vt:lpstr>Proyecto “TURISTIKAPP”</vt:lpstr>
      <vt:lpstr>Contexto</vt:lpstr>
      <vt:lpstr>Modelo de negocios</vt:lpstr>
      <vt:lpstr>Problemática</vt:lpstr>
      <vt:lpstr>Propuesta de solución y alcance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Proyecto “TURISTIKAPP”</dc:title>
  <dc:creator>CETECOM</dc:creator>
  <cp:lastModifiedBy>CETECOM</cp:lastModifiedBy>
  <cp:revision>2</cp:revision>
  <dcterms:created xsi:type="dcterms:W3CDTF">2024-11-04T16:44:07Z</dcterms:created>
  <dcterms:modified xsi:type="dcterms:W3CDTF">2024-11-04T17:02:19Z</dcterms:modified>
</cp:coreProperties>
</file>