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58" r:id="rId6"/>
    <p:sldId id="268" r:id="rId7"/>
    <p:sldId id="259" r:id="rId8"/>
    <p:sldId id="269" r:id="rId9"/>
    <p:sldId id="270" r:id="rId10"/>
    <p:sldId id="261" r:id="rId11"/>
    <p:sldId id="271" r:id="rId12"/>
    <p:sldId id="272" r:id="rId13"/>
    <p:sldId id="260" r:id="rId14"/>
    <p:sldId id="273" r:id="rId15"/>
    <p:sldId id="274" r:id="rId1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831"/>
    <a:srgbClr val="95BFD1"/>
    <a:srgbClr val="183D49"/>
    <a:srgbClr val="0D1117"/>
    <a:srgbClr val="143B49"/>
    <a:srgbClr val="163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72" y="-43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3787-641D-4A4B-BFF4-5EF91F5DEF2A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C5D-2CEF-4000-BFEB-ED70A797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52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3787-641D-4A4B-BFF4-5EF91F5DEF2A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C5D-2CEF-4000-BFEB-ED70A797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38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3787-641D-4A4B-BFF4-5EF91F5DEF2A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C5D-2CEF-4000-BFEB-ED70A797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35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3787-641D-4A4B-BFF4-5EF91F5DEF2A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C5D-2CEF-4000-BFEB-ED70A797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53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3787-641D-4A4B-BFF4-5EF91F5DEF2A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C5D-2CEF-4000-BFEB-ED70A797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45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3787-641D-4A4B-BFF4-5EF91F5DEF2A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C5D-2CEF-4000-BFEB-ED70A797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72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3787-641D-4A4B-BFF4-5EF91F5DEF2A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C5D-2CEF-4000-BFEB-ED70A797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3787-641D-4A4B-BFF4-5EF91F5DEF2A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C5D-2CEF-4000-BFEB-ED70A797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20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3787-641D-4A4B-BFF4-5EF91F5DEF2A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C5D-2CEF-4000-BFEB-ED70A797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0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3787-641D-4A4B-BFF4-5EF91F5DEF2A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C5D-2CEF-4000-BFEB-ED70A797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62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3787-641D-4A4B-BFF4-5EF91F5DEF2A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C5D-2CEF-4000-BFEB-ED70A797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05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3787-641D-4A4B-BFF4-5EF91F5DEF2A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74C5D-2CEF-4000-BFEB-ED70A797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51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s://github.com/FelipeOlli/guiapratico_github" TargetMode="External"/><Relationship Id="rId7" Type="http://schemas.openxmlformats.org/officeDocument/2006/relationships/hyperlink" Target="https://www.instagram.com/felipeolli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www.linkedin.com/in/felipe-oliveira-5308875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D3D5985-EA9D-4EC9-8FC1-C6D3D272766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16000">
                <a:srgbClr val="143B49"/>
              </a:gs>
              <a:gs pos="100000">
                <a:srgbClr val="95BFD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Logo" descr="GitHub - Wikipedia">
            <a:extLst>
              <a:ext uri="{FF2B5EF4-FFF2-40B4-BE49-F238E27FC236}">
                <a16:creationId xmlns:a16="http://schemas.microsoft.com/office/drawing/2014/main" id="{2A928407-E01E-4163-972B-D6F402E63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0897"/>
            <a:ext cx="53149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">
            <a:extLst>
              <a:ext uri="{FF2B5EF4-FFF2-40B4-BE49-F238E27FC236}">
                <a16:creationId xmlns:a16="http://schemas.microsoft.com/office/drawing/2014/main" id="{849C7D97-3CAB-42F8-BE75-DDD40597195C}"/>
              </a:ext>
            </a:extLst>
          </p:cNvPr>
          <p:cNvSpPr txBox="1"/>
          <p:nvPr/>
        </p:nvSpPr>
        <p:spPr>
          <a:xfrm flipH="1">
            <a:off x="476249" y="6316743"/>
            <a:ext cx="91249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00" b="1" i="0" dirty="0">
                <a:effectLst/>
                <a:latin typeface="Code" panose="00000400000000000000" pitchFamily="2" charset="0"/>
              </a:rPr>
              <a:t>Guia Prático de Comandos Básicos do GitHub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EBB39A-1926-42AF-8460-7E7AE1FFEA9D}"/>
              </a:ext>
            </a:extLst>
          </p:cNvPr>
          <p:cNvSpPr txBox="1"/>
          <p:nvPr/>
        </p:nvSpPr>
        <p:spPr>
          <a:xfrm>
            <a:off x="2143125" y="11560629"/>
            <a:ext cx="531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386445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E0DC553D-6BBD-4611-9D4C-77A39E1E507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9000">
                <a:srgbClr val="163A47"/>
              </a:gs>
              <a:gs pos="100000">
                <a:srgbClr val="95BFD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E43024-259A-4033-A55B-F590CC33188A}"/>
              </a:ext>
            </a:extLst>
          </p:cNvPr>
          <p:cNvSpPr txBox="1"/>
          <p:nvPr/>
        </p:nvSpPr>
        <p:spPr>
          <a:xfrm>
            <a:off x="1225550" y="5328238"/>
            <a:ext cx="7802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latin typeface="Code" panose="00000400000000000000" pitchFamily="2" charset="0"/>
              </a:rPr>
              <a:t>Capítulo 4: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DF7EC3-961D-473D-9BB3-7A4B5544D5FB}"/>
              </a:ext>
            </a:extLst>
          </p:cNvPr>
          <p:cNvSpPr txBox="1"/>
          <p:nvPr/>
        </p:nvSpPr>
        <p:spPr>
          <a:xfrm>
            <a:off x="1228243" y="6414267"/>
            <a:ext cx="3898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>
                <a:latin typeface="+mj-lt"/>
              </a:rPr>
              <a:t>Branches</a:t>
            </a:r>
            <a:r>
              <a:rPr lang="pt-BR" sz="4000" dirty="0">
                <a:latin typeface="+mj-lt"/>
              </a:rPr>
              <a:t> e Merge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8313B99-5F68-461F-80E1-DFCB0B9887DB}"/>
              </a:ext>
            </a:extLst>
          </p:cNvPr>
          <p:cNvSpPr/>
          <p:nvPr/>
        </p:nvSpPr>
        <p:spPr>
          <a:xfrm>
            <a:off x="924661" y="5605612"/>
            <a:ext cx="215759" cy="144655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21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E0DC553D-6BBD-4611-9D4C-77A39E1E507C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gradFill flip="none" rotWithShape="1">
            <a:gsLst>
              <a:gs pos="9000">
                <a:srgbClr val="163A47"/>
              </a:gs>
              <a:gs pos="100000">
                <a:srgbClr val="95BFD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186E78-858E-4E06-85EF-1A46018CDD7A}"/>
              </a:ext>
            </a:extLst>
          </p:cNvPr>
          <p:cNvSpPr txBox="1"/>
          <p:nvPr/>
        </p:nvSpPr>
        <p:spPr>
          <a:xfrm>
            <a:off x="1698498" y="373554"/>
            <a:ext cx="7675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0" dirty="0">
                <a:solidFill>
                  <a:srgbClr val="ECECEC"/>
                </a:solidFill>
                <a:effectLst/>
              </a:rPr>
              <a:t>Gerenciando Ramificações e Integrações</a:t>
            </a:r>
            <a:endParaRPr lang="pt-BR" sz="4000" b="1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CCD8619-EA09-45AE-910B-E05773E1404C}"/>
              </a:ext>
            </a:extLst>
          </p:cNvPr>
          <p:cNvGrpSpPr/>
          <p:nvPr/>
        </p:nvGrpSpPr>
        <p:grpSpPr>
          <a:xfrm>
            <a:off x="654682" y="776851"/>
            <a:ext cx="865696" cy="714209"/>
            <a:chOff x="977970" y="3314700"/>
            <a:chExt cx="1669123" cy="137704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95901C8-B8E9-4D55-9219-7D4BBEF721DA}"/>
                </a:ext>
              </a:extLst>
            </p:cNvPr>
            <p:cNvSpPr/>
            <p:nvPr/>
          </p:nvSpPr>
          <p:spPr>
            <a:xfrm>
              <a:off x="1469571" y="4250873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6103AD1-2820-47FA-A65D-9C62A669EF4B}"/>
                </a:ext>
              </a:extLst>
            </p:cNvPr>
            <p:cNvSpPr/>
            <p:nvPr/>
          </p:nvSpPr>
          <p:spPr>
            <a:xfrm rot="2413790">
              <a:off x="977970" y="3525880"/>
              <a:ext cx="1669123" cy="194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89ABA2FB-25A9-40DB-B5A7-19E940E367A3}"/>
                </a:ext>
              </a:extLst>
            </p:cNvPr>
            <p:cNvSpPr/>
            <p:nvPr/>
          </p:nvSpPr>
          <p:spPr>
            <a:xfrm>
              <a:off x="1469571" y="3314700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81C1F9B-610A-4AF4-AEB7-AA682A6A3708}"/>
                </a:ext>
              </a:extLst>
            </p:cNvPr>
            <p:cNvSpPr/>
            <p:nvPr/>
          </p:nvSpPr>
          <p:spPr>
            <a:xfrm>
              <a:off x="2111828" y="3810001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BE0DB8F-B9E9-4FBE-A315-D9B7179DDDDC}"/>
              </a:ext>
            </a:extLst>
          </p:cNvPr>
          <p:cNvSpPr txBox="1"/>
          <p:nvPr/>
        </p:nvSpPr>
        <p:spPr>
          <a:xfrm>
            <a:off x="909652" y="5712770"/>
            <a:ext cx="763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Cria uma nova ramificação a partir da atual.</a:t>
            </a:r>
          </a:p>
        </p:txBody>
      </p:sp>
      <p:pic>
        <p:nvPicPr>
          <p:cNvPr id="18" name="Logo" descr="GitHub - Wikipedia">
            <a:extLst>
              <a:ext uri="{FF2B5EF4-FFF2-40B4-BE49-F238E27FC236}">
                <a16:creationId xmlns:a16="http://schemas.microsoft.com/office/drawing/2014/main" id="{4AFAB615-743F-46DB-9F65-AE7EB44F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34" y="11748407"/>
            <a:ext cx="861332" cy="8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AA8ECE-FEF5-41D9-8E98-673DEFFDBBE0}"/>
              </a:ext>
            </a:extLst>
          </p:cNvPr>
          <p:cNvSpPr txBox="1"/>
          <p:nvPr/>
        </p:nvSpPr>
        <p:spPr>
          <a:xfrm>
            <a:off x="909652" y="2563924"/>
            <a:ext cx="767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Criar uma nova </a:t>
            </a:r>
            <a:r>
              <a:rPr lang="pt-BR" sz="2400" b="1" i="0" dirty="0" err="1">
                <a:solidFill>
                  <a:srgbClr val="ECECEC"/>
                </a:solidFill>
                <a:effectLst/>
                <a:latin typeface="Söhne"/>
              </a:rPr>
              <a:t>branch</a:t>
            </a:r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0A8B40-59BF-4D35-8847-05FC88F7ECD6}"/>
              </a:ext>
            </a:extLst>
          </p:cNvPr>
          <p:cNvSpPr txBox="1"/>
          <p:nvPr/>
        </p:nvSpPr>
        <p:spPr>
          <a:xfrm>
            <a:off x="909652" y="7155291"/>
            <a:ext cx="767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Trocar para uma </a:t>
            </a:r>
            <a:r>
              <a:rPr lang="pt-BR" sz="2400" b="1" i="0" dirty="0" err="1">
                <a:solidFill>
                  <a:srgbClr val="ECECEC"/>
                </a:solidFill>
                <a:effectLst/>
                <a:latin typeface="Söhne"/>
              </a:rPr>
              <a:t>branch</a:t>
            </a:r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500F01-D3F9-41C2-B8A1-022CB49DDFA9}"/>
              </a:ext>
            </a:extLst>
          </p:cNvPr>
          <p:cNvSpPr txBox="1"/>
          <p:nvPr/>
        </p:nvSpPr>
        <p:spPr>
          <a:xfrm>
            <a:off x="983076" y="10128474"/>
            <a:ext cx="763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Muda para a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Söhne"/>
              </a:rPr>
              <a:t>branch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 especificada.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BF39D53-353F-471E-BD80-2E7407BC8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425" y="2840841"/>
            <a:ext cx="9447547" cy="255126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1DA443C-94A4-4858-B2A4-5020C4B1A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425" y="7396923"/>
            <a:ext cx="9447547" cy="25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4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E0DC553D-6BBD-4611-9D4C-77A39E1E507C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gradFill flip="none" rotWithShape="1">
            <a:gsLst>
              <a:gs pos="9000">
                <a:srgbClr val="163A47"/>
              </a:gs>
              <a:gs pos="100000">
                <a:srgbClr val="95BFD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186E78-858E-4E06-85EF-1A46018CDD7A}"/>
              </a:ext>
            </a:extLst>
          </p:cNvPr>
          <p:cNvSpPr txBox="1"/>
          <p:nvPr/>
        </p:nvSpPr>
        <p:spPr>
          <a:xfrm>
            <a:off x="1696976" y="718458"/>
            <a:ext cx="7675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0" dirty="0">
                <a:solidFill>
                  <a:srgbClr val="ECECEC"/>
                </a:solidFill>
                <a:effectLst/>
              </a:rPr>
              <a:t>Gerenciando Modificações</a:t>
            </a:r>
            <a:endParaRPr lang="pt-BR" sz="4000" b="1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CCD8619-EA09-45AE-910B-E05773E1404C}"/>
              </a:ext>
            </a:extLst>
          </p:cNvPr>
          <p:cNvGrpSpPr/>
          <p:nvPr/>
        </p:nvGrpSpPr>
        <p:grpSpPr>
          <a:xfrm>
            <a:off x="654682" y="776851"/>
            <a:ext cx="865696" cy="714209"/>
            <a:chOff x="977970" y="3314700"/>
            <a:chExt cx="1669123" cy="137704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95901C8-B8E9-4D55-9219-7D4BBEF721DA}"/>
                </a:ext>
              </a:extLst>
            </p:cNvPr>
            <p:cNvSpPr/>
            <p:nvPr/>
          </p:nvSpPr>
          <p:spPr>
            <a:xfrm>
              <a:off x="1469571" y="4250873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6103AD1-2820-47FA-A65D-9C62A669EF4B}"/>
                </a:ext>
              </a:extLst>
            </p:cNvPr>
            <p:cNvSpPr/>
            <p:nvPr/>
          </p:nvSpPr>
          <p:spPr>
            <a:xfrm rot="2413790">
              <a:off x="977970" y="3525880"/>
              <a:ext cx="1669123" cy="194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89ABA2FB-25A9-40DB-B5A7-19E940E367A3}"/>
                </a:ext>
              </a:extLst>
            </p:cNvPr>
            <p:cNvSpPr/>
            <p:nvPr/>
          </p:nvSpPr>
          <p:spPr>
            <a:xfrm>
              <a:off x="1469571" y="3314700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81C1F9B-610A-4AF4-AEB7-AA682A6A3708}"/>
                </a:ext>
              </a:extLst>
            </p:cNvPr>
            <p:cNvSpPr/>
            <p:nvPr/>
          </p:nvSpPr>
          <p:spPr>
            <a:xfrm>
              <a:off x="2111828" y="3810001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BE0DB8F-B9E9-4FBE-A315-D9B7179DDDDC}"/>
              </a:ext>
            </a:extLst>
          </p:cNvPr>
          <p:cNvSpPr txBox="1"/>
          <p:nvPr/>
        </p:nvSpPr>
        <p:spPr>
          <a:xfrm>
            <a:off x="983076" y="7807855"/>
            <a:ext cx="76350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Integra as alterações de uma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Söhne"/>
              </a:rPr>
              <a:t>branch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 específica na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Söhne"/>
              </a:rPr>
              <a:t>branch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 atual.</a:t>
            </a:r>
          </a:p>
          <a:p>
            <a:endParaRPr lang="pt-BR" sz="20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18" name="Logo" descr="GitHub - Wikipedia">
            <a:extLst>
              <a:ext uri="{FF2B5EF4-FFF2-40B4-BE49-F238E27FC236}">
                <a16:creationId xmlns:a16="http://schemas.microsoft.com/office/drawing/2014/main" id="{4AFAB615-743F-46DB-9F65-AE7EB44F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34" y="11748407"/>
            <a:ext cx="861332" cy="8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AA8ECE-FEF5-41D9-8E98-673DEFFDBBE0}"/>
              </a:ext>
            </a:extLst>
          </p:cNvPr>
          <p:cNvSpPr txBox="1"/>
          <p:nvPr/>
        </p:nvSpPr>
        <p:spPr>
          <a:xfrm>
            <a:off x="983076" y="4659009"/>
            <a:ext cx="7675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Fazer merge de uma </a:t>
            </a:r>
            <a:r>
              <a:rPr lang="pt-BR" sz="2400" b="1" i="0" dirty="0" err="1">
                <a:solidFill>
                  <a:srgbClr val="ECECEC"/>
                </a:solidFill>
                <a:effectLst/>
                <a:latin typeface="Söhne"/>
              </a:rPr>
              <a:t>branch</a:t>
            </a:r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endParaRPr lang="pt-BR" sz="2400" b="1" i="0" dirty="0" err="1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69E11B-49BB-4945-BEAF-817B0C55B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93745"/>
            <a:ext cx="9372601" cy="25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E0DC553D-6BBD-4611-9D4C-77A39E1E507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9000">
                <a:srgbClr val="163A47"/>
              </a:gs>
              <a:gs pos="100000">
                <a:srgbClr val="95BFD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E43024-259A-4033-A55B-F590CC33188A}"/>
              </a:ext>
            </a:extLst>
          </p:cNvPr>
          <p:cNvSpPr txBox="1"/>
          <p:nvPr/>
        </p:nvSpPr>
        <p:spPr>
          <a:xfrm>
            <a:off x="1225550" y="5328238"/>
            <a:ext cx="7802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latin typeface="Code" panose="00000400000000000000" pitchFamily="2" charset="0"/>
              </a:rPr>
              <a:t>Capítulo 5: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DF7EC3-961D-473D-9BB3-7A4B5544D5FB}"/>
              </a:ext>
            </a:extLst>
          </p:cNvPr>
          <p:cNvSpPr txBox="1"/>
          <p:nvPr/>
        </p:nvSpPr>
        <p:spPr>
          <a:xfrm>
            <a:off x="1225550" y="6400800"/>
            <a:ext cx="6017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+mj-lt"/>
              </a:rPr>
              <a:t>Sincronizando com o GitHub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8313B99-5F68-461F-80E1-DFCB0B9887DB}"/>
              </a:ext>
            </a:extLst>
          </p:cNvPr>
          <p:cNvSpPr/>
          <p:nvPr/>
        </p:nvSpPr>
        <p:spPr>
          <a:xfrm>
            <a:off x="924661" y="5605612"/>
            <a:ext cx="215759" cy="144655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27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E0DC553D-6BBD-4611-9D4C-77A39E1E507C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gradFill flip="none" rotWithShape="1">
            <a:gsLst>
              <a:gs pos="9000">
                <a:srgbClr val="163A47"/>
              </a:gs>
              <a:gs pos="100000">
                <a:srgbClr val="95BFD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186E78-858E-4E06-85EF-1A46018CDD7A}"/>
              </a:ext>
            </a:extLst>
          </p:cNvPr>
          <p:cNvSpPr txBox="1"/>
          <p:nvPr/>
        </p:nvSpPr>
        <p:spPr>
          <a:xfrm>
            <a:off x="1698498" y="373554"/>
            <a:ext cx="7675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0" dirty="0">
                <a:solidFill>
                  <a:srgbClr val="ECECEC"/>
                </a:solidFill>
                <a:effectLst/>
              </a:rPr>
              <a:t>Compartilhando e Atualizando Projetos</a:t>
            </a:r>
            <a:endParaRPr lang="pt-BR" sz="4000" b="1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CCD8619-EA09-45AE-910B-E05773E1404C}"/>
              </a:ext>
            </a:extLst>
          </p:cNvPr>
          <p:cNvGrpSpPr/>
          <p:nvPr/>
        </p:nvGrpSpPr>
        <p:grpSpPr>
          <a:xfrm>
            <a:off x="654682" y="776851"/>
            <a:ext cx="865696" cy="714209"/>
            <a:chOff x="977970" y="3314700"/>
            <a:chExt cx="1669123" cy="137704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95901C8-B8E9-4D55-9219-7D4BBEF721DA}"/>
                </a:ext>
              </a:extLst>
            </p:cNvPr>
            <p:cNvSpPr/>
            <p:nvPr/>
          </p:nvSpPr>
          <p:spPr>
            <a:xfrm>
              <a:off x="1469571" y="4250873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6103AD1-2820-47FA-A65D-9C62A669EF4B}"/>
                </a:ext>
              </a:extLst>
            </p:cNvPr>
            <p:cNvSpPr/>
            <p:nvPr/>
          </p:nvSpPr>
          <p:spPr>
            <a:xfrm rot="2413790">
              <a:off x="977970" y="3525880"/>
              <a:ext cx="1669123" cy="194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89ABA2FB-25A9-40DB-B5A7-19E940E367A3}"/>
                </a:ext>
              </a:extLst>
            </p:cNvPr>
            <p:cNvSpPr/>
            <p:nvPr/>
          </p:nvSpPr>
          <p:spPr>
            <a:xfrm>
              <a:off x="1469571" y="3314700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81C1F9B-610A-4AF4-AEB7-AA682A6A3708}"/>
                </a:ext>
              </a:extLst>
            </p:cNvPr>
            <p:cNvSpPr/>
            <p:nvPr/>
          </p:nvSpPr>
          <p:spPr>
            <a:xfrm>
              <a:off x="2111828" y="3810001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BE0DB8F-B9E9-4FBE-A315-D9B7179DDDDC}"/>
              </a:ext>
            </a:extLst>
          </p:cNvPr>
          <p:cNvSpPr txBox="1"/>
          <p:nvPr/>
        </p:nvSpPr>
        <p:spPr>
          <a:xfrm>
            <a:off x="909652" y="5712770"/>
            <a:ext cx="813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Envia suas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Söhne"/>
              </a:rPr>
              <a:t>commits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 locais para o repositório remoto no GitHub.</a:t>
            </a:r>
          </a:p>
        </p:txBody>
      </p:sp>
      <p:pic>
        <p:nvPicPr>
          <p:cNvPr id="18" name="Logo" descr="GitHub - Wikipedia">
            <a:extLst>
              <a:ext uri="{FF2B5EF4-FFF2-40B4-BE49-F238E27FC236}">
                <a16:creationId xmlns:a16="http://schemas.microsoft.com/office/drawing/2014/main" id="{4AFAB615-743F-46DB-9F65-AE7EB44F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34" y="11748407"/>
            <a:ext cx="861332" cy="8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AA8ECE-FEF5-41D9-8E98-673DEFFDBBE0}"/>
              </a:ext>
            </a:extLst>
          </p:cNvPr>
          <p:cNvSpPr txBox="1"/>
          <p:nvPr/>
        </p:nvSpPr>
        <p:spPr>
          <a:xfrm>
            <a:off x="909652" y="2563924"/>
            <a:ext cx="7675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Enviar alterações para o GitHub:</a:t>
            </a:r>
          </a:p>
          <a:p>
            <a:endParaRPr lang="pt-BR" sz="2400" b="1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0A8B40-59BF-4D35-8847-05FC88F7ECD6}"/>
              </a:ext>
            </a:extLst>
          </p:cNvPr>
          <p:cNvSpPr txBox="1"/>
          <p:nvPr/>
        </p:nvSpPr>
        <p:spPr>
          <a:xfrm>
            <a:off x="909652" y="7155291"/>
            <a:ext cx="7675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Atualizar repositório local com o mais recente do GitHub:</a:t>
            </a:r>
          </a:p>
          <a:p>
            <a:endParaRPr lang="pt-BR" sz="2400" b="1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500F01-D3F9-41C2-B8A1-022CB49DDFA9}"/>
              </a:ext>
            </a:extLst>
          </p:cNvPr>
          <p:cNvSpPr txBox="1"/>
          <p:nvPr/>
        </p:nvSpPr>
        <p:spPr>
          <a:xfrm>
            <a:off x="983076" y="10128474"/>
            <a:ext cx="7635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Atualiza seu repositório local com a versão mais recente do repositório remoto, combinando os últimos trabalhos de todos.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7B4F1C-2FFB-4AAA-A5E8-AEE5E1FA2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425" y="2876246"/>
            <a:ext cx="9601200" cy="255126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261FAF3-B2AC-43D2-BC9F-A1084B5BC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3548"/>
            <a:ext cx="9374122" cy="25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5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B4B7433-5482-4092-8EB0-1EADF7921B49}"/>
              </a:ext>
            </a:extLst>
          </p:cNvPr>
          <p:cNvSpPr/>
          <p:nvPr/>
        </p:nvSpPr>
        <p:spPr>
          <a:xfrm>
            <a:off x="816464" y="8696325"/>
            <a:ext cx="688486" cy="590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undo">
            <a:extLst>
              <a:ext uri="{FF2B5EF4-FFF2-40B4-BE49-F238E27FC236}">
                <a16:creationId xmlns:a16="http://schemas.microsoft.com/office/drawing/2014/main" id="{E0DC553D-6BBD-4611-9D4C-77A39E1E507C}"/>
              </a:ext>
            </a:extLst>
          </p:cNvPr>
          <p:cNvSpPr/>
          <p:nvPr/>
        </p:nvSpPr>
        <p:spPr>
          <a:xfrm>
            <a:off x="0" y="-55962"/>
            <a:ext cx="9601200" cy="12801600"/>
          </a:xfrm>
          <a:prstGeom prst="rect">
            <a:avLst/>
          </a:prstGeom>
          <a:gradFill flip="none" rotWithShape="1">
            <a:gsLst>
              <a:gs pos="9000">
                <a:srgbClr val="163A47"/>
              </a:gs>
              <a:gs pos="100000">
                <a:srgbClr val="95BFD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E43024-259A-4033-A55B-F590CC33188A}"/>
              </a:ext>
            </a:extLst>
          </p:cNvPr>
          <p:cNvSpPr txBox="1"/>
          <p:nvPr/>
        </p:nvSpPr>
        <p:spPr>
          <a:xfrm>
            <a:off x="1032540" y="242314"/>
            <a:ext cx="7752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Code" panose="00000400000000000000" pitchFamily="2" charset="0"/>
              </a:rPr>
              <a:t>Obrigado por ler até aqui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DF7EC3-961D-473D-9BB3-7A4B5544D5FB}"/>
              </a:ext>
            </a:extLst>
          </p:cNvPr>
          <p:cNvSpPr txBox="1"/>
          <p:nvPr/>
        </p:nvSpPr>
        <p:spPr>
          <a:xfrm>
            <a:off x="816464" y="4775178"/>
            <a:ext cx="8560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Este guia básico do </a:t>
            </a:r>
            <a:r>
              <a:rPr lang="pt-BR" sz="2400" dirty="0" err="1">
                <a:latin typeface="+mj-lt"/>
              </a:rPr>
              <a:t>Git</a:t>
            </a:r>
            <a:r>
              <a:rPr lang="pt-BR" sz="2400" dirty="0">
                <a:latin typeface="+mj-lt"/>
              </a:rPr>
              <a:t> deve ajudar qualquer iniciante a se sentir mais confortável com o controle de versões e a colaboração em projetos no GitHub. Cada comando inclui um exemplo de código para facilitar o entendimento e aplicação prática.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8313B99-5F68-461F-80E1-DFCB0B9887DB}"/>
              </a:ext>
            </a:extLst>
          </p:cNvPr>
          <p:cNvSpPr/>
          <p:nvPr/>
        </p:nvSpPr>
        <p:spPr>
          <a:xfrm>
            <a:off x="654486" y="503924"/>
            <a:ext cx="161978" cy="315471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Logo" descr="GitHub - Wikipedia">
            <a:extLst>
              <a:ext uri="{FF2B5EF4-FFF2-40B4-BE49-F238E27FC236}">
                <a16:creationId xmlns:a16="http://schemas.microsoft.com/office/drawing/2014/main" id="{F8F2DD2C-B0C9-4019-822D-E899B002C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34" y="11748407"/>
            <a:ext cx="861332" cy="8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1245F96-B192-4298-930B-5EF9FACE961A}"/>
              </a:ext>
            </a:extLst>
          </p:cNvPr>
          <p:cNvGrpSpPr/>
          <p:nvPr/>
        </p:nvGrpSpPr>
        <p:grpSpPr>
          <a:xfrm>
            <a:off x="1032540" y="7652788"/>
            <a:ext cx="1747769" cy="461665"/>
            <a:chOff x="962774" y="7590359"/>
            <a:chExt cx="1747769" cy="461665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FA51514-6BCF-46C6-9B73-641E9913E5C7}"/>
                </a:ext>
              </a:extLst>
            </p:cNvPr>
            <p:cNvSpPr txBox="1"/>
            <p:nvPr/>
          </p:nvSpPr>
          <p:spPr>
            <a:xfrm>
              <a:off x="1322616" y="7590359"/>
              <a:ext cx="13879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GitHub</a:t>
              </a:r>
              <a:endPara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9" name="Logo" descr="GitHub - Wikipedia">
              <a:extLst>
                <a:ext uri="{FF2B5EF4-FFF2-40B4-BE49-F238E27FC236}">
                  <a16:creationId xmlns:a16="http://schemas.microsoft.com/office/drawing/2014/main" id="{A129B5AB-327F-4863-B81B-3A01ECC9F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774" y="7639166"/>
              <a:ext cx="359842" cy="359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283A4C88-DF98-48CF-A892-E7BA0F3AEF5D}"/>
              </a:ext>
            </a:extLst>
          </p:cNvPr>
          <p:cNvGrpSpPr/>
          <p:nvPr/>
        </p:nvGrpSpPr>
        <p:grpSpPr>
          <a:xfrm>
            <a:off x="3920306" y="7652788"/>
            <a:ext cx="1760588" cy="461665"/>
            <a:chOff x="3185142" y="7640108"/>
            <a:chExt cx="1760588" cy="461665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B742D2D-AD16-4FA3-A91A-E98458C84DA6}"/>
                </a:ext>
              </a:extLst>
            </p:cNvPr>
            <p:cNvSpPr txBox="1"/>
            <p:nvPr/>
          </p:nvSpPr>
          <p:spPr>
            <a:xfrm>
              <a:off x="3557803" y="7640108"/>
              <a:ext cx="13879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Linkedin</a:t>
              </a:r>
              <a:endPara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4104" name="Picture 8" descr="Linkedin - ícones de mídia social grátis">
              <a:extLst>
                <a:ext uri="{FF2B5EF4-FFF2-40B4-BE49-F238E27FC236}">
                  <a16:creationId xmlns:a16="http://schemas.microsoft.com/office/drawing/2014/main" id="{E452579C-BB10-42A7-8F06-534B497AA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142" y="7691020"/>
              <a:ext cx="359843" cy="359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Imagem 28">
            <a:extLst>
              <a:ext uri="{FF2B5EF4-FFF2-40B4-BE49-F238E27FC236}">
                <a16:creationId xmlns:a16="http://schemas.microsoft.com/office/drawing/2014/main" id="{6CC84B87-1FBE-4BCA-A379-690A8C9D2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48" y="7701595"/>
            <a:ext cx="421892" cy="421892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7BE29CDA-9731-473C-A029-CE3143884744}"/>
              </a:ext>
            </a:extLst>
          </p:cNvPr>
          <p:cNvSpPr txBox="1"/>
          <p:nvPr/>
        </p:nvSpPr>
        <p:spPr>
          <a:xfrm>
            <a:off x="7304279" y="7650683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88E7F68-F36C-41A4-95B1-F1332C67FDD0}"/>
              </a:ext>
            </a:extLst>
          </p:cNvPr>
          <p:cNvSpPr/>
          <p:nvPr/>
        </p:nvSpPr>
        <p:spPr>
          <a:xfrm>
            <a:off x="1219200" y="8824686"/>
            <a:ext cx="7300686" cy="25109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E3BDFD0-90DD-4197-BD58-D9D2EB038ED1}"/>
              </a:ext>
            </a:extLst>
          </p:cNvPr>
          <p:cNvCxnSpPr/>
          <p:nvPr/>
        </p:nvCxnSpPr>
        <p:spPr>
          <a:xfrm>
            <a:off x="1579043" y="9480244"/>
            <a:ext cx="6518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A2D177F-B639-43A3-94CE-62B6E8209F2A}"/>
              </a:ext>
            </a:extLst>
          </p:cNvPr>
          <p:cNvSpPr txBox="1"/>
          <p:nvPr/>
        </p:nvSpPr>
        <p:spPr>
          <a:xfrm>
            <a:off x="2086345" y="8960462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Autor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22EFD8C-C044-4B91-8D4F-ACBD7445ED49}"/>
              </a:ext>
            </a:extLst>
          </p:cNvPr>
          <p:cNvSpPr txBox="1"/>
          <p:nvPr/>
        </p:nvSpPr>
        <p:spPr>
          <a:xfrm>
            <a:off x="1488965" y="8908475"/>
            <a:ext cx="79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👨‍💻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A15131CD-A681-473A-9C14-DA881BD0E12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7" b="814"/>
          <a:stretch/>
        </p:blipFill>
        <p:spPr>
          <a:xfrm>
            <a:off x="1603066" y="9665265"/>
            <a:ext cx="1177243" cy="1364321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4BDA90C8-9712-4C6B-AF4C-3612A63D3628}"/>
              </a:ext>
            </a:extLst>
          </p:cNvPr>
          <p:cNvSpPr txBox="1"/>
          <p:nvPr/>
        </p:nvSpPr>
        <p:spPr>
          <a:xfrm>
            <a:off x="3183045" y="9849338"/>
            <a:ext cx="3022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Felipe Oliveira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E825FA-37A8-41C2-8F16-D6C66E84BA63}"/>
              </a:ext>
            </a:extLst>
          </p:cNvPr>
          <p:cNvSpPr txBox="1"/>
          <p:nvPr/>
        </p:nvSpPr>
        <p:spPr>
          <a:xfrm>
            <a:off x="3170713" y="10262088"/>
            <a:ext cx="366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Engenheiro da computação</a:t>
            </a:r>
          </a:p>
        </p:txBody>
      </p:sp>
    </p:spTree>
    <p:extLst>
      <p:ext uri="{BB962C8B-B14F-4D97-AF65-F5344CB8AC3E}">
        <p14:creationId xmlns:p14="http://schemas.microsoft.com/office/powerpoint/2010/main" val="120646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D3D5985-EA9D-4EC9-8FC1-C6D3D272766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16000">
                <a:srgbClr val="143B49"/>
              </a:gs>
              <a:gs pos="100000">
                <a:srgbClr val="95BFD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Logo" descr="GitHub - Wikipedia">
            <a:extLst>
              <a:ext uri="{FF2B5EF4-FFF2-40B4-BE49-F238E27FC236}">
                <a16:creationId xmlns:a16="http://schemas.microsoft.com/office/drawing/2014/main" id="{2A928407-E01E-4163-972B-D6F402E63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34" y="11748407"/>
            <a:ext cx="861332" cy="8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4029761-179A-40CC-B006-06533AB7A98E}"/>
              </a:ext>
            </a:extLst>
          </p:cNvPr>
          <p:cNvSpPr txBox="1"/>
          <p:nvPr/>
        </p:nvSpPr>
        <p:spPr>
          <a:xfrm>
            <a:off x="1045029" y="3812670"/>
            <a:ext cx="80499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ECECEC"/>
                </a:solidFill>
                <a:effectLst/>
              </a:rPr>
              <a:t>O GitHub é uma plataforma de hospedagem de código que utiliza </a:t>
            </a:r>
            <a:r>
              <a:rPr lang="pt-BR" sz="2400" b="0" i="0" dirty="0" err="1">
                <a:solidFill>
                  <a:srgbClr val="ECECEC"/>
                </a:solidFill>
                <a:effectLst/>
              </a:rPr>
              <a:t>Git</a:t>
            </a:r>
            <a:r>
              <a:rPr lang="pt-BR" sz="2400" b="0" i="0" dirty="0">
                <a:solidFill>
                  <a:srgbClr val="ECECEC"/>
                </a:solidFill>
                <a:effectLst/>
              </a:rPr>
              <a:t>, um sistema de controle de versões distribuído. É essencial para desenvolvedores que desejam colaborar em projetos de qualquer tamanho. Neste </a:t>
            </a:r>
            <a:r>
              <a:rPr lang="pt-BR" sz="2400" b="0" i="0" dirty="0" err="1">
                <a:solidFill>
                  <a:srgbClr val="ECECEC"/>
                </a:solidFill>
                <a:effectLst/>
              </a:rPr>
              <a:t>eBook</a:t>
            </a:r>
            <a:r>
              <a:rPr lang="pt-BR" sz="2400" b="0" i="0" dirty="0">
                <a:solidFill>
                  <a:srgbClr val="ECECEC"/>
                </a:solidFill>
                <a:effectLst/>
              </a:rPr>
              <a:t>, você aprenderá os comandos fundamentais do </a:t>
            </a:r>
            <a:r>
              <a:rPr lang="pt-BR" sz="2400" b="0" i="0" dirty="0" err="1">
                <a:solidFill>
                  <a:srgbClr val="ECECEC"/>
                </a:solidFill>
                <a:effectLst/>
              </a:rPr>
              <a:t>Git</a:t>
            </a:r>
            <a:r>
              <a:rPr lang="pt-BR" sz="2400" b="0" i="0" dirty="0">
                <a:solidFill>
                  <a:srgbClr val="ECECEC"/>
                </a:solidFill>
                <a:effectLst/>
              </a:rPr>
              <a:t> para uso eficaz do GitHub. Cada comando será explicado de forma simples e direta, com exemplos práticos.</a:t>
            </a:r>
            <a:endParaRPr lang="pt-BR" sz="2400" dirty="0"/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824B2E28-63C4-4A3C-BB1F-8FB523976317}"/>
              </a:ext>
            </a:extLst>
          </p:cNvPr>
          <p:cNvSpPr txBox="1"/>
          <p:nvPr/>
        </p:nvSpPr>
        <p:spPr>
          <a:xfrm flipH="1">
            <a:off x="1045029" y="914400"/>
            <a:ext cx="9124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0" dirty="0">
                <a:effectLst/>
                <a:latin typeface="Code" panose="00000400000000000000" pitchFamily="2" charset="0"/>
              </a:rPr>
              <a:t>Guia Prático de Comandos Básicos do GitHub</a:t>
            </a:r>
          </a:p>
        </p:txBody>
      </p:sp>
      <p:pic>
        <p:nvPicPr>
          <p:cNvPr id="9218" name="Picture 2" descr="About Open Source &amp; Github. Open source technology is software… | by  Milenko Vorkapic | Texidi: Your Journey Into Tech | Medium">
            <a:extLst>
              <a:ext uri="{FF2B5EF4-FFF2-40B4-BE49-F238E27FC236}">
                <a16:creationId xmlns:a16="http://schemas.microsoft.com/office/drawing/2014/main" id="{B7FB8BB9-994B-4550-BC11-8C76AD24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78" y="6931831"/>
            <a:ext cx="5263243" cy="43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E0DC553D-6BBD-4611-9D4C-77A39E1E507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9000">
                <a:srgbClr val="163A47"/>
              </a:gs>
              <a:gs pos="100000">
                <a:srgbClr val="95BFD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E43024-259A-4033-A55B-F590CC33188A}"/>
              </a:ext>
            </a:extLst>
          </p:cNvPr>
          <p:cNvSpPr txBox="1"/>
          <p:nvPr/>
        </p:nvSpPr>
        <p:spPr>
          <a:xfrm>
            <a:off x="1225550" y="5328238"/>
            <a:ext cx="7802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latin typeface="Code" panose="00000400000000000000" pitchFamily="2" charset="0"/>
              </a:rPr>
              <a:t>Capítulo 1: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DF7EC3-961D-473D-9BB3-7A4B5544D5FB}"/>
              </a:ext>
            </a:extLst>
          </p:cNvPr>
          <p:cNvSpPr txBox="1"/>
          <p:nvPr/>
        </p:nvSpPr>
        <p:spPr>
          <a:xfrm>
            <a:off x="1225550" y="6400800"/>
            <a:ext cx="4119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+mj-lt"/>
              </a:rPr>
              <a:t>Configurando o </a:t>
            </a:r>
            <a:r>
              <a:rPr lang="pt-BR" sz="4000" dirty="0" err="1">
                <a:latin typeface="+mj-lt"/>
              </a:rPr>
              <a:t>Git</a:t>
            </a:r>
            <a:endParaRPr lang="pt-BR" sz="4000" dirty="0">
              <a:latin typeface="+mj-lt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8313B99-5F68-461F-80E1-DFCB0B9887DB}"/>
              </a:ext>
            </a:extLst>
          </p:cNvPr>
          <p:cNvSpPr/>
          <p:nvPr/>
        </p:nvSpPr>
        <p:spPr>
          <a:xfrm>
            <a:off x="924661" y="5605612"/>
            <a:ext cx="215759" cy="144655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92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E0DC553D-6BBD-4611-9D4C-77A39E1E507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9000">
                <a:srgbClr val="163A47"/>
              </a:gs>
              <a:gs pos="100000">
                <a:srgbClr val="95BFD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186E78-858E-4E06-85EF-1A46018CDD7A}"/>
              </a:ext>
            </a:extLst>
          </p:cNvPr>
          <p:cNvSpPr txBox="1"/>
          <p:nvPr/>
        </p:nvSpPr>
        <p:spPr>
          <a:xfrm>
            <a:off x="1696976" y="718458"/>
            <a:ext cx="7675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i="0" dirty="0">
                <a:solidFill>
                  <a:srgbClr val="ECECEC"/>
                </a:solidFill>
                <a:effectLst/>
              </a:rPr>
              <a:t>Primeiros Passos com </a:t>
            </a:r>
            <a:r>
              <a:rPr lang="pt-BR" sz="4800" b="1" i="0" dirty="0" err="1">
                <a:solidFill>
                  <a:srgbClr val="ECECEC"/>
                </a:solidFill>
                <a:effectLst/>
              </a:rPr>
              <a:t>Git</a:t>
            </a:r>
            <a:endParaRPr lang="pt-BR" sz="4800" b="1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CCD8619-EA09-45AE-910B-E05773E1404C}"/>
              </a:ext>
            </a:extLst>
          </p:cNvPr>
          <p:cNvGrpSpPr/>
          <p:nvPr/>
        </p:nvGrpSpPr>
        <p:grpSpPr>
          <a:xfrm>
            <a:off x="654682" y="776851"/>
            <a:ext cx="865696" cy="714209"/>
            <a:chOff x="977970" y="3314700"/>
            <a:chExt cx="1669123" cy="137704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95901C8-B8E9-4D55-9219-7D4BBEF721DA}"/>
                </a:ext>
              </a:extLst>
            </p:cNvPr>
            <p:cNvSpPr/>
            <p:nvPr/>
          </p:nvSpPr>
          <p:spPr>
            <a:xfrm>
              <a:off x="1469571" y="4250873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6103AD1-2820-47FA-A65D-9C62A669EF4B}"/>
                </a:ext>
              </a:extLst>
            </p:cNvPr>
            <p:cNvSpPr/>
            <p:nvPr/>
          </p:nvSpPr>
          <p:spPr>
            <a:xfrm rot="2413790">
              <a:off x="977970" y="3525880"/>
              <a:ext cx="1669123" cy="194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89ABA2FB-25A9-40DB-B5A7-19E940E367A3}"/>
                </a:ext>
              </a:extLst>
            </p:cNvPr>
            <p:cNvSpPr/>
            <p:nvPr/>
          </p:nvSpPr>
          <p:spPr>
            <a:xfrm>
              <a:off x="1469571" y="3314700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81C1F9B-610A-4AF4-AEB7-AA682A6A3708}"/>
                </a:ext>
              </a:extLst>
            </p:cNvPr>
            <p:cNvSpPr/>
            <p:nvPr/>
          </p:nvSpPr>
          <p:spPr>
            <a:xfrm>
              <a:off x="2111828" y="3810001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53FC39-093E-4FD7-A953-F436D7667132}"/>
              </a:ext>
            </a:extLst>
          </p:cNvPr>
          <p:cNvSpPr txBox="1"/>
          <p:nvPr/>
        </p:nvSpPr>
        <p:spPr>
          <a:xfrm>
            <a:off x="909652" y="2535043"/>
            <a:ext cx="7675624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Antes de começar a usar o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Söhne"/>
              </a:rPr>
              <a:t>Git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, você precisa configurá-lo. Aqui estão os comandos para iniciar:</a:t>
            </a:r>
            <a:endParaRPr lang="pt-BR" sz="24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BE0DB8F-B9E9-4FBE-A315-D9B7179DDDDC}"/>
              </a:ext>
            </a:extLst>
          </p:cNvPr>
          <p:cNvSpPr txBox="1"/>
          <p:nvPr/>
        </p:nvSpPr>
        <p:spPr>
          <a:xfrm>
            <a:off x="909651" y="7774763"/>
            <a:ext cx="797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Essas informações serão usadas em cada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Söhne"/>
              </a:rPr>
              <a:t>commit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 que você fizer, ajudando outros colaboradores a identificar quem fez cada alteração.</a:t>
            </a:r>
          </a:p>
          <a:p>
            <a:br>
              <a:rPr lang="pt-BR" sz="2400" dirty="0"/>
            </a:br>
            <a:endParaRPr lang="pt-BR" sz="2400" dirty="0"/>
          </a:p>
        </p:txBody>
      </p:sp>
      <p:pic>
        <p:nvPicPr>
          <p:cNvPr id="18" name="Logo" descr="GitHub - Wikipedia">
            <a:extLst>
              <a:ext uri="{FF2B5EF4-FFF2-40B4-BE49-F238E27FC236}">
                <a16:creationId xmlns:a16="http://schemas.microsoft.com/office/drawing/2014/main" id="{4AFAB615-743F-46DB-9F65-AE7EB44F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34" y="11748407"/>
            <a:ext cx="861332" cy="8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AA8ECE-FEF5-41D9-8E98-673DEFFDBBE0}"/>
              </a:ext>
            </a:extLst>
          </p:cNvPr>
          <p:cNvSpPr txBox="1"/>
          <p:nvPr/>
        </p:nvSpPr>
        <p:spPr>
          <a:xfrm>
            <a:off x="909652" y="4602337"/>
            <a:ext cx="767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Configurar seu nome de usuário e e-mail: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D71A33C-EFE7-496C-89CB-F1F3831F6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36" y="4880838"/>
            <a:ext cx="9425736" cy="25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5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E0DC553D-6BBD-4611-9D4C-77A39E1E507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9000">
                <a:srgbClr val="163A47"/>
              </a:gs>
              <a:gs pos="100000">
                <a:srgbClr val="95BFD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E43024-259A-4033-A55B-F590CC33188A}"/>
              </a:ext>
            </a:extLst>
          </p:cNvPr>
          <p:cNvSpPr txBox="1"/>
          <p:nvPr/>
        </p:nvSpPr>
        <p:spPr>
          <a:xfrm>
            <a:off x="1225550" y="5328238"/>
            <a:ext cx="7802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latin typeface="Code" panose="00000400000000000000" pitchFamily="2" charset="0"/>
              </a:rPr>
              <a:t>Capítulo 2: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DF7EC3-961D-473D-9BB3-7A4B5544D5FB}"/>
              </a:ext>
            </a:extLst>
          </p:cNvPr>
          <p:cNvSpPr txBox="1"/>
          <p:nvPr/>
        </p:nvSpPr>
        <p:spPr>
          <a:xfrm>
            <a:off x="1225550" y="6430596"/>
            <a:ext cx="6903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+mj-lt"/>
              </a:rPr>
              <a:t>Criando e Clonando Repositórios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8313B99-5F68-461F-80E1-DFCB0B9887DB}"/>
              </a:ext>
            </a:extLst>
          </p:cNvPr>
          <p:cNvSpPr/>
          <p:nvPr/>
        </p:nvSpPr>
        <p:spPr>
          <a:xfrm>
            <a:off x="924661" y="5605612"/>
            <a:ext cx="215759" cy="144655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74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E0DC553D-6BBD-4611-9D4C-77A39E1E507C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gradFill flip="none" rotWithShape="1">
            <a:gsLst>
              <a:gs pos="9000">
                <a:srgbClr val="163A47"/>
              </a:gs>
              <a:gs pos="100000">
                <a:srgbClr val="95BFD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186E78-858E-4E06-85EF-1A46018CDD7A}"/>
              </a:ext>
            </a:extLst>
          </p:cNvPr>
          <p:cNvSpPr txBox="1"/>
          <p:nvPr/>
        </p:nvSpPr>
        <p:spPr>
          <a:xfrm>
            <a:off x="1696976" y="718458"/>
            <a:ext cx="7675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0" dirty="0">
                <a:solidFill>
                  <a:srgbClr val="ECECEC"/>
                </a:solidFill>
                <a:effectLst/>
              </a:rPr>
              <a:t>Iniciando Seu Projeto</a:t>
            </a:r>
            <a:endParaRPr lang="pt-BR" sz="4000" b="1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CCD8619-EA09-45AE-910B-E05773E1404C}"/>
              </a:ext>
            </a:extLst>
          </p:cNvPr>
          <p:cNvGrpSpPr/>
          <p:nvPr/>
        </p:nvGrpSpPr>
        <p:grpSpPr>
          <a:xfrm>
            <a:off x="654682" y="776851"/>
            <a:ext cx="865696" cy="714209"/>
            <a:chOff x="977970" y="3314700"/>
            <a:chExt cx="1669123" cy="137704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95901C8-B8E9-4D55-9219-7D4BBEF721DA}"/>
                </a:ext>
              </a:extLst>
            </p:cNvPr>
            <p:cNvSpPr/>
            <p:nvPr/>
          </p:nvSpPr>
          <p:spPr>
            <a:xfrm>
              <a:off x="1469571" y="4250873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6103AD1-2820-47FA-A65D-9C62A669EF4B}"/>
                </a:ext>
              </a:extLst>
            </p:cNvPr>
            <p:cNvSpPr/>
            <p:nvPr/>
          </p:nvSpPr>
          <p:spPr>
            <a:xfrm rot="2413790">
              <a:off x="977970" y="3525880"/>
              <a:ext cx="1669123" cy="194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89ABA2FB-25A9-40DB-B5A7-19E940E367A3}"/>
                </a:ext>
              </a:extLst>
            </p:cNvPr>
            <p:cNvSpPr/>
            <p:nvPr/>
          </p:nvSpPr>
          <p:spPr>
            <a:xfrm>
              <a:off x="1469571" y="3314700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81C1F9B-610A-4AF4-AEB7-AA682A6A3708}"/>
                </a:ext>
              </a:extLst>
            </p:cNvPr>
            <p:cNvSpPr/>
            <p:nvPr/>
          </p:nvSpPr>
          <p:spPr>
            <a:xfrm>
              <a:off x="2111828" y="3810001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BE0DB8F-B9E9-4FBE-A315-D9B7179DDDDC}"/>
              </a:ext>
            </a:extLst>
          </p:cNvPr>
          <p:cNvSpPr txBox="1"/>
          <p:nvPr/>
        </p:nvSpPr>
        <p:spPr>
          <a:xfrm>
            <a:off x="909652" y="5712770"/>
            <a:ext cx="8060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Este comando transforma o diretório atual em um repositório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Söhne"/>
              </a:rPr>
              <a:t>Git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, permitindo começar a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Söhne"/>
              </a:rPr>
              <a:t>versionar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 seus arquivos</a:t>
            </a:r>
            <a:endParaRPr lang="pt-BR" sz="2400" dirty="0"/>
          </a:p>
        </p:txBody>
      </p:sp>
      <p:pic>
        <p:nvPicPr>
          <p:cNvPr id="18" name="Logo" descr="GitHub - Wikipedia">
            <a:extLst>
              <a:ext uri="{FF2B5EF4-FFF2-40B4-BE49-F238E27FC236}">
                <a16:creationId xmlns:a16="http://schemas.microsoft.com/office/drawing/2014/main" id="{4AFAB615-743F-46DB-9F65-AE7EB44F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34" y="11748407"/>
            <a:ext cx="861332" cy="8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AA8ECE-FEF5-41D9-8E98-673DEFFDBBE0}"/>
              </a:ext>
            </a:extLst>
          </p:cNvPr>
          <p:cNvSpPr txBox="1"/>
          <p:nvPr/>
        </p:nvSpPr>
        <p:spPr>
          <a:xfrm>
            <a:off x="909652" y="2563924"/>
            <a:ext cx="767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Criar um novo repositório local: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0A8B40-59BF-4D35-8847-05FC88F7ECD6}"/>
              </a:ext>
            </a:extLst>
          </p:cNvPr>
          <p:cNvSpPr txBox="1"/>
          <p:nvPr/>
        </p:nvSpPr>
        <p:spPr>
          <a:xfrm>
            <a:off x="909652" y="7155291"/>
            <a:ext cx="767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Clonar um repositório existente: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2308B17-81BB-4104-BF74-157872D8F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2703"/>
            <a:ext cx="9367600" cy="2631382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500F01-D3F9-41C2-B8A1-022CB49DDFA9}"/>
              </a:ext>
            </a:extLst>
          </p:cNvPr>
          <p:cNvSpPr txBox="1"/>
          <p:nvPr/>
        </p:nvSpPr>
        <p:spPr>
          <a:xfrm>
            <a:off x="983076" y="10128474"/>
            <a:ext cx="76350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Clona um repositório do GitHub para sua máquina local, criando uma cópia completa com todos os históricos de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Söhne"/>
              </a:rPr>
              <a:t>commit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/>
            <a:endParaRPr lang="pt-BR" sz="20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DDC0183-467B-4E42-A193-A0E5CF46A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02914"/>
            <a:ext cx="9367600" cy="24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6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E0DC553D-6BBD-4611-9D4C-77A39E1E507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9000">
                <a:srgbClr val="163A47"/>
              </a:gs>
              <a:gs pos="100000">
                <a:srgbClr val="95BFD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E43024-259A-4033-A55B-F590CC33188A}"/>
              </a:ext>
            </a:extLst>
          </p:cNvPr>
          <p:cNvSpPr txBox="1"/>
          <p:nvPr/>
        </p:nvSpPr>
        <p:spPr>
          <a:xfrm>
            <a:off x="1225550" y="5328238"/>
            <a:ext cx="7802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latin typeface="Code" panose="00000400000000000000" pitchFamily="2" charset="0"/>
              </a:rPr>
              <a:t>Capítulo 3: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DF7EC3-961D-473D-9BB3-7A4B5544D5FB}"/>
              </a:ext>
            </a:extLst>
          </p:cNvPr>
          <p:cNvSpPr txBox="1"/>
          <p:nvPr/>
        </p:nvSpPr>
        <p:spPr>
          <a:xfrm>
            <a:off x="1225550" y="6397938"/>
            <a:ext cx="5678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+mj-lt"/>
              </a:rPr>
              <a:t>Gerenciando Modificações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8313B99-5F68-461F-80E1-DFCB0B9887DB}"/>
              </a:ext>
            </a:extLst>
          </p:cNvPr>
          <p:cNvSpPr/>
          <p:nvPr/>
        </p:nvSpPr>
        <p:spPr>
          <a:xfrm>
            <a:off x="924661" y="5605612"/>
            <a:ext cx="215759" cy="144655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94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E0DC553D-6BBD-4611-9D4C-77A39E1E507C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gradFill flip="none" rotWithShape="1">
            <a:gsLst>
              <a:gs pos="9000">
                <a:srgbClr val="163A47"/>
              </a:gs>
              <a:gs pos="100000">
                <a:srgbClr val="95BFD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186E78-858E-4E06-85EF-1A46018CDD7A}"/>
              </a:ext>
            </a:extLst>
          </p:cNvPr>
          <p:cNvSpPr txBox="1"/>
          <p:nvPr/>
        </p:nvSpPr>
        <p:spPr>
          <a:xfrm>
            <a:off x="1696976" y="718458"/>
            <a:ext cx="7675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0" dirty="0">
                <a:solidFill>
                  <a:srgbClr val="ECECEC"/>
                </a:solidFill>
                <a:effectLst/>
              </a:rPr>
              <a:t>Trabalhando com Alterações</a:t>
            </a:r>
            <a:endParaRPr lang="pt-BR" sz="4000" b="1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CCD8619-EA09-45AE-910B-E05773E1404C}"/>
              </a:ext>
            </a:extLst>
          </p:cNvPr>
          <p:cNvGrpSpPr/>
          <p:nvPr/>
        </p:nvGrpSpPr>
        <p:grpSpPr>
          <a:xfrm>
            <a:off x="654682" y="776851"/>
            <a:ext cx="865696" cy="714209"/>
            <a:chOff x="977970" y="3314700"/>
            <a:chExt cx="1669123" cy="137704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95901C8-B8E9-4D55-9219-7D4BBEF721DA}"/>
                </a:ext>
              </a:extLst>
            </p:cNvPr>
            <p:cNvSpPr/>
            <p:nvPr/>
          </p:nvSpPr>
          <p:spPr>
            <a:xfrm>
              <a:off x="1469571" y="4250873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6103AD1-2820-47FA-A65D-9C62A669EF4B}"/>
                </a:ext>
              </a:extLst>
            </p:cNvPr>
            <p:cNvSpPr/>
            <p:nvPr/>
          </p:nvSpPr>
          <p:spPr>
            <a:xfrm rot="2413790">
              <a:off x="977970" y="3525880"/>
              <a:ext cx="1669123" cy="194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89ABA2FB-25A9-40DB-B5A7-19E940E367A3}"/>
                </a:ext>
              </a:extLst>
            </p:cNvPr>
            <p:cNvSpPr/>
            <p:nvPr/>
          </p:nvSpPr>
          <p:spPr>
            <a:xfrm>
              <a:off x="1469571" y="3314700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81C1F9B-610A-4AF4-AEB7-AA682A6A3708}"/>
                </a:ext>
              </a:extLst>
            </p:cNvPr>
            <p:cNvSpPr/>
            <p:nvPr/>
          </p:nvSpPr>
          <p:spPr>
            <a:xfrm>
              <a:off x="2111828" y="3810001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BE0DB8F-B9E9-4FBE-A315-D9B7179DDDDC}"/>
              </a:ext>
            </a:extLst>
          </p:cNvPr>
          <p:cNvSpPr txBox="1"/>
          <p:nvPr/>
        </p:nvSpPr>
        <p:spPr>
          <a:xfrm>
            <a:off x="909652" y="5712770"/>
            <a:ext cx="76350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Mostra o estado atual do repositório, incluindo mudanças que não foram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Söhne"/>
              </a:rPr>
              <a:t>commitadas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endParaRPr lang="pt-BR" sz="20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18" name="Logo" descr="GitHub - Wikipedia">
            <a:extLst>
              <a:ext uri="{FF2B5EF4-FFF2-40B4-BE49-F238E27FC236}">
                <a16:creationId xmlns:a16="http://schemas.microsoft.com/office/drawing/2014/main" id="{4AFAB615-743F-46DB-9F65-AE7EB44F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34" y="11748407"/>
            <a:ext cx="861332" cy="8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AA8ECE-FEF5-41D9-8E98-673DEFFDBBE0}"/>
              </a:ext>
            </a:extLst>
          </p:cNvPr>
          <p:cNvSpPr txBox="1"/>
          <p:nvPr/>
        </p:nvSpPr>
        <p:spPr>
          <a:xfrm>
            <a:off x="909652" y="2563924"/>
            <a:ext cx="767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Verificar o estado dos arquivos: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0A8B40-59BF-4D35-8847-05FC88F7ECD6}"/>
              </a:ext>
            </a:extLst>
          </p:cNvPr>
          <p:cNvSpPr txBox="1"/>
          <p:nvPr/>
        </p:nvSpPr>
        <p:spPr>
          <a:xfrm>
            <a:off x="909652" y="7155291"/>
            <a:ext cx="767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Adicionar arquivos ao próximo </a:t>
            </a:r>
            <a:r>
              <a:rPr lang="pt-BR" sz="2400" b="1" i="0" dirty="0" err="1">
                <a:solidFill>
                  <a:srgbClr val="ECECEC"/>
                </a:solidFill>
                <a:effectLst/>
                <a:latin typeface="Söhne"/>
              </a:rPr>
              <a:t>commit</a:t>
            </a:r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500F01-D3F9-41C2-B8A1-022CB49DDFA9}"/>
              </a:ext>
            </a:extLst>
          </p:cNvPr>
          <p:cNvSpPr txBox="1"/>
          <p:nvPr/>
        </p:nvSpPr>
        <p:spPr>
          <a:xfrm>
            <a:off x="983076" y="10128474"/>
            <a:ext cx="7635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O primeiro comando adiciona um arquivo específico, enquanto o segundo adiciona todas as alterações no diretório.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CB66E2-A49B-4090-8E16-D1A5AE351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85" y="2912056"/>
            <a:ext cx="9103125" cy="241891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CD5B2EE-8BC6-4A13-AA76-A2BF3573F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0632"/>
            <a:ext cx="9103125" cy="241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6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E0DC553D-6BBD-4611-9D4C-77A39E1E507C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gradFill flip="none" rotWithShape="1">
            <a:gsLst>
              <a:gs pos="9000">
                <a:srgbClr val="163A47"/>
              </a:gs>
              <a:gs pos="100000">
                <a:srgbClr val="95BFD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186E78-858E-4E06-85EF-1A46018CDD7A}"/>
              </a:ext>
            </a:extLst>
          </p:cNvPr>
          <p:cNvSpPr txBox="1"/>
          <p:nvPr/>
        </p:nvSpPr>
        <p:spPr>
          <a:xfrm>
            <a:off x="1696976" y="718458"/>
            <a:ext cx="7675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0" dirty="0">
                <a:solidFill>
                  <a:srgbClr val="ECECEC"/>
                </a:solidFill>
                <a:effectLst/>
              </a:rPr>
              <a:t>Trabalhando com Alterações</a:t>
            </a:r>
            <a:endParaRPr lang="pt-BR" sz="4000" b="1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CCD8619-EA09-45AE-910B-E05773E1404C}"/>
              </a:ext>
            </a:extLst>
          </p:cNvPr>
          <p:cNvGrpSpPr/>
          <p:nvPr/>
        </p:nvGrpSpPr>
        <p:grpSpPr>
          <a:xfrm>
            <a:off x="654682" y="776851"/>
            <a:ext cx="865696" cy="714209"/>
            <a:chOff x="977970" y="3314700"/>
            <a:chExt cx="1669123" cy="137704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95901C8-B8E9-4D55-9219-7D4BBEF721DA}"/>
                </a:ext>
              </a:extLst>
            </p:cNvPr>
            <p:cNvSpPr/>
            <p:nvPr/>
          </p:nvSpPr>
          <p:spPr>
            <a:xfrm>
              <a:off x="1469571" y="4250873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6103AD1-2820-47FA-A65D-9C62A669EF4B}"/>
                </a:ext>
              </a:extLst>
            </p:cNvPr>
            <p:cNvSpPr/>
            <p:nvPr/>
          </p:nvSpPr>
          <p:spPr>
            <a:xfrm rot="2413790">
              <a:off x="977970" y="3525880"/>
              <a:ext cx="1669123" cy="194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89ABA2FB-25A9-40DB-B5A7-19E940E367A3}"/>
                </a:ext>
              </a:extLst>
            </p:cNvPr>
            <p:cNvSpPr/>
            <p:nvPr/>
          </p:nvSpPr>
          <p:spPr>
            <a:xfrm>
              <a:off x="1469571" y="3314700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81C1F9B-610A-4AF4-AEB7-AA682A6A3708}"/>
                </a:ext>
              </a:extLst>
            </p:cNvPr>
            <p:cNvSpPr/>
            <p:nvPr/>
          </p:nvSpPr>
          <p:spPr>
            <a:xfrm>
              <a:off x="2111828" y="3810001"/>
              <a:ext cx="440872" cy="440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BE0DB8F-B9E9-4FBE-A315-D9B7179DDDDC}"/>
              </a:ext>
            </a:extLst>
          </p:cNvPr>
          <p:cNvSpPr txBox="1"/>
          <p:nvPr/>
        </p:nvSpPr>
        <p:spPr>
          <a:xfrm>
            <a:off x="983076" y="7807855"/>
            <a:ext cx="763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Salva as alterações no repositório local com uma mensagem descrevendo o que foi alterado.</a:t>
            </a:r>
          </a:p>
        </p:txBody>
      </p:sp>
      <p:pic>
        <p:nvPicPr>
          <p:cNvPr id="18" name="Logo" descr="GitHub - Wikipedia">
            <a:extLst>
              <a:ext uri="{FF2B5EF4-FFF2-40B4-BE49-F238E27FC236}">
                <a16:creationId xmlns:a16="http://schemas.microsoft.com/office/drawing/2014/main" id="{4AFAB615-743F-46DB-9F65-AE7EB44F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34" y="11748407"/>
            <a:ext cx="861332" cy="8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AA8ECE-FEF5-41D9-8E98-673DEFFDBBE0}"/>
              </a:ext>
            </a:extLst>
          </p:cNvPr>
          <p:cNvSpPr txBox="1"/>
          <p:nvPr/>
        </p:nvSpPr>
        <p:spPr>
          <a:xfrm>
            <a:off x="983076" y="4659009"/>
            <a:ext cx="767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 err="1">
                <a:solidFill>
                  <a:srgbClr val="ECECEC"/>
                </a:solidFill>
                <a:effectLst/>
                <a:latin typeface="Söhne"/>
              </a:rPr>
              <a:t>Commitar</a:t>
            </a:r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 as alterações: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4E4BB62-0D39-4559-BE48-A5A22E399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3" y="5071856"/>
            <a:ext cx="9176550" cy="24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68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441</Words>
  <Application>Microsoft Office PowerPoint</Application>
  <PresentationFormat>Papel A3 (297 x 420 mm)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Code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Oliveira</dc:creator>
  <cp:lastModifiedBy>Felipe Oliveira</cp:lastModifiedBy>
  <cp:revision>3</cp:revision>
  <dcterms:created xsi:type="dcterms:W3CDTF">2024-05-18T14:40:39Z</dcterms:created>
  <dcterms:modified xsi:type="dcterms:W3CDTF">2024-05-19T01:52:44Z</dcterms:modified>
</cp:coreProperties>
</file>