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9" r:id="rId5"/>
    <p:sldId id="295" r:id="rId6"/>
    <p:sldId id="305" r:id="rId7"/>
    <p:sldId id="265" r:id="rId8"/>
    <p:sldId id="260" r:id="rId9"/>
    <p:sldId id="298" r:id="rId10"/>
    <p:sldId id="304" r:id="rId11"/>
    <p:sldId id="306" r:id="rId12"/>
    <p:sldId id="307" r:id="rId13"/>
    <p:sldId id="308" r:id="rId14"/>
    <p:sldId id="264" r:id="rId15"/>
    <p:sldId id="301" r:id="rId16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FBA"/>
    <a:srgbClr val="095F9C"/>
    <a:srgbClr val="137CAB"/>
    <a:srgbClr val="3DC1CA"/>
    <a:srgbClr val="232323"/>
    <a:srgbClr val="00B9B3"/>
    <a:srgbClr val="7F7F7F"/>
    <a:srgbClr val="FCC725"/>
    <a:srgbClr val="04A6A1"/>
    <a:srgbClr val="00A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62" y="66"/>
      </p:cViewPr>
      <p:guideLst>
        <p:guide orient="horz" pos="1575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69910D-4A62-402E-87EC-B0B73BB0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0"/>
            <a:ext cx="77724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9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701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135"/>
            <a:ext cx="3868340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350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9"/>
            <a:ext cx="4629150" cy="36558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699"/>
            <a:ext cx="4629150" cy="365585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indent="-22860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indent="-228600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indent="-228600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indent="-228600" fontAlgn="auto"/>
            <a:r>
              <a:rPr lang="zh-CN" altLang="en-US" sz="1350" strike="noStrike" noProof="1" dirty="0"/>
              <a:t>第五级</a:t>
            </a:r>
            <a:endParaRPr lang="en-US" altLang="x-none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pt-BR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indent="-22860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indent="-228600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indent="-228600" fontAlgn="auto"/>
            <a:r>
              <a:rPr lang="zh-CN" altLang="en-US" sz="1350" strike="noStrike" noProof="1" dirty="0"/>
              <a:t>第四级</a:t>
            </a:r>
            <a:endParaRPr lang="zh-CN" altLang="en-US" strike="noStrike" noProof="1" dirty="0"/>
          </a:p>
          <a:p>
            <a:pPr lvl="4" indent="-228600" fontAlgn="auto"/>
            <a:r>
              <a:rPr lang="zh-CN" altLang="en-US" sz="1350" strike="noStrike" noProof="1" dirty="0"/>
              <a:t>第五级</a:t>
            </a:r>
            <a:endParaRPr lang="en-US" altLang="x-none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Imagem 1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905" y="0"/>
            <a:ext cx="6729095" cy="5133340"/>
          </a:xfrm>
          <a:prstGeom prst="rect">
            <a:avLst/>
          </a:prstGeom>
        </p:spPr>
      </p:pic>
      <p:sp>
        <p:nvSpPr>
          <p:cNvPr id="4105" name="任意多边形 14"/>
          <p:cNvSpPr/>
          <p:nvPr/>
        </p:nvSpPr>
        <p:spPr>
          <a:xfrm>
            <a:off x="571500" y="497840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62000" y="497840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Projeto de Extensão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4107" name="文本框 17"/>
          <p:cNvSpPr txBox="1"/>
          <p:nvPr/>
        </p:nvSpPr>
        <p:spPr>
          <a:xfrm>
            <a:off x="857250" y="1211898"/>
            <a:ext cx="1557338" cy="252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pt-BR" altLang="en-US" sz="1050" noProof="1" dirty="0">
                <a:solidFill>
                  <a:schemeClr val="bg1"/>
                </a:solidFill>
                <a:latin typeface="Arial Regular" charset="0"/>
                <a:ea typeface="SimSun" panose="02010600030101010101" pitchFamily="2" charset="-122"/>
                <a:cs typeface="Arial Regular" charset="0"/>
              </a:rPr>
              <a:t>Felipe Passos</a:t>
            </a:r>
            <a:endParaRPr lang="pt-BR" altLang="en-US" sz="1050" noProof="1" dirty="0">
              <a:solidFill>
                <a:schemeClr val="bg1"/>
              </a:solidFill>
              <a:latin typeface="Arial Regular" charset="0"/>
              <a:ea typeface="SimSun" panose="02010600030101010101" pitchFamily="2" charset="-122"/>
              <a:cs typeface="Arial Regular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800100" y="1885315"/>
            <a:ext cx="6743065" cy="51435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112135" y="1600200"/>
            <a:ext cx="58381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Dado o propósito, ao final da palestra serão também listados diversos locais para agregar maiores informações do conteúdo passado, como cursos gratuitos, sites com informações importantes, dicas de equipamentos e tutoriais voltados à agregar e facilitar o acesso à informações completas e detalhadas pertinentes ao assunto abordado.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O material poderá ser ofertado de modo digital ou, se houver meios, de modo físico.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615696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Informações Adicionais: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800100" y="1885315"/>
            <a:ext cx="6743065" cy="51435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112770" y="1319530"/>
            <a:ext cx="56737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Modalidade Virtual: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A palestra poderá ser realizada virtualmente através de live no youtube, twitch, google meet ou zoom. Também poderá ser utilizado outro meio escolhido pelo pareceiro caso aderente ao propósito.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  <a:p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Presencial: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Será possivel a realização da palestra presencialmente em espaço cedido ou acordado pelo parceiro, desde que contenha todos os requisitos de segurança e infraestrutura necessários.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615696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Realização: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65" name="任意多边形 14"/>
          <p:cNvSpPr/>
          <p:nvPr/>
        </p:nvSpPr>
        <p:spPr>
          <a:xfrm>
            <a:off x="290830" y="4413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19466" name="文本框 15"/>
          <p:cNvSpPr txBox="1"/>
          <p:nvPr/>
        </p:nvSpPr>
        <p:spPr>
          <a:xfrm>
            <a:off x="481013" y="331788"/>
            <a:ext cx="4192588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pt-BR" altLang="en-US" sz="4050" b="1" noProof="1" dirty="0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Sobre:</a:t>
            </a:r>
            <a:endParaRPr lang="pt-BR" altLang="en-US" sz="4050" b="1" noProof="1" dirty="0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19467" name="文本框 17"/>
          <p:cNvSpPr txBox="1"/>
          <p:nvPr/>
        </p:nvSpPr>
        <p:spPr>
          <a:xfrm>
            <a:off x="571500" y="1023938"/>
            <a:ext cx="1557338" cy="252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pt-BR" altLang="en-US" sz="1050" noProof="1" dirty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Felipe Passos</a:t>
            </a:r>
            <a:endParaRPr lang="pt-BR" altLang="en-US" sz="1050" noProof="1" dirty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" name="Imagem 1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0" y="0"/>
            <a:ext cx="6743065" cy="5143500"/>
          </a:xfrm>
          <a:prstGeom prst="rect">
            <a:avLst/>
          </a:prstGeom>
        </p:spPr>
      </p:pic>
      <p:sp>
        <p:nvSpPr>
          <p:cNvPr id="6150" name="TextBox 13"/>
          <p:cNvSpPr txBox="1"/>
          <p:nvPr/>
        </p:nvSpPr>
        <p:spPr>
          <a:xfrm>
            <a:off x="571500" y="1432560"/>
            <a:ext cx="4471035" cy="795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Educação: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Formando em Analise e Desenvolvimento de Sistemas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Anhanguera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571500" y="2383790"/>
            <a:ext cx="3032760" cy="24949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Profissional: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Desenvolvedor Backend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GC Security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Desenvolvedor de automações e integrações em Python entre a plataforma Jira e sistemas diversos em regime de consultoria para grandes empresas em uma das mais renomadas empresas de cybersegurança do país.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Imagem 1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 flipV="1">
            <a:off x="0" y="0"/>
            <a:ext cx="6743065" cy="5143500"/>
          </a:xfrm>
          <a:prstGeom prst="rect">
            <a:avLst/>
          </a:prstGeom>
        </p:spPr>
      </p:pic>
      <p:sp>
        <p:nvSpPr>
          <p:cNvPr id="19466" name="文本框 15"/>
          <p:cNvSpPr txBox="1"/>
          <p:nvPr/>
        </p:nvSpPr>
        <p:spPr>
          <a:xfrm>
            <a:off x="3881438" y="3880168"/>
            <a:ext cx="419258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pt-BR" altLang="en-US" sz="4800" b="1" noProof="1" dirty="0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OBRIGADO.</a:t>
            </a:r>
            <a:endParaRPr lang="pt-BR" altLang="en-US" sz="4800" b="1" noProof="1" dirty="0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5050155" y="1228725"/>
            <a:ext cx="31781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Utilizar dos conteúdos abordados no curso superior em Análise e Desenvolvimento de Sistemas para auxiliar a comunidade em seu desenvolvimento sustentável, inovações e educação através de trabalho voluntário ou parceria com orgão público ou privado.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518920" y="0"/>
            <a:ext cx="6743065" cy="5143500"/>
          </a:xfrm>
          <a:prstGeom prst="rect">
            <a:avLst/>
          </a:prstGeom>
        </p:spPr>
      </p:pic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Objetivo: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3815080" y="0"/>
            <a:ext cx="6743065" cy="51435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582295" y="1621790"/>
            <a:ext cx="3178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O projeto será realizado juntamente ao parceiro a partir das observações e necessidades do mesmo, sendo o intuito principal agregar valor à empresa ou comunidade.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Metodologia: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82295" y="4044950"/>
            <a:ext cx="4740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>
                <a:solidFill>
                  <a:schemeClr val="bg1"/>
                </a:solidFill>
                <a:latin typeface="Arial Bold" charset="0"/>
                <a:cs typeface="Arial Bold" charset="0"/>
                <a:sym typeface="+mn-ea"/>
              </a:rPr>
              <a:t>A modalidade de desenvolvimento será definida a partir do segmento de projeto a ser elaborado.</a:t>
            </a:r>
            <a:endParaRPr lang="pt-BR" altLang="en-US" sz="1400">
              <a:solidFill>
                <a:schemeClr val="bg1"/>
              </a:solidFill>
              <a:latin typeface="Arial Bold" charset="0"/>
              <a:cs typeface="Arial Bold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Imagem 2" descr="16_dhans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-800100" y="1885315"/>
            <a:ext cx="6743065" cy="5143500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112135" y="1600200"/>
            <a:ext cx="5838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bg1"/>
                </a:solidFill>
                <a:latin typeface="Arial Bold" charset="0"/>
                <a:cs typeface="Arial Bold" charset="0"/>
              </a:rPr>
              <a:t>Como sugestão principal de projeto podemos realizar uma palestra ou seminário abordando assuntos do mundo da tecnologia para jovens e adolescentes, ou pessoas de qualquer idade que estejam buscando uma recolocação no mercado de trabalho ou no mundo da tecnologia que é, hoje, uma das áreas que mais emprega no país e que possui um grande défcit de profissionais.</a:t>
            </a:r>
            <a:endParaRPr lang="pt-BR" altLang="en-US">
              <a:solidFill>
                <a:schemeClr val="bg1"/>
              </a:solidFill>
              <a:latin typeface="Arial Bold" charset="0"/>
              <a:cs typeface="Arial Bold" charset="0"/>
            </a:endParaRPr>
          </a:p>
        </p:txBody>
      </p:sp>
      <p:sp>
        <p:nvSpPr>
          <p:cNvPr id="4105" name="任意多边形 14"/>
          <p:cNvSpPr/>
          <p:nvPr/>
        </p:nvSpPr>
        <p:spPr>
          <a:xfrm>
            <a:off x="582295" y="23812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1F9FBA"/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4106" name="文本框 15"/>
          <p:cNvSpPr txBox="1"/>
          <p:nvPr/>
        </p:nvSpPr>
        <p:spPr>
          <a:xfrm>
            <a:off x="772795" y="238125"/>
            <a:ext cx="5143500" cy="71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BR" altLang="en-US" sz="4050" b="1" noProof="1" dirty="0">
                <a:solidFill>
                  <a:schemeClr val="bg1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Palestra:</a:t>
            </a:r>
            <a:endParaRPr lang="pt-BR" altLang="en-US" sz="4050" b="1" noProof="1" dirty="0">
              <a:solidFill>
                <a:schemeClr val="bg1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" name="Pentagon 66"/>
          <p:cNvSpPr/>
          <p:nvPr/>
        </p:nvSpPr>
        <p:spPr>
          <a:xfrm rot="20327205">
            <a:off x="2587625" y="1862138"/>
            <a:ext cx="1946275" cy="284163"/>
          </a:xfrm>
          <a:prstGeom prst="homePlat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Pentagon 64"/>
          <p:cNvSpPr/>
          <p:nvPr/>
        </p:nvSpPr>
        <p:spPr>
          <a:xfrm rot="20327205">
            <a:off x="2697163" y="2163763"/>
            <a:ext cx="1739900" cy="284163"/>
          </a:xfrm>
          <a:prstGeom prst="homePlat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Pentagon 65"/>
          <p:cNvSpPr/>
          <p:nvPr/>
        </p:nvSpPr>
        <p:spPr>
          <a:xfrm rot="20327205">
            <a:off x="2806700" y="2459038"/>
            <a:ext cx="1573213" cy="285750"/>
          </a:xfrm>
          <a:prstGeom prst="homePlat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Pentagon 76"/>
          <p:cNvSpPr/>
          <p:nvPr/>
        </p:nvSpPr>
        <p:spPr>
          <a:xfrm rot="20327205">
            <a:off x="2924175" y="2800350"/>
            <a:ext cx="1158875" cy="284163"/>
          </a:xfrm>
          <a:prstGeom prst="homePlat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5"/>
          <p:cNvSpPr/>
          <p:nvPr/>
        </p:nvSpPr>
        <p:spPr bwMode="auto">
          <a:xfrm rot="48873">
            <a:off x="1752600" y="3275013"/>
            <a:ext cx="725488" cy="623888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160" y="287"/>
              </a:cxn>
              <a:cxn ang="0">
                <a:pos x="342" y="456"/>
              </a:cxn>
              <a:cxn ang="0">
                <a:pos x="453" y="412"/>
              </a:cxn>
              <a:cxn ang="0">
                <a:pos x="531" y="364"/>
              </a:cxn>
              <a:cxn ang="0">
                <a:pos x="457" y="277"/>
              </a:cxn>
              <a:cxn ang="0">
                <a:pos x="390" y="200"/>
              </a:cxn>
              <a:cxn ang="0">
                <a:pos x="304" y="76"/>
              </a:cxn>
              <a:cxn ang="0">
                <a:pos x="285" y="0"/>
              </a:cxn>
              <a:cxn ang="0">
                <a:pos x="0" y="92"/>
              </a:cxn>
            </a:cxnLst>
            <a:rect l="0" t="0" r="r" b="b"/>
            <a:pathLst>
              <a:path w="531" h="456">
                <a:moveTo>
                  <a:pt x="0" y="92"/>
                </a:moveTo>
                <a:cubicBezTo>
                  <a:pt x="0" y="92"/>
                  <a:pt x="84" y="198"/>
                  <a:pt x="160" y="287"/>
                </a:cubicBezTo>
                <a:cubicBezTo>
                  <a:pt x="237" y="376"/>
                  <a:pt x="342" y="456"/>
                  <a:pt x="342" y="456"/>
                </a:cubicBezTo>
                <a:cubicBezTo>
                  <a:pt x="342" y="456"/>
                  <a:pt x="383" y="445"/>
                  <a:pt x="453" y="412"/>
                </a:cubicBezTo>
                <a:cubicBezTo>
                  <a:pt x="524" y="380"/>
                  <a:pt x="531" y="364"/>
                  <a:pt x="531" y="364"/>
                </a:cubicBezTo>
                <a:cubicBezTo>
                  <a:pt x="531" y="364"/>
                  <a:pt x="510" y="279"/>
                  <a:pt x="457" y="277"/>
                </a:cubicBezTo>
                <a:cubicBezTo>
                  <a:pt x="449" y="243"/>
                  <a:pt x="432" y="201"/>
                  <a:pt x="390" y="200"/>
                </a:cubicBezTo>
                <a:cubicBezTo>
                  <a:pt x="386" y="163"/>
                  <a:pt x="358" y="88"/>
                  <a:pt x="304" y="76"/>
                </a:cubicBezTo>
                <a:cubicBezTo>
                  <a:pt x="307" y="35"/>
                  <a:pt x="285" y="0"/>
                  <a:pt x="285" y="0"/>
                </a:cubicBezTo>
                <a:lnTo>
                  <a:pt x="0" y="9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6"/>
          <p:cNvSpPr/>
          <p:nvPr/>
        </p:nvSpPr>
        <p:spPr bwMode="auto">
          <a:xfrm rot="48873">
            <a:off x="2162175" y="3257550"/>
            <a:ext cx="173038" cy="1809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126" y="108"/>
              </a:cxn>
              <a:cxn ang="0">
                <a:pos x="94" y="126"/>
              </a:cxn>
              <a:cxn ang="0">
                <a:pos x="22" y="58"/>
              </a:cxn>
              <a:cxn ang="0">
                <a:pos x="0" y="2"/>
              </a:cxn>
              <a:cxn ang="0">
                <a:pos x="77" y="0"/>
              </a:cxn>
            </a:cxnLst>
            <a:rect l="0" t="0" r="r" b="b"/>
            <a:pathLst>
              <a:path w="126" h="131">
                <a:moveTo>
                  <a:pt x="77" y="0"/>
                </a:moveTo>
                <a:cubicBezTo>
                  <a:pt x="126" y="108"/>
                  <a:pt x="126" y="108"/>
                  <a:pt x="126" y="108"/>
                </a:cubicBezTo>
                <a:cubicBezTo>
                  <a:pt x="126" y="108"/>
                  <a:pt x="113" y="122"/>
                  <a:pt x="94" y="126"/>
                </a:cubicBezTo>
                <a:cubicBezTo>
                  <a:pt x="75" y="131"/>
                  <a:pt x="34" y="82"/>
                  <a:pt x="22" y="58"/>
                </a:cubicBezTo>
                <a:cubicBezTo>
                  <a:pt x="11" y="34"/>
                  <a:pt x="0" y="2"/>
                  <a:pt x="0" y="2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7"/>
          <p:cNvSpPr/>
          <p:nvPr/>
        </p:nvSpPr>
        <p:spPr bwMode="auto">
          <a:xfrm rot="48873">
            <a:off x="1319213" y="2998788"/>
            <a:ext cx="320675" cy="428625"/>
          </a:xfrm>
          <a:custGeom>
            <a:avLst/>
            <a:gdLst/>
            <a:ahLst/>
            <a:cxnLst>
              <a:cxn ang="0">
                <a:pos x="41" y="54"/>
              </a:cxn>
              <a:cxn ang="0">
                <a:pos x="44" y="101"/>
              </a:cxn>
              <a:cxn ang="0">
                <a:pos x="16" y="213"/>
              </a:cxn>
              <a:cxn ang="0">
                <a:pos x="112" y="276"/>
              </a:cxn>
              <a:cxn ang="0">
                <a:pos x="142" y="313"/>
              </a:cxn>
              <a:cxn ang="0">
                <a:pos x="235" y="301"/>
              </a:cxn>
              <a:cxn ang="0">
                <a:pos x="176" y="150"/>
              </a:cxn>
              <a:cxn ang="0">
                <a:pos x="117" y="0"/>
              </a:cxn>
              <a:cxn ang="0">
                <a:pos x="41" y="54"/>
              </a:cxn>
            </a:cxnLst>
            <a:rect l="0" t="0" r="r" b="b"/>
            <a:pathLst>
              <a:path w="235" h="313">
                <a:moveTo>
                  <a:pt x="41" y="54"/>
                </a:moveTo>
                <a:cubicBezTo>
                  <a:pt x="41" y="54"/>
                  <a:pt x="39" y="70"/>
                  <a:pt x="44" y="101"/>
                </a:cubicBezTo>
                <a:cubicBezTo>
                  <a:pt x="13" y="128"/>
                  <a:pt x="0" y="172"/>
                  <a:pt x="16" y="213"/>
                </a:cubicBezTo>
                <a:cubicBezTo>
                  <a:pt x="32" y="253"/>
                  <a:pt x="71" y="277"/>
                  <a:pt x="112" y="276"/>
                </a:cubicBezTo>
                <a:cubicBezTo>
                  <a:pt x="130" y="302"/>
                  <a:pt x="142" y="313"/>
                  <a:pt x="142" y="313"/>
                </a:cubicBezTo>
                <a:cubicBezTo>
                  <a:pt x="235" y="301"/>
                  <a:pt x="235" y="301"/>
                  <a:pt x="235" y="301"/>
                </a:cubicBezTo>
                <a:cubicBezTo>
                  <a:pt x="176" y="150"/>
                  <a:pt x="176" y="150"/>
                  <a:pt x="176" y="150"/>
                </a:cubicBezTo>
                <a:cubicBezTo>
                  <a:pt x="117" y="0"/>
                  <a:pt x="117" y="0"/>
                  <a:pt x="117" y="0"/>
                </a:cubicBezTo>
                <a:lnTo>
                  <a:pt x="41" y="54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8"/>
          <p:cNvSpPr/>
          <p:nvPr/>
        </p:nvSpPr>
        <p:spPr bwMode="auto">
          <a:xfrm rot="48873">
            <a:off x="1462088" y="2122488"/>
            <a:ext cx="1482725" cy="1320800"/>
          </a:xfrm>
          <a:custGeom>
            <a:avLst/>
            <a:gdLst/>
            <a:ahLst/>
            <a:cxnLst>
              <a:cxn ang="0">
                <a:pos x="564" y="256"/>
              </a:cxn>
              <a:cxn ang="0">
                <a:pos x="164" y="559"/>
              </a:cxn>
              <a:cxn ang="0">
                <a:pos x="20" y="629"/>
              </a:cxn>
              <a:cxn ang="0">
                <a:pos x="60" y="805"/>
              </a:cxn>
              <a:cxn ang="0">
                <a:pos x="151" y="962"/>
              </a:cxn>
              <a:cxn ang="0">
                <a:pos x="303" y="916"/>
              </a:cxn>
              <a:cxn ang="0">
                <a:pos x="803" y="866"/>
              </a:cxn>
              <a:cxn ang="0">
                <a:pos x="1086" y="954"/>
              </a:cxn>
              <a:cxn ang="0">
                <a:pos x="899" y="477"/>
              </a:cxn>
              <a:cxn ang="0">
                <a:pos x="712" y="0"/>
              </a:cxn>
              <a:cxn ang="0">
                <a:pos x="564" y="256"/>
              </a:cxn>
            </a:cxnLst>
            <a:rect l="0" t="0" r="r" b="b"/>
            <a:pathLst>
              <a:path w="1086" h="967">
                <a:moveTo>
                  <a:pt x="564" y="256"/>
                </a:moveTo>
                <a:cubicBezTo>
                  <a:pt x="463" y="422"/>
                  <a:pt x="259" y="518"/>
                  <a:pt x="164" y="559"/>
                </a:cubicBezTo>
                <a:cubicBezTo>
                  <a:pt x="69" y="601"/>
                  <a:pt x="41" y="603"/>
                  <a:pt x="20" y="629"/>
                </a:cubicBezTo>
                <a:cubicBezTo>
                  <a:pt x="0" y="655"/>
                  <a:pt x="60" y="805"/>
                  <a:pt x="60" y="805"/>
                </a:cubicBezTo>
                <a:cubicBezTo>
                  <a:pt x="60" y="805"/>
                  <a:pt x="118" y="956"/>
                  <a:pt x="151" y="962"/>
                </a:cubicBezTo>
                <a:cubicBezTo>
                  <a:pt x="183" y="967"/>
                  <a:pt x="205" y="950"/>
                  <a:pt x="303" y="916"/>
                </a:cubicBezTo>
                <a:cubicBezTo>
                  <a:pt x="401" y="882"/>
                  <a:pt x="616" y="813"/>
                  <a:pt x="803" y="866"/>
                </a:cubicBezTo>
                <a:cubicBezTo>
                  <a:pt x="990" y="920"/>
                  <a:pt x="1086" y="954"/>
                  <a:pt x="1086" y="954"/>
                </a:cubicBezTo>
                <a:cubicBezTo>
                  <a:pt x="899" y="477"/>
                  <a:pt x="899" y="477"/>
                  <a:pt x="899" y="477"/>
                </a:cubicBezTo>
                <a:cubicBezTo>
                  <a:pt x="712" y="0"/>
                  <a:pt x="712" y="0"/>
                  <a:pt x="712" y="0"/>
                </a:cubicBezTo>
                <a:cubicBezTo>
                  <a:pt x="712" y="0"/>
                  <a:pt x="665" y="90"/>
                  <a:pt x="564" y="256"/>
                </a:cubicBezTo>
              </a:path>
            </a:pathLst>
          </a:custGeom>
          <a:solidFill>
            <a:srgbClr val="095F9C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9"/>
          <p:cNvSpPr/>
          <p:nvPr/>
        </p:nvSpPr>
        <p:spPr bwMode="auto">
          <a:xfrm rot="48873">
            <a:off x="1587500" y="2876550"/>
            <a:ext cx="1352550" cy="566738"/>
          </a:xfrm>
          <a:custGeom>
            <a:avLst/>
            <a:gdLst/>
            <a:ahLst/>
            <a:cxnLst>
              <a:cxn ang="0">
                <a:pos x="381" y="84"/>
              </a:cxn>
              <a:cxn ang="0">
                <a:pos x="0" y="336"/>
              </a:cxn>
              <a:cxn ang="0">
                <a:pos x="55" y="411"/>
              </a:cxn>
              <a:cxn ang="0">
                <a:pos x="207" y="365"/>
              </a:cxn>
              <a:cxn ang="0">
                <a:pos x="707" y="315"/>
              </a:cxn>
              <a:cxn ang="0">
                <a:pos x="990" y="403"/>
              </a:cxn>
              <a:cxn ang="0">
                <a:pos x="836" y="10"/>
              </a:cxn>
              <a:cxn ang="0">
                <a:pos x="381" y="84"/>
              </a:cxn>
            </a:cxnLst>
            <a:rect l="0" t="0" r="r" b="b"/>
            <a:pathLst>
              <a:path w="990" h="416">
                <a:moveTo>
                  <a:pt x="381" y="84"/>
                </a:moveTo>
                <a:cubicBezTo>
                  <a:pt x="227" y="144"/>
                  <a:pt x="96" y="233"/>
                  <a:pt x="0" y="336"/>
                </a:cubicBezTo>
                <a:cubicBezTo>
                  <a:pt x="18" y="373"/>
                  <a:pt x="39" y="408"/>
                  <a:pt x="55" y="411"/>
                </a:cubicBezTo>
                <a:cubicBezTo>
                  <a:pt x="87" y="416"/>
                  <a:pt x="109" y="399"/>
                  <a:pt x="207" y="365"/>
                </a:cubicBezTo>
                <a:cubicBezTo>
                  <a:pt x="305" y="331"/>
                  <a:pt x="520" y="262"/>
                  <a:pt x="707" y="315"/>
                </a:cubicBezTo>
                <a:cubicBezTo>
                  <a:pt x="894" y="369"/>
                  <a:pt x="990" y="403"/>
                  <a:pt x="990" y="403"/>
                </a:cubicBezTo>
                <a:cubicBezTo>
                  <a:pt x="836" y="10"/>
                  <a:pt x="836" y="10"/>
                  <a:pt x="836" y="10"/>
                </a:cubicBezTo>
                <a:cubicBezTo>
                  <a:pt x="695" y="0"/>
                  <a:pt x="537" y="23"/>
                  <a:pt x="381" y="84"/>
                </a:cubicBezTo>
              </a:path>
            </a:pathLst>
          </a:custGeom>
          <a:solidFill>
            <a:srgbClr val="1F9FBA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10"/>
          <p:cNvSpPr/>
          <p:nvPr/>
        </p:nvSpPr>
        <p:spPr bwMode="auto">
          <a:xfrm rot="48873">
            <a:off x="2406650" y="2074863"/>
            <a:ext cx="671513" cy="1377950"/>
          </a:xfrm>
          <a:custGeom>
            <a:avLst/>
            <a:gdLst/>
            <a:ahLst/>
            <a:cxnLst>
              <a:cxn ang="0">
                <a:pos x="481" y="878"/>
              </a:cxn>
              <a:cxn ang="0">
                <a:pos x="432" y="991"/>
              </a:cxn>
              <a:cxn ang="0">
                <a:pos x="320" y="941"/>
              </a:cxn>
              <a:cxn ang="0">
                <a:pos x="140" y="544"/>
              </a:cxn>
              <a:cxn ang="0">
                <a:pos x="2" y="130"/>
              </a:cxn>
              <a:cxn ang="0">
                <a:pos x="51" y="17"/>
              </a:cxn>
              <a:cxn ang="0">
                <a:pos x="164" y="67"/>
              </a:cxn>
              <a:cxn ang="0">
                <a:pos x="344" y="464"/>
              </a:cxn>
              <a:cxn ang="0">
                <a:pos x="481" y="878"/>
              </a:cxn>
            </a:cxnLst>
            <a:rect l="0" t="0" r="r" b="b"/>
            <a:pathLst>
              <a:path w="492" h="1008">
                <a:moveTo>
                  <a:pt x="481" y="878"/>
                </a:moveTo>
                <a:cubicBezTo>
                  <a:pt x="492" y="933"/>
                  <a:pt x="477" y="973"/>
                  <a:pt x="432" y="991"/>
                </a:cubicBezTo>
                <a:cubicBezTo>
                  <a:pt x="387" y="1008"/>
                  <a:pt x="349" y="990"/>
                  <a:pt x="320" y="941"/>
                </a:cubicBezTo>
                <a:cubicBezTo>
                  <a:pt x="320" y="941"/>
                  <a:pt x="279" y="900"/>
                  <a:pt x="140" y="544"/>
                </a:cubicBezTo>
                <a:cubicBezTo>
                  <a:pt x="0" y="188"/>
                  <a:pt x="2" y="130"/>
                  <a:pt x="2" y="130"/>
                </a:cubicBezTo>
                <a:cubicBezTo>
                  <a:pt x="0" y="73"/>
                  <a:pt x="7" y="35"/>
                  <a:pt x="51" y="17"/>
                </a:cubicBezTo>
                <a:cubicBezTo>
                  <a:pt x="96" y="0"/>
                  <a:pt x="128" y="17"/>
                  <a:pt x="164" y="67"/>
                </a:cubicBezTo>
                <a:cubicBezTo>
                  <a:pt x="164" y="67"/>
                  <a:pt x="216" y="136"/>
                  <a:pt x="344" y="464"/>
                </a:cubicBezTo>
                <a:cubicBezTo>
                  <a:pt x="472" y="792"/>
                  <a:pt x="481" y="878"/>
                  <a:pt x="481" y="878"/>
                </a:cubicBezTo>
              </a:path>
            </a:pathLst>
          </a:custGeom>
          <a:solidFill>
            <a:srgbClr val="262626">
              <a:lumMod val="10000"/>
              <a:lumOff val="90000"/>
            </a:srgbClr>
          </a:solidFill>
          <a:ln w="9525">
            <a:solidFill>
              <a:srgbClr val="262626">
                <a:lumMod val="50000"/>
                <a:lumOff val="50000"/>
              </a:srgbClr>
            </a:solidFill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Oval 108"/>
          <p:cNvSpPr/>
          <p:nvPr/>
        </p:nvSpPr>
        <p:spPr>
          <a:xfrm>
            <a:off x="6858000" y="2354263"/>
            <a:ext cx="374650" cy="365125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95" b="0" i="0" u="none" strike="noStrike" kern="0" cap="none" spc="0" normalizeH="0" baseline="0" noProof="0" dirty="0">
              <a:ln>
                <a:noFill/>
              </a:ln>
              <a:solidFill>
                <a:srgbClr val="9BB955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245"/>
          <p:cNvSpPr/>
          <p:nvPr/>
        </p:nvSpPr>
        <p:spPr bwMode="auto">
          <a:xfrm>
            <a:off x="6958013" y="2451100"/>
            <a:ext cx="173038" cy="171450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Oval 114"/>
          <p:cNvSpPr/>
          <p:nvPr/>
        </p:nvSpPr>
        <p:spPr>
          <a:xfrm>
            <a:off x="6858000" y="3300413"/>
            <a:ext cx="374650" cy="365125"/>
          </a:xfrm>
          <a:prstGeom prst="ellipse">
            <a:avLst/>
          </a:pr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395" b="0" i="0" u="none" strike="noStrike" kern="0" cap="none" spc="0" normalizeH="0" baseline="0" noProof="0" dirty="0">
              <a:ln>
                <a:noFill/>
              </a:ln>
              <a:solidFill>
                <a:srgbClr val="BE382C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116"/>
          <p:cNvSpPr>
            <a:spLocks noEditPoints="1"/>
          </p:cNvSpPr>
          <p:nvPr/>
        </p:nvSpPr>
        <p:spPr bwMode="auto">
          <a:xfrm>
            <a:off x="6967538" y="3370263"/>
            <a:ext cx="153988" cy="225425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Oval 118"/>
          <p:cNvSpPr/>
          <p:nvPr/>
        </p:nvSpPr>
        <p:spPr>
          <a:xfrm>
            <a:off x="6858000" y="1879600"/>
            <a:ext cx="374650" cy="366713"/>
          </a:xfrm>
          <a:prstGeom prst="ellips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95" b="1" i="0" u="none" strike="noStrike" kern="0" cap="none" spc="0" normalizeH="0" baseline="0" noProof="0" dirty="0">
              <a:ln>
                <a:noFill/>
              </a:ln>
              <a:solidFill>
                <a:srgbClr val="15AA96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217"/>
          <p:cNvSpPr>
            <a:spLocks noEditPoints="1"/>
          </p:cNvSpPr>
          <p:nvPr/>
        </p:nvSpPr>
        <p:spPr bwMode="auto">
          <a:xfrm>
            <a:off x="6946900" y="1989138"/>
            <a:ext cx="196850" cy="147638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Oval 124"/>
          <p:cNvSpPr/>
          <p:nvPr/>
        </p:nvSpPr>
        <p:spPr>
          <a:xfrm>
            <a:off x="6858000" y="2827338"/>
            <a:ext cx="374650" cy="363538"/>
          </a:xfrm>
          <a:prstGeom prst="ellipse">
            <a:avLst/>
          </a:prstGeom>
          <a:solidFill>
            <a:srgbClr val="1F9FB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95" b="0" i="0" u="none" strike="noStrike" kern="0" cap="none" spc="0" normalizeH="0" baseline="0" noProof="0" dirty="0">
              <a:ln>
                <a:noFill/>
              </a:ln>
              <a:solidFill>
                <a:srgbClr val="F19B1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56"/>
          <p:cNvSpPr>
            <a:spLocks noEditPoints="1"/>
          </p:cNvSpPr>
          <p:nvPr/>
        </p:nvSpPr>
        <p:spPr bwMode="auto">
          <a:xfrm>
            <a:off x="6954838" y="2919413"/>
            <a:ext cx="179388" cy="179388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68458" tIns="34229" rIns="68458" bIns="34229" numCol="1" anchor="t" anchorCtr="0" compatLnSpc="1"/>
          <a:lstStyle/>
          <a:p>
            <a:pPr marL="0" marR="0" lvl="0" indent="0" algn="l" defTabSz="1029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91" name="TextBox 13"/>
          <p:cNvSpPr txBox="1"/>
          <p:nvPr/>
        </p:nvSpPr>
        <p:spPr>
          <a:xfrm rot="-1285082">
            <a:off x="2743200" y="1985645"/>
            <a:ext cx="1299210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Planejamento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2" name="TextBox 13"/>
          <p:cNvSpPr txBox="1"/>
          <p:nvPr/>
        </p:nvSpPr>
        <p:spPr>
          <a:xfrm rot="-1285082">
            <a:off x="2862580" y="2299335"/>
            <a:ext cx="1061085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Roteirização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3" name="TextBox 13"/>
          <p:cNvSpPr txBox="1"/>
          <p:nvPr/>
        </p:nvSpPr>
        <p:spPr>
          <a:xfrm rot="-1285082">
            <a:off x="2960370" y="2493645"/>
            <a:ext cx="1291590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Desenvolvimento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4" name="TextBox 13"/>
          <p:cNvSpPr txBox="1"/>
          <p:nvPr/>
        </p:nvSpPr>
        <p:spPr>
          <a:xfrm rot="-1285082">
            <a:off x="3100388" y="2889568"/>
            <a:ext cx="617537" cy="1841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911225">
              <a:spcBef>
                <a:spcPct val="20000"/>
              </a:spcBef>
            </a:pPr>
            <a:r>
              <a:rPr lang="pt-BR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Entrega</a:t>
            </a:r>
            <a:endParaRPr lang="pt-BR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95" name="TextBox 13"/>
          <p:cNvSpPr txBox="1"/>
          <p:nvPr/>
        </p:nvSpPr>
        <p:spPr>
          <a:xfrm>
            <a:off x="5099050" y="1828165"/>
            <a:ext cx="1100138" cy="161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Planejamento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6" name="TextBox 13"/>
          <p:cNvSpPr txBox="1"/>
          <p:nvPr/>
        </p:nvSpPr>
        <p:spPr>
          <a:xfrm>
            <a:off x="5100955" y="1984693"/>
            <a:ext cx="1687513" cy="3822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30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Em uma rápida reunião avaliar e definir qual sera o objeto de interesse do projeto.</a:t>
            </a:r>
            <a:endParaRPr lang="pt-BR" altLang="zh-CN" sz="830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7" name="TextBox 13"/>
          <p:cNvSpPr txBox="1"/>
          <p:nvPr/>
        </p:nvSpPr>
        <p:spPr>
          <a:xfrm>
            <a:off x="5099050" y="2400300"/>
            <a:ext cx="1100138" cy="161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Roteirização: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8" name="TextBox 13"/>
          <p:cNvSpPr txBox="1"/>
          <p:nvPr/>
        </p:nvSpPr>
        <p:spPr>
          <a:xfrm>
            <a:off x="5099050" y="2576513"/>
            <a:ext cx="1687513" cy="2546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2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Apresentação do roteiro referente ao conteúdo que será trabalhado.</a:t>
            </a:r>
            <a:endParaRPr lang="pt-BR" altLang="zh-CN" sz="82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199" name="TextBox 13"/>
          <p:cNvSpPr txBox="1"/>
          <p:nvPr/>
        </p:nvSpPr>
        <p:spPr>
          <a:xfrm>
            <a:off x="5100955" y="2900680"/>
            <a:ext cx="1203325" cy="161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Desenvolvimento: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00" name="TextBox 13"/>
          <p:cNvSpPr txBox="1"/>
          <p:nvPr/>
        </p:nvSpPr>
        <p:spPr>
          <a:xfrm>
            <a:off x="5099050" y="3062288"/>
            <a:ext cx="1687513" cy="2546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2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Etapa de desenvolvimento do conteúdo a ser ministrado.</a:t>
            </a:r>
            <a:endParaRPr lang="pt-BR" altLang="zh-CN" sz="82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01" name="TextBox 13"/>
          <p:cNvSpPr txBox="1"/>
          <p:nvPr/>
        </p:nvSpPr>
        <p:spPr>
          <a:xfrm>
            <a:off x="5100638" y="3346450"/>
            <a:ext cx="1098550" cy="161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1050" b="1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Entrega:</a:t>
            </a:r>
            <a:endParaRPr lang="pt-BR" altLang="zh-CN" sz="1050" b="1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02" name="TextBox 13"/>
          <p:cNvSpPr txBox="1"/>
          <p:nvPr/>
        </p:nvSpPr>
        <p:spPr>
          <a:xfrm>
            <a:off x="5099050" y="3508375"/>
            <a:ext cx="1687513" cy="3822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911225">
              <a:spcBef>
                <a:spcPct val="20000"/>
              </a:spcBef>
            </a:pPr>
            <a:r>
              <a:rPr lang="pt-BR" altLang="zh-CN" sz="825" noProof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  <a:sym typeface="Arial" panose="020B0604020202020204" pitchFamily="34" charset="0"/>
              </a:rPr>
              <a:t>Apresentação do material desenvolvido de acordo com a necessidade mensurada.</a:t>
            </a:r>
            <a:endParaRPr lang="pt-BR" altLang="zh-CN" sz="825" noProof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6995" y="-161925"/>
            <a:ext cx="266700" cy="5495290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Retângulo 2"/>
          <p:cNvSpPr/>
          <p:nvPr/>
        </p:nvSpPr>
        <p:spPr>
          <a:xfrm>
            <a:off x="485775" y="-146050"/>
            <a:ext cx="76200" cy="5495290"/>
          </a:xfrm>
          <a:prstGeom prst="rect">
            <a:avLst/>
          </a:prstGeom>
          <a:solidFill>
            <a:srgbClr val="095F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8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01</a:t>
            </a:r>
            <a:endParaRPr lang="zh-CN" altLang="en-US" sz="1245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4315460" y="504190"/>
            <a:ext cx="38823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Uma introdução do Mercado de TI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150" name="TextBox 13"/>
          <p:cNvSpPr txBox="1"/>
          <p:nvPr/>
        </p:nvSpPr>
        <p:spPr>
          <a:xfrm>
            <a:off x="4359275" y="1198880"/>
            <a:ext cx="4068445" cy="31616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Trata-se de uma palestra introdutória ao mercado de Tecnologia da Informação, contendo um apanhado de informações pertinentes à área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.</a:t>
            </a: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 Voltada áqueles que buscam ingressar ou que tem dúvidas quanto ao que estudar e quais conteúdos procurar, essa palestra trata de assuntos como segmentos da área, principais características buscadas pelo mercado, como, o que e onde estudar.</a:t>
            </a:r>
            <a:endParaRPr lang="pt-BR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endParaRPr lang="pt-BR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Ela também serve para desmistificar que TI é coisa complicada, o foco é mostrar que qualquer um pode entrar na área com esforço e estudo.</a:t>
            </a:r>
            <a:endParaRPr lang="pt-BR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1524000" y="3160713"/>
            <a:ext cx="160655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pt-BR" altLang="en-US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O que é TI?</a:t>
            </a:r>
            <a:endParaRPr lang="pt-BR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0</a:t>
            </a:r>
            <a:r>
              <a:rPr lang="pt-BR" altLang="en-US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2</a:t>
            </a:r>
            <a:endParaRPr lang="pt-BR" altLang="en-US" sz="1245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4206875" y="542290"/>
            <a:ext cx="36893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Introdução à programação: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150" name="TextBox 13"/>
          <p:cNvSpPr txBox="1"/>
          <p:nvPr/>
        </p:nvSpPr>
        <p:spPr>
          <a:xfrm>
            <a:off x="4265930" y="1280160"/>
            <a:ext cx="3795395" cy="29679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É uma palestra que reúne os principais conceitos de programação, fala um pouco sobre seus elementos, suas variações e seus desafios.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Nessa palestra são abordados conceitos como lógica de programação, paradigmas de desenvolvimento, variações na área e dicas importantes para os novos programadores.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É uma palestra voltada à jovens e adultos que procuram um direcionamento na área de desenvolvimento de software.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1524000" y="3160713"/>
            <a:ext cx="160655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pt-BR" altLang="en-US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O que é Programação?</a:t>
            </a:r>
            <a:endParaRPr lang="pt-BR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0</a:t>
            </a:r>
            <a:r>
              <a:rPr lang="pt-BR" altLang="en-US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3</a:t>
            </a:r>
            <a:endParaRPr lang="pt-BR" altLang="en-US" sz="1245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4235450" y="606425"/>
            <a:ext cx="36893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Programa básico de Excel: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150" name="TextBox 13"/>
          <p:cNvSpPr txBox="1"/>
          <p:nvPr/>
        </p:nvSpPr>
        <p:spPr>
          <a:xfrm>
            <a:off x="4302125" y="1136650"/>
            <a:ext cx="3795395" cy="3118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Esse conteúdo é voltado à jovens e adultos que procuram aprender e/ou destravar habilidades na criação e manipulação de planilhas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.</a:t>
            </a: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 A palestra abordará temas como criar uma planilha, estruturar os dados, funções básicas do excel e aplicações práticas no dia a dia.</a:t>
            </a:r>
            <a:endParaRPr lang="pt-BR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Além de orientações do que fazer será usado como exemplo na palestra a criação de uma planilha de controle de despesas, que pode ser muito interessante para que trabalhadores do comercio informal possam aumentar o controle sobre suas vendas e despesas e se planejarem melhor.</a:t>
            </a:r>
            <a:endParaRPr lang="pt-BR" altLang="zh-CN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1524000" y="3160713"/>
            <a:ext cx="160655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pt-BR" altLang="en-US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O que é Excel?</a:t>
            </a:r>
            <a:endParaRPr lang="pt-BR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0" y="0"/>
            <a:ext cx="2370138" cy="5145088"/>
          </a:xfrm>
          <a:prstGeom prst="rect">
            <a:avLst/>
          </a:prstGeom>
          <a:solidFill>
            <a:srgbClr val="1F9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25"/>
          <p:cNvSpPr txBox="1"/>
          <p:nvPr/>
        </p:nvSpPr>
        <p:spPr>
          <a:xfrm>
            <a:off x="1303338" y="1198563"/>
            <a:ext cx="2049463" cy="2007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0</a:t>
            </a:r>
            <a:r>
              <a:rPr lang="pt-BR" altLang="en-US" sz="12450" noProof="1" dirty="0">
                <a:solidFill>
                  <a:schemeClr val="bg1"/>
                </a:solidFill>
                <a:latin typeface="Impact" panose="020B0806030902050204" pitchFamily="34" charset="0"/>
                <a:ea typeface="SimSun" panose="02010600030101010101" pitchFamily="2" charset="-122"/>
                <a:cs typeface="+mn-cs"/>
              </a:rPr>
              <a:t>4</a:t>
            </a:r>
            <a:endParaRPr lang="pt-BR" altLang="en-US" sz="12450" noProof="1" dirty="0">
              <a:solidFill>
                <a:schemeClr val="bg1"/>
              </a:solidFill>
              <a:latin typeface="Impact" panose="020B080603090205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49" name="文本框 26"/>
          <p:cNvSpPr txBox="1"/>
          <p:nvPr/>
        </p:nvSpPr>
        <p:spPr>
          <a:xfrm>
            <a:off x="4235450" y="592455"/>
            <a:ext cx="3689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pt-BR" altLang="zh-CN" sz="1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Orientações para melhora nos estudos:</a:t>
            </a:r>
            <a:endParaRPr lang="pt-BR" altLang="zh-CN" sz="1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150" name="TextBox 13"/>
          <p:cNvSpPr txBox="1"/>
          <p:nvPr/>
        </p:nvSpPr>
        <p:spPr>
          <a:xfrm>
            <a:off x="4330700" y="1309370"/>
            <a:ext cx="3795395" cy="24085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Palestra voltada à jovens e adultos que estão estudando para concursos ou vestibulares. Nela serão abordados alguns temas e estratégias relevantes para melhorar tanto o aprendizado quanto o aproveitamento deste.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  <a:p>
            <a:pPr algn="l" defTabSz="1216025">
              <a:lnSpc>
                <a:spcPct val="110000"/>
              </a:lnSpc>
              <a:spcBef>
                <a:spcPct val="20000"/>
              </a:spcBef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sym typeface="Arial" panose="020B0604020202020204" pitchFamily="34" charset="0"/>
              </a:rPr>
              <a:t>Nela trago dicas como método pomodoro, local de estudo, estratégias para organizar os horários, falo sobre a importância do sono e o papel da atividade fisica sobre os estudos, entre outros.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51" name="文本框 28"/>
          <p:cNvSpPr txBox="1"/>
          <p:nvPr/>
        </p:nvSpPr>
        <p:spPr>
          <a:xfrm>
            <a:off x="1524000" y="3160713"/>
            <a:ext cx="1606550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/>
            <a:r>
              <a:rPr lang="pt-BR" altLang="en-US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charset="-122"/>
              </a:rPr>
              <a:t>Como melhorar os estudos?</a:t>
            </a:r>
            <a:endParaRPr lang="pt-BR" altLang="en-US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4552</Words>
  <Application>WPS Presentation</Application>
  <PresentationFormat>全屏显示(4:3)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Arial Bold</vt:lpstr>
      <vt:lpstr>Arial Regular</vt:lpstr>
      <vt:lpstr>Impact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felip</cp:lastModifiedBy>
  <cp:revision>33</cp:revision>
  <dcterms:created xsi:type="dcterms:W3CDTF">2015-07-07T01:57:00Z</dcterms:created>
  <dcterms:modified xsi:type="dcterms:W3CDTF">2023-03-08T00:56:39Z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1046-11.2.0.11486</vt:lpwstr>
  </property>
  <property fmtid="{D5CDD505-2E9C-101B-9397-08002B2CF9AE}" pid="3" name="ICV">
    <vt:lpwstr>C43FFFE882714FD2B140A5B7F0210F6E</vt:lpwstr>
  </property>
</Properties>
</file>