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5"/>
  </p:notesMasterIdLst>
  <p:handoutMasterIdLst>
    <p:handoutMasterId r:id="rId16"/>
  </p:handoutMasterIdLst>
  <p:sldIdLst>
    <p:sldId id="256" r:id="rId4"/>
    <p:sldId id="259" r:id="rId5"/>
    <p:sldId id="295" r:id="rId6"/>
    <p:sldId id="260" r:id="rId7"/>
    <p:sldId id="265" r:id="rId8"/>
    <p:sldId id="298" r:id="rId9"/>
    <p:sldId id="266" r:id="rId10"/>
    <p:sldId id="271" r:id="rId11"/>
    <p:sldId id="269" r:id="rId12"/>
    <p:sldId id="264" r:id="rId13"/>
    <p:sldId id="301" r:id="rId14"/>
  </p:sldIdLst>
  <p:sldSz cx="9144000" cy="51435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FBA"/>
    <a:srgbClr val="095F9C"/>
    <a:srgbClr val="137CAB"/>
    <a:srgbClr val="3DC1CA"/>
    <a:srgbClr val="232323"/>
    <a:srgbClr val="00B9B3"/>
    <a:srgbClr val="7F7F7F"/>
    <a:srgbClr val="FCC725"/>
    <a:srgbClr val="04A6A1"/>
    <a:srgbClr val="00A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062" y="66"/>
      </p:cViewPr>
      <p:guideLst>
        <p:guide orient="horz" pos="1575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69910D-4A62-402E-87EC-B0B73BB0C2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920"/>
            <a:ext cx="77724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920"/>
            <a:ext cx="77724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529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701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093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135"/>
            <a:ext cx="3868340" cy="276392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093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135"/>
            <a:ext cx="3887391" cy="276392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699"/>
            <a:ext cx="4629150" cy="365585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699"/>
            <a:ext cx="4629150" cy="365585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529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701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093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135"/>
            <a:ext cx="3868340" cy="276392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093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135"/>
            <a:ext cx="3887391" cy="276392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699"/>
            <a:ext cx="4629150" cy="365585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699"/>
            <a:ext cx="4629150" cy="365585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pt-BR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indent="-228600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indent="-228600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indent="-228600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indent="-228600" fontAlgn="auto"/>
            <a:r>
              <a:rPr lang="zh-CN" altLang="en-US" sz="1350" strike="noStrike" noProof="1" dirty="0"/>
              <a:t>第五级</a:t>
            </a:r>
            <a:endParaRPr lang="en-US" altLang="x-none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pt-BR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indent="-228600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indent="-228600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indent="-228600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indent="-228600" fontAlgn="auto"/>
            <a:r>
              <a:rPr lang="zh-CN" altLang="en-US" sz="1350" strike="noStrike" noProof="1" dirty="0"/>
              <a:t>第五级</a:t>
            </a:r>
            <a:endParaRPr lang="en-US" altLang="x-none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Imagem 1" descr="16_dhans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4905" y="0"/>
            <a:ext cx="6729095" cy="5133340"/>
          </a:xfrm>
          <a:prstGeom prst="rect">
            <a:avLst/>
          </a:prstGeom>
        </p:spPr>
      </p:pic>
      <p:sp>
        <p:nvSpPr>
          <p:cNvPr id="4105" name="任意多边形 14"/>
          <p:cNvSpPr/>
          <p:nvPr/>
        </p:nvSpPr>
        <p:spPr>
          <a:xfrm>
            <a:off x="571500" y="497840"/>
            <a:ext cx="1905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779" y="0"/>
              </a:cxn>
              <a:cxn ang="0">
                <a:pos x="173790" y="0"/>
              </a:cxn>
              <a:cxn ang="0">
                <a:pos x="254000" y="33020"/>
              </a:cxn>
              <a:cxn ang="0">
                <a:pos x="254000" y="1287780"/>
              </a:cxn>
              <a:cxn ang="0">
                <a:pos x="173790" y="1320800"/>
              </a:cxn>
              <a:cxn ang="0">
                <a:pos x="32586" y="1320800"/>
              </a:cxn>
              <a:cxn ang="0">
                <a:pos x="0" y="1320800"/>
              </a:cxn>
            </a:cxnLst>
            <a:pathLst>
              <a:path w="292978" h="3480531">
                <a:moveTo>
                  <a:pt x="0" y="0"/>
                </a:moveTo>
                <a:lnTo>
                  <a:pt x="40116" y="0"/>
                </a:lnTo>
                <a:cubicBezTo>
                  <a:pt x="200459" y="0"/>
                  <a:pt x="200459" y="0"/>
                  <a:pt x="200459" y="0"/>
                </a:cubicBezTo>
                <a:cubicBezTo>
                  <a:pt x="246718" y="0"/>
                  <a:pt x="292978" y="43507"/>
                  <a:pt x="292978" y="87013"/>
                </a:cubicBezTo>
                <a:cubicBezTo>
                  <a:pt x="292978" y="3393518"/>
                  <a:pt x="292978" y="3393518"/>
                  <a:pt x="292978" y="3393518"/>
                </a:cubicBezTo>
                <a:cubicBezTo>
                  <a:pt x="292978" y="3437024"/>
                  <a:pt x="246718" y="3480531"/>
                  <a:pt x="200459" y="3480531"/>
                </a:cubicBezTo>
                <a:cubicBezTo>
                  <a:pt x="138779" y="3480531"/>
                  <a:pt x="84809" y="3480531"/>
                  <a:pt x="37586" y="3480531"/>
                </a:cubicBezTo>
                <a:lnTo>
                  <a:pt x="0" y="3480531"/>
                </a:lnTo>
                <a:lnTo>
                  <a:pt x="0" y="0"/>
                </a:lnTo>
                <a:close/>
              </a:path>
            </a:pathLst>
          </a:custGeom>
          <a:solidFill>
            <a:srgbClr val="1F9FBA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4106" name="文本框 15"/>
          <p:cNvSpPr txBox="1"/>
          <p:nvPr/>
        </p:nvSpPr>
        <p:spPr>
          <a:xfrm>
            <a:off x="762000" y="497840"/>
            <a:ext cx="5143500" cy="714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pt-BR" altLang="en-US" sz="4050" b="1" noProof="1" dirty="0">
                <a:solidFill>
                  <a:schemeClr val="bg1"/>
                </a:solidFill>
                <a:latin typeface="Arial Bold" charset="0"/>
                <a:ea typeface="SimSun" panose="02010600030101010101" pitchFamily="2" charset="-122"/>
                <a:cs typeface="Arial Bold" charset="0"/>
              </a:rPr>
              <a:t>Projeto de Extensão</a:t>
            </a:r>
            <a:endParaRPr lang="pt-BR" altLang="en-US" sz="4050" b="1" noProof="1" dirty="0">
              <a:solidFill>
                <a:schemeClr val="bg1"/>
              </a:solidFill>
              <a:latin typeface="Arial Bold" charset="0"/>
              <a:ea typeface="SimSun" panose="02010600030101010101" pitchFamily="2" charset="-122"/>
              <a:cs typeface="Arial Bold" charset="0"/>
            </a:endParaRPr>
          </a:p>
        </p:txBody>
      </p:sp>
      <p:sp>
        <p:nvSpPr>
          <p:cNvPr id="4107" name="文本框 17"/>
          <p:cNvSpPr txBox="1"/>
          <p:nvPr/>
        </p:nvSpPr>
        <p:spPr>
          <a:xfrm>
            <a:off x="857250" y="1211898"/>
            <a:ext cx="1557338" cy="252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/>
            <a:r>
              <a:rPr lang="pt-BR" altLang="en-US" sz="1050" noProof="1" dirty="0">
                <a:solidFill>
                  <a:schemeClr val="bg1"/>
                </a:solidFill>
                <a:latin typeface="Arial Regular" charset="0"/>
                <a:ea typeface="SimSun" panose="02010600030101010101" pitchFamily="2" charset="-122"/>
                <a:cs typeface="Arial Regular" charset="0"/>
              </a:rPr>
              <a:t>Felipe Passos</a:t>
            </a:r>
            <a:endParaRPr lang="pt-BR" altLang="en-US" sz="1050" noProof="1" dirty="0">
              <a:solidFill>
                <a:schemeClr val="bg1"/>
              </a:solidFill>
              <a:latin typeface="Arial Regular" charset="0"/>
              <a:ea typeface="SimSun" panose="02010600030101010101" pitchFamily="2" charset="-122"/>
              <a:cs typeface="Arial Regular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65" name="任意多边形 14"/>
          <p:cNvSpPr/>
          <p:nvPr/>
        </p:nvSpPr>
        <p:spPr>
          <a:xfrm>
            <a:off x="290830" y="441325"/>
            <a:ext cx="1905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779" y="0"/>
              </a:cxn>
              <a:cxn ang="0">
                <a:pos x="173790" y="0"/>
              </a:cxn>
              <a:cxn ang="0">
                <a:pos x="254000" y="33020"/>
              </a:cxn>
              <a:cxn ang="0">
                <a:pos x="254000" y="1287780"/>
              </a:cxn>
              <a:cxn ang="0">
                <a:pos x="173790" y="1320800"/>
              </a:cxn>
              <a:cxn ang="0">
                <a:pos x="32586" y="1320800"/>
              </a:cxn>
              <a:cxn ang="0">
                <a:pos x="0" y="1320800"/>
              </a:cxn>
            </a:cxnLst>
            <a:pathLst>
              <a:path w="292978" h="3480531">
                <a:moveTo>
                  <a:pt x="0" y="0"/>
                </a:moveTo>
                <a:lnTo>
                  <a:pt x="40116" y="0"/>
                </a:lnTo>
                <a:cubicBezTo>
                  <a:pt x="200459" y="0"/>
                  <a:pt x="200459" y="0"/>
                  <a:pt x="200459" y="0"/>
                </a:cubicBezTo>
                <a:cubicBezTo>
                  <a:pt x="246718" y="0"/>
                  <a:pt x="292978" y="43507"/>
                  <a:pt x="292978" y="87013"/>
                </a:cubicBezTo>
                <a:cubicBezTo>
                  <a:pt x="292978" y="3393518"/>
                  <a:pt x="292978" y="3393518"/>
                  <a:pt x="292978" y="3393518"/>
                </a:cubicBezTo>
                <a:cubicBezTo>
                  <a:pt x="292978" y="3437024"/>
                  <a:pt x="246718" y="3480531"/>
                  <a:pt x="200459" y="3480531"/>
                </a:cubicBezTo>
                <a:cubicBezTo>
                  <a:pt x="138779" y="3480531"/>
                  <a:pt x="84809" y="3480531"/>
                  <a:pt x="37586" y="3480531"/>
                </a:cubicBezTo>
                <a:lnTo>
                  <a:pt x="0" y="3480531"/>
                </a:lnTo>
                <a:lnTo>
                  <a:pt x="0" y="0"/>
                </a:lnTo>
                <a:close/>
              </a:path>
            </a:pathLst>
          </a:custGeom>
          <a:solidFill>
            <a:srgbClr val="1F9FBA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19466" name="文本框 15"/>
          <p:cNvSpPr txBox="1"/>
          <p:nvPr/>
        </p:nvSpPr>
        <p:spPr>
          <a:xfrm>
            <a:off x="481013" y="331788"/>
            <a:ext cx="4192588" cy="714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pt-BR" altLang="en-US" sz="4050" b="1" noProof="1" dirty="0">
                <a:solidFill>
                  <a:srgbClr val="FFFFFF"/>
                </a:solidFill>
                <a:latin typeface="Arial Bold" charset="0"/>
                <a:ea typeface="SimSun" panose="02010600030101010101" pitchFamily="2" charset="-122"/>
                <a:cs typeface="Arial Bold" charset="0"/>
              </a:rPr>
              <a:t>Sobre:</a:t>
            </a:r>
            <a:endParaRPr lang="pt-BR" altLang="en-US" sz="4050" b="1" noProof="1" dirty="0">
              <a:solidFill>
                <a:srgbClr val="FFFFFF"/>
              </a:solidFill>
              <a:latin typeface="Arial Bold" charset="0"/>
              <a:ea typeface="SimSun" panose="02010600030101010101" pitchFamily="2" charset="-122"/>
              <a:cs typeface="Arial Bold" charset="0"/>
            </a:endParaRPr>
          </a:p>
        </p:txBody>
      </p:sp>
      <p:sp>
        <p:nvSpPr>
          <p:cNvPr id="19467" name="文本框 17"/>
          <p:cNvSpPr txBox="1"/>
          <p:nvPr/>
        </p:nvSpPr>
        <p:spPr>
          <a:xfrm>
            <a:off x="571500" y="1023938"/>
            <a:ext cx="1557338" cy="252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/>
            <a:r>
              <a:rPr lang="pt-BR" altLang="en-US" sz="1050" noProof="1" dirty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Felipe Passos</a:t>
            </a:r>
            <a:endParaRPr lang="pt-BR" altLang="en-US" sz="1050" noProof="1" dirty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2" name="Imagem 1" descr="16_dhans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5650" y="0"/>
            <a:ext cx="6743065" cy="5143500"/>
          </a:xfrm>
          <a:prstGeom prst="rect">
            <a:avLst/>
          </a:prstGeom>
        </p:spPr>
      </p:pic>
      <p:sp>
        <p:nvSpPr>
          <p:cNvPr id="6150" name="TextBox 13"/>
          <p:cNvSpPr txBox="1"/>
          <p:nvPr/>
        </p:nvSpPr>
        <p:spPr>
          <a:xfrm>
            <a:off x="571500" y="1539875"/>
            <a:ext cx="4471035" cy="79565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l" defTabSz="1216025">
              <a:lnSpc>
                <a:spcPct val="110000"/>
              </a:lnSpc>
              <a:spcBef>
                <a:spcPct val="20000"/>
              </a:spcBef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Educação: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  <a:p>
            <a:pPr algn="l" defTabSz="1216025">
              <a:lnSpc>
                <a:spcPct val="110000"/>
              </a:lnSpc>
              <a:spcBef>
                <a:spcPct val="20000"/>
              </a:spcBef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Formando em Analise e Desenvolvimento de Sistemas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  <a:p>
            <a:pPr algn="l" defTabSz="1216025">
              <a:lnSpc>
                <a:spcPct val="110000"/>
              </a:lnSpc>
              <a:spcBef>
                <a:spcPct val="20000"/>
              </a:spcBef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Anhanguera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TextBox 13"/>
          <p:cNvSpPr txBox="1"/>
          <p:nvPr/>
        </p:nvSpPr>
        <p:spPr>
          <a:xfrm>
            <a:off x="571500" y="2486025"/>
            <a:ext cx="3032760" cy="202120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l" defTabSz="1216025">
              <a:lnSpc>
                <a:spcPct val="110000"/>
              </a:lnSpc>
              <a:spcBef>
                <a:spcPct val="20000"/>
              </a:spcBef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Profissional: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  <a:p>
            <a:pPr algn="l" defTabSz="1216025">
              <a:lnSpc>
                <a:spcPct val="110000"/>
              </a:lnSpc>
              <a:spcBef>
                <a:spcPct val="20000"/>
              </a:spcBef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Desenvolvedor Backend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  <a:p>
            <a:pPr algn="l" defTabSz="1216025">
              <a:lnSpc>
                <a:spcPct val="110000"/>
              </a:lnSpc>
              <a:spcBef>
                <a:spcPct val="20000"/>
              </a:spcBef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GC Security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  <a:p>
            <a:pPr algn="l" defTabSz="1216025">
              <a:lnSpc>
                <a:spcPct val="110000"/>
              </a:lnSpc>
              <a:spcBef>
                <a:spcPct val="20000"/>
              </a:spcBef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Desenvolvedor de automações e integrações em Python entre a plataforma Jira e sistemas diversos em regime de consultoria para grandes empresas.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Imagem 1" descr="16_dhans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0" y="0"/>
            <a:ext cx="6743065" cy="5143500"/>
          </a:xfrm>
          <a:prstGeom prst="rect">
            <a:avLst/>
          </a:prstGeom>
        </p:spPr>
      </p:pic>
      <p:sp>
        <p:nvSpPr>
          <p:cNvPr id="19466" name="文本框 15"/>
          <p:cNvSpPr txBox="1"/>
          <p:nvPr/>
        </p:nvSpPr>
        <p:spPr>
          <a:xfrm>
            <a:off x="3881438" y="3880168"/>
            <a:ext cx="4192588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pt-BR" altLang="en-US" sz="4800" b="1" noProof="1" dirty="0">
                <a:solidFill>
                  <a:srgbClr val="FFFFFF"/>
                </a:solidFill>
                <a:latin typeface="Arial Bold" charset="0"/>
                <a:ea typeface="SimSun" panose="02010600030101010101" pitchFamily="2" charset="-122"/>
                <a:cs typeface="Arial Bold" charset="0"/>
              </a:rPr>
              <a:t>OBRIGADO.</a:t>
            </a:r>
            <a:endParaRPr lang="pt-BR" altLang="en-US" sz="4800" b="1" noProof="1" dirty="0">
              <a:solidFill>
                <a:srgbClr val="FFFFFF"/>
              </a:solidFill>
              <a:latin typeface="Arial Bold" charset="0"/>
              <a:ea typeface="SimSun" panose="02010600030101010101" pitchFamily="2" charset="-122"/>
              <a:cs typeface="Arial Bol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Caixa de Texto 1"/>
          <p:cNvSpPr txBox="1"/>
          <p:nvPr/>
        </p:nvSpPr>
        <p:spPr>
          <a:xfrm>
            <a:off x="5050155" y="1228725"/>
            <a:ext cx="31781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/>
            <a:r>
              <a:rPr lang="pt-BR" altLang="en-US">
                <a:solidFill>
                  <a:schemeClr val="bg1"/>
                </a:solidFill>
                <a:latin typeface="Arial Bold" charset="0"/>
                <a:cs typeface="Arial Bold" charset="0"/>
              </a:rPr>
              <a:t>Utilizar dos conteúdos abordados no curso superior em Análise e Desenvolvimento de Sistemas para auxiliar a comunidade em seu desenvolvimento sustentável, inovações e educação através de trabalho voluntário ou parceria com orgão público ou privado.</a:t>
            </a:r>
            <a:endParaRPr lang="pt-BR" altLang="en-US">
              <a:solidFill>
                <a:schemeClr val="bg1"/>
              </a:solidFill>
              <a:latin typeface="Arial Bold" charset="0"/>
              <a:cs typeface="Arial Bold" charset="0"/>
            </a:endParaRPr>
          </a:p>
        </p:txBody>
      </p:sp>
      <p:pic>
        <p:nvPicPr>
          <p:cNvPr id="3" name="Imagem 2" descr="16_dhans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1518920" y="0"/>
            <a:ext cx="6743065" cy="5143500"/>
          </a:xfrm>
          <a:prstGeom prst="rect">
            <a:avLst/>
          </a:prstGeom>
        </p:spPr>
      </p:pic>
      <p:sp>
        <p:nvSpPr>
          <p:cNvPr id="4105" name="任意多边形 14"/>
          <p:cNvSpPr/>
          <p:nvPr/>
        </p:nvSpPr>
        <p:spPr>
          <a:xfrm>
            <a:off x="582295" y="238125"/>
            <a:ext cx="1905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779" y="0"/>
              </a:cxn>
              <a:cxn ang="0">
                <a:pos x="173790" y="0"/>
              </a:cxn>
              <a:cxn ang="0">
                <a:pos x="254000" y="33020"/>
              </a:cxn>
              <a:cxn ang="0">
                <a:pos x="254000" y="1287780"/>
              </a:cxn>
              <a:cxn ang="0">
                <a:pos x="173790" y="1320800"/>
              </a:cxn>
              <a:cxn ang="0">
                <a:pos x="32586" y="1320800"/>
              </a:cxn>
              <a:cxn ang="0">
                <a:pos x="0" y="1320800"/>
              </a:cxn>
            </a:cxnLst>
            <a:pathLst>
              <a:path w="292978" h="3480531">
                <a:moveTo>
                  <a:pt x="0" y="0"/>
                </a:moveTo>
                <a:lnTo>
                  <a:pt x="40116" y="0"/>
                </a:lnTo>
                <a:cubicBezTo>
                  <a:pt x="200459" y="0"/>
                  <a:pt x="200459" y="0"/>
                  <a:pt x="200459" y="0"/>
                </a:cubicBezTo>
                <a:cubicBezTo>
                  <a:pt x="246718" y="0"/>
                  <a:pt x="292978" y="43507"/>
                  <a:pt x="292978" y="87013"/>
                </a:cubicBezTo>
                <a:cubicBezTo>
                  <a:pt x="292978" y="3393518"/>
                  <a:pt x="292978" y="3393518"/>
                  <a:pt x="292978" y="3393518"/>
                </a:cubicBezTo>
                <a:cubicBezTo>
                  <a:pt x="292978" y="3437024"/>
                  <a:pt x="246718" y="3480531"/>
                  <a:pt x="200459" y="3480531"/>
                </a:cubicBezTo>
                <a:cubicBezTo>
                  <a:pt x="138779" y="3480531"/>
                  <a:pt x="84809" y="3480531"/>
                  <a:pt x="37586" y="3480531"/>
                </a:cubicBezTo>
                <a:lnTo>
                  <a:pt x="0" y="3480531"/>
                </a:lnTo>
                <a:lnTo>
                  <a:pt x="0" y="0"/>
                </a:lnTo>
                <a:close/>
              </a:path>
            </a:pathLst>
          </a:custGeom>
          <a:solidFill>
            <a:srgbClr val="1F9FBA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4106" name="文本框 15"/>
          <p:cNvSpPr txBox="1"/>
          <p:nvPr/>
        </p:nvSpPr>
        <p:spPr>
          <a:xfrm>
            <a:off x="772795" y="238125"/>
            <a:ext cx="5143500" cy="714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pt-BR" altLang="en-US" sz="4050" b="1" noProof="1" dirty="0">
                <a:solidFill>
                  <a:schemeClr val="bg1"/>
                </a:solidFill>
                <a:latin typeface="Arial Bold" charset="0"/>
                <a:ea typeface="SimSun" panose="02010600030101010101" pitchFamily="2" charset="-122"/>
                <a:cs typeface="Arial Bold" charset="0"/>
              </a:rPr>
              <a:t>Objetivo:</a:t>
            </a:r>
            <a:endParaRPr lang="pt-BR" altLang="en-US" sz="4050" b="1" noProof="1" dirty="0">
              <a:solidFill>
                <a:schemeClr val="bg1"/>
              </a:solidFill>
              <a:latin typeface="Arial Bold" charset="0"/>
              <a:ea typeface="SimSun" panose="02010600030101010101" pitchFamily="2" charset="-122"/>
              <a:cs typeface="Arial Bol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Imagem 2" descr="16_dhans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3815080" y="0"/>
            <a:ext cx="6743065" cy="5143500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582295" y="1621790"/>
            <a:ext cx="31781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  <a:latin typeface="Arial Bold" charset="0"/>
                <a:cs typeface="Arial Bold" charset="0"/>
              </a:rPr>
              <a:t>O projeto será realizado juntamente ao parceiro a partir das observações e necessidades do mesmo, sendo o intuito principal agregar valor à empresa ou comunidade.</a:t>
            </a:r>
            <a:endParaRPr lang="pt-BR" altLang="en-US">
              <a:solidFill>
                <a:schemeClr val="bg1"/>
              </a:solidFill>
              <a:latin typeface="Arial Bold" charset="0"/>
              <a:cs typeface="Arial Bold" charset="0"/>
            </a:endParaRPr>
          </a:p>
        </p:txBody>
      </p:sp>
      <p:sp>
        <p:nvSpPr>
          <p:cNvPr id="4105" name="任意多边形 14"/>
          <p:cNvSpPr/>
          <p:nvPr/>
        </p:nvSpPr>
        <p:spPr>
          <a:xfrm>
            <a:off x="582295" y="238125"/>
            <a:ext cx="1905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779" y="0"/>
              </a:cxn>
              <a:cxn ang="0">
                <a:pos x="173790" y="0"/>
              </a:cxn>
              <a:cxn ang="0">
                <a:pos x="254000" y="33020"/>
              </a:cxn>
              <a:cxn ang="0">
                <a:pos x="254000" y="1287780"/>
              </a:cxn>
              <a:cxn ang="0">
                <a:pos x="173790" y="1320800"/>
              </a:cxn>
              <a:cxn ang="0">
                <a:pos x="32586" y="1320800"/>
              </a:cxn>
              <a:cxn ang="0">
                <a:pos x="0" y="1320800"/>
              </a:cxn>
            </a:cxnLst>
            <a:pathLst>
              <a:path w="292978" h="3480531">
                <a:moveTo>
                  <a:pt x="0" y="0"/>
                </a:moveTo>
                <a:lnTo>
                  <a:pt x="40116" y="0"/>
                </a:lnTo>
                <a:cubicBezTo>
                  <a:pt x="200459" y="0"/>
                  <a:pt x="200459" y="0"/>
                  <a:pt x="200459" y="0"/>
                </a:cubicBezTo>
                <a:cubicBezTo>
                  <a:pt x="246718" y="0"/>
                  <a:pt x="292978" y="43507"/>
                  <a:pt x="292978" y="87013"/>
                </a:cubicBezTo>
                <a:cubicBezTo>
                  <a:pt x="292978" y="3393518"/>
                  <a:pt x="292978" y="3393518"/>
                  <a:pt x="292978" y="3393518"/>
                </a:cubicBezTo>
                <a:cubicBezTo>
                  <a:pt x="292978" y="3437024"/>
                  <a:pt x="246718" y="3480531"/>
                  <a:pt x="200459" y="3480531"/>
                </a:cubicBezTo>
                <a:cubicBezTo>
                  <a:pt x="138779" y="3480531"/>
                  <a:pt x="84809" y="3480531"/>
                  <a:pt x="37586" y="3480531"/>
                </a:cubicBezTo>
                <a:lnTo>
                  <a:pt x="0" y="3480531"/>
                </a:lnTo>
                <a:lnTo>
                  <a:pt x="0" y="0"/>
                </a:lnTo>
                <a:close/>
              </a:path>
            </a:pathLst>
          </a:custGeom>
          <a:solidFill>
            <a:srgbClr val="1F9FBA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4106" name="文本框 15"/>
          <p:cNvSpPr txBox="1"/>
          <p:nvPr/>
        </p:nvSpPr>
        <p:spPr>
          <a:xfrm>
            <a:off x="772795" y="238125"/>
            <a:ext cx="5143500" cy="714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pt-BR" altLang="en-US" sz="4050" b="1" noProof="1" dirty="0">
                <a:solidFill>
                  <a:schemeClr val="bg1"/>
                </a:solidFill>
                <a:latin typeface="Arial Bold" charset="0"/>
                <a:ea typeface="SimSun" panose="02010600030101010101" pitchFamily="2" charset="-122"/>
                <a:cs typeface="Arial Bold" charset="0"/>
              </a:rPr>
              <a:t>Metodologia:</a:t>
            </a:r>
            <a:endParaRPr lang="pt-BR" altLang="en-US" sz="4050" b="1" noProof="1" dirty="0">
              <a:solidFill>
                <a:schemeClr val="bg1"/>
              </a:solidFill>
              <a:latin typeface="Arial Bold" charset="0"/>
              <a:ea typeface="SimSun" panose="02010600030101010101" pitchFamily="2" charset="-122"/>
              <a:cs typeface="Arial Bold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582295" y="4044950"/>
            <a:ext cx="4740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bg1"/>
                </a:solidFill>
                <a:latin typeface="Arial Bold" charset="0"/>
                <a:cs typeface="Arial Bold" charset="0"/>
                <a:sym typeface="+mn-ea"/>
              </a:rPr>
              <a:t>A modalidade de desenvolvimento será definida a partir do segmento de projeto a ser elaborado.</a:t>
            </a:r>
            <a:endParaRPr lang="pt-BR" altLang="en-US" sz="1400">
              <a:solidFill>
                <a:schemeClr val="bg1"/>
              </a:solidFill>
              <a:latin typeface="Arial Bold" charset="0"/>
              <a:cs typeface="Arial Bold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AutoShape 39"/>
          <p:cNvSpPr>
            <a:spLocks noChangeAspect="1" noTextEdit="1"/>
          </p:cNvSpPr>
          <p:nvPr/>
        </p:nvSpPr>
        <p:spPr>
          <a:xfrm rot="10800000">
            <a:off x="1143000" y="-117475"/>
            <a:ext cx="4122738" cy="5262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endParaRPr lang="zh-CN" altLang="en-US" sz="10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43000" y="0"/>
            <a:ext cx="2370138" cy="5145088"/>
          </a:xfrm>
          <a:prstGeom prst="rect">
            <a:avLst/>
          </a:prstGeom>
          <a:solidFill>
            <a:srgbClr val="1F9F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25"/>
          <p:cNvSpPr txBox="1"/>
          <p:nvPr/>
        </p:nvSpPr>
        <p:spPr>
          <a:xfrm>
            <a:off x="1303338" y="1198563"/>
            <a:ext cx="2049463" cy="20081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12450" noProof="1" dirty="0">
                <a:solidFill>
                  <a:schemeClr val="bg1"/>
                </a:solidFill>
                <a:latin typeface="Impact" panose="020B0806030902050204" pitchFamily="34" charset="0"/>
                <a:ea typeface="SimSun" panose="02010600030101010101" pitchFamily="2" charset="-122"/>
                <a:cs typeface="+mn-cs"/>
              </a:rPr>
              <a:t>01</a:t>
            </a:r>
            <a:endParaRPr lang="zh-CN" altLang="en-US" sz="12450" noProof="1" dirty="0">
              <a:solidFill>
                <a:schemeClr val="bg1"/>
              </a:solidFill>
              <a:latin typeface="Impact" panose="020B0806030902050204" pitchFamily="34" charset="0"/>
              <a:ea typeface="SimSun" panose="02010600030101010101" pitchFamily="2" charset="-122"/>
            </a:endParaRPr>
          </a:p>
        </p:txBody>
      </p:sp>
      <p:sp>
        <p:nvSpPr>
          <p:cNvPr id="6149" name="文本框 26"/>
          <p:cNvSpPr txBox="1"/>
          <p:nvPr/>
        </p:nvSpPr>
        <p:spPr>
          <a:xfrm>
            <a:off x="4271645" y="2869565"/>
            <a:ext cx="368935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pt-BR" altLang="zh-CN" sz="16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Cursos, Palestras e Seminários</a:t>
            </a:r>
            <a:endParaRPr lang="pt-BR" altLang="zh-CN" sz="16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150" name="TextBox 13"/>
          <p:cNvSpPr txBox="1"/>
          <p:nvPr/>
        </p:nvSpPr>
        <p:spPr>
          <a:xfrm>
            <a:off x="4359275" y="3206750"/>
            <a:ext cx="3795395" cy="9461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l" defTabSz="1216025">
              <a:lnSpc>
                <a:spcPct val="110000"/>
              </a:lnSpc>
              <a:spcBef>
                <a:spcPct val="20000"/>
              </a:spcBef>
            </a:pPr>
            <a:r>
              <a:rPr lang="pt-BR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Através da elaboração conjunta com o parceiro será realizada o projeto e execução de palestras ou equivalente dos assuntos pertinentes ao parceiro ou comunidade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.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151" name="文本框 28"/>
          <p:cNvSpPr txBox="1"/>
          <p:nvPr/>
        </p:nvSpPr>
        <p:spPr>
          <a:xfrm>
            <a:off x="1524000" y="3160713"/>
            <a:ext cx="160655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l"/>
            <a:r>
              <a:rPr lang="pt-BR" altLang="en-US" dirty="0"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charset="-122"/>
              </a:rPr>
              <a:t>Apoio Pedagógico</a:t>
            </a:r>
            <a:endParaRPr lang="pt-BR" altLang="en-US" dirty="0">
              <a:solidFill>
                <a:schemeClr val="bg1"/>
              </a:solidFill>
              <a:latin typeface="Impact" panose="020B0806030902050204" pitchFamily="34" charset="0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" name="Pentagon 66"/>
          <p:cNvSpPr/>
          <p:nvPr/>
        </p:nvSpPr>
        <p:spPr>
          <a:xfrm rot="20327205">
            <a:off x="2587625" y="1862138"/>
            <a:ext cx="1946275" cy="284163"/>
          </a:xfrm>
          <a:prstGeom prst="homePlate">
            <a:avLst/>
          </a:prstGeom>
          <a:solidFill>
            <a:srgbClr val="1F9FB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Pentagon 64"/>
          <p:cNvSpPr/>
          <p:nvPr/>
        </p:nvSpPr>
        <p:spPr>
          <a:xfrm rot="20327205">
            <a:off x="2697163" y="2163763"/>
            <a:ext cx="1739900" cy="284163"/>
          </a:xfrm>
          <a:prstGeom prst="homePlate">
            <a:avLst/>
          </a:pr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Pentagon 65"/>
          <p:cNvSpPr/>
          <p:nvPr/>
        </p:nvSpPr>
        <p:spPr>
          <a:xfrm rot="20327205">
            <a:off x="2806700" y="2459038"/>
            <a:ext cx="1573213" cy="285750"/>
          </a:xfrm>
          <a:prstGeom prst="homePlate">
            <a:avLst/>
          </a:prstGeom>
          <a:solidFill>
            <a:srgbClr val="1F9FB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Pentagon 76"/>
          <p:cNvSpPr/>
          <p:nvPr/>
        </p:nvSpPr>
        <p:spPr>
          <a:xfrm rot="20327205">
            <a:off x="2924175" y="2800350"/>
            <a:ext cx="1158875" cy="284163"/>
          </a:xfrm>
          <a:prstGeom prst="homePlate">
            <a:avLst/>
          </a:pr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Freeform 5"/>
          <p:cNvSpPr/>
          <p:nvPr/>
        </p:nvSpPr>
        <p:spPr bwMode="auto">
          <a:xfrm rot="48873">
            <a:off x="1752600" y="3275013"/>
            <a:ext cx="725488" cy="623888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160" y="287"/>
              </a:cxn>
              <a:cxn ang="0">
                <a:pos x="342" y="456"/>
              </a:cxn>
              <a:cxn ang="0">
                <a:pos x="453" y="412"/>
              </a:cxn>
              <a:cxn ang="0">
                <a:pos x="531" y="364"/>
              </a:cxn>
              <a:cxn ang="0">
                <a:pos x="457" y="277"/>
              </a:cxn>
              <a:cxn ang="0">
                <a:pos x="390" y="200"/>
              </a:cxn>
              <a:cxn ang="0">
                <a:pos x="304" y="76"/>
              </a:cxn>
              <a:cxn ang="0">
                <a:pos x="285" y="0"/>
              </a:cxn>
              <a:cxn ang="0">
                <a:pos x="0" y="92"/>
              </a:cxn>
            </a:cxnLst>
            <a:rect l="0" t="0" r="r" b="b"/>
            <a:pathLst>
              <a:path w="531" h="456">
                <a:moveTo>
                  <a:pt x="0" y="92"/>
                </a:moveTo>
                <a:cubicBezTo>
                  <a:pt x="0" y="92"/>
                  <a:pt x="84" y="198"/>
                  <a:pt x="160" y="287"/>
                </a:cubicBezTo>
                <a:cubicBezTo>
                  <a:pt x="237" y="376"/>
                  <a:pt x="342" y="456"/>
                  <a:pt x="342" y="456"/>
                </a:cubicBezTo>
                <a:cubicBezTo>
                  <a:pt x="342" y="456"/>
                  <a:pt x="383" y="445"/>
                  <a:pt x="453" y="412"/>
                </a:cubicBezTo>
                <a:cubicBezTo>
                  <a:pt x="524" y="380"/>
                  <a:pt x="531" y="364"/>
                  <a:pt x="531" y="364"/>
                </a:cubicBezTo>
                <a:cubicBezTo>
                  <a:pt x="531" y="364"/>
                  <a:pt x="510" y="279"/>
                  <a:pt x="457" y="277"/>
                </a:cubicBezTo>
                <a:cubicBezTo>
                  <a:pt x="449" y="243"/>
                  <a:pt x="432" y="201"/>
                  <a:pt x="390" y="200"/>
                </a:cubicBezTo>
                <a:cubicBezTo>
                  <a:pt x="386" y="163"/>
                  <a:pt x="358" y="88"/>
                  <a:pt x="304" y="76"/>
                </a:cubicBezTo>
                <a:cubicBezTo>
                  <a:pt x="307" y="35"/>
                  <a:pt x="285" y="0"/>
                  <a:pt x="285" y="0"/>
                </a:cubicBezTo>
                <a:lnTo>
                  <a:pt x="0" y="9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Freeform 6"/>
          <p:cNvSpPr/>
          <p:nvPr/>
        </p:nvSpPr>
        <p:spPr bwMode="auto">
          <a:xfrm rot="48873">
            <a:off x="2162175" y="3257550"/>
            <a:ext cx="173038" cy="180975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126" y="108"/>
              </a:cxn>
              <a:cxn ang="0">
                <a:pos x="94" y="126"/>
              </a:cxn>
              <a:cxn ang="0">
                <a:pos x="22" y="58"/>
              </a:cxn>
              <a:cxn ang="0">
                <a:pos x="0" y="2"/>
              </a:cxn>
              <a:cxn ang="0">
                <a:pos x="77" y="0"/>
              </a:cxn>
            </a:cxnLst>
            <a:rect l="0" t="0" r="r" b="b"/>
            <a:pathLst>
              <a:path w="126" h="131">
                <a:moveTo>
                  <a:pt x="77" y="0"/>
                </a:moveTo>
                <a:cubicBezTo>
                  <a:pt x="126" y="108"/>
                  <a:pt x="126" y="108"/>
                  <a:pt x="126" y="108"/>
                </a:cubicBezTo>
                <a:cubicBezTo>
                  <a:pt x="126" y="108"/>
                  <a:pt x="113" y="122"/>
                  <a:pt x="94" y="126"/>
                </a:cubicBezTo>
                <a:cubicBezTo>
                  <a:pt x="75" y="131"/>
                  <a:pt x="34" y="82"/>
                  <a:pt x="22" y="58"/>
                </a:cubicBezTo>
                <a:cubicBezTo>
                  <a:pt x="11" y="34"/>
                  <a:pt x="0" y="2"/>
                  <a:pt x="0" y="2"/>
                </a:cubicBezTo>
                <a:lnTo>
                  <a:pt x="77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Freeform 7"/>
          <p:cNvSpPr/>
          <p:nvPr/>
        </p:nvSpPr>
        <p:spPr bwMode="auto">
          <a:xfrm rot="48873">
            <a:off x="1319213" y="2998788"/>
            <a:ext cx="320675" cy="428625"/>
          </a:xfrm>
          <a:custGeom>
            <a:avLst/>
            <a:gdLst/>
            <a:ahLst/>
            <a:cxnLst>
              <a:cxn ang="0">
                <a:pos x="41" y="54"/>
              </a:cxn>
              <a:cxn ang="0">
                <a:pos x="44" y="101"/>
              </a:cxn>
              <a:cxn ang="0">
                <a:pos x="16" y="213"/>
              </a:cxn>
              <a:cxn ang="0">
                <a:pos x="112" y="276"/>
              </a:cxn>
              <a:cxn ang="0">
                <a:pos x="142" y="313"/>
              </a:cxn>
              <a:cxn ang="0">
                <a:pos x="235" y="301"/>
              </a:cxn>
              <a:cxn ang="0">
                <a:pos x="176" y="150"/>
              </a:cxn>
              <a:cxn ang="0">
                <a:pos x="117" y="0"/>
              </a:cxn>
              <a:cxn ang="0">
                <a:pos x="41" y="54"/>
              </a:cxn>
            </a:cxnLst>
            <a:rect l="0" t="0" r="r" b="b"/>
            <a:pathLst>
              <a:path w="235" h="313">
                <a:moveTo>
                  <a:pt x="41" y="54"/>
                </a:moveTo>
                <a:cubicBezTo>
                  <a:pt x="41" y="54"/>
                  <a:pt x="39" y="70"/>
                  <a:pt x="44" y="101"/>
                </a:cubicBezTo>
                <a:cubicBezTo>
                  <a:pt x="13" y="128"/>
                  <a:pt x="0" y="172"/>
                  <a:pt x="16" y="213"/>
                </a:cubicBezTo>
                <a:cubicBezTo>
                  <a:pt x="32" y="253"/>
                  <a:pt x="71" y="277"/>
                  <a:pt x="112" y="276"/>
                </a:cubicBezTo>
                <a:cubicBezTo>
                  <a:pt x="130" y="302"/>
                  <a:pt x="142" y="313"/>
                  <a:pt x="142" y="313"/>
                </a:cubicBezTo>
                <a:cubicBezTo>
                  <a:pt x="235" y="301"/>
                  <a:pt x="235" y="301"/>
                  <a:pt x="235" y="301"/>
                </a:cubicBezTo>
                <a:cubicBezTo>
                  <a:pt x="176" y="150"/>
                  <a:pt x="176" y="150"/>
                  <a:pt x="176" y="150"/>
                </a:cubicBezTo>
                <a:cubicBezTo>
                  <a:pt x="117" y="0"/>
                  <a:pt x="117" y="0"/>
                  <a:pt x="117" y="0"/>
                </a:cubicBezTo>
                <a:lnTo>
                  <a:pt x="41" y="54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Freeform 8"/>
          <p:cNvSpPr/>
          <p:nvPr/>
        </p:nvSpPr>
        <p:spPr bwMode="auto">
          <a:xfrm rot="48873">
            <a:off x="1462088" y="2122488"/>
            <a:ext cx="1482725" cy="1320800"/>
          </a:xfrm>
          <a:custGeom>
            <a:avLst/>
            <a:gdLst/>
            <a:ahLst/>
            <a:cxnLst>
              <a:cxn ang="0">
                <a:pos x="564" y="256"/>
              </a:cxn>
              <a:cxn ang="0">
                <a:pos x="164" y="559"/>
              </a:cxn>
              <a:cxn ang="0">
                <a:pos x="20" y="629"/>
              </a:cxn>
              <a:cxn ang="0">
                <a:pos x="60" y="805"/>
              </a:cxn>
              <a:cxn ang="0">
                <a:pos x="151" y="962"/>
              </a:cxn>
              <a:cxn ang="0">
                <a:pos x="303" y="916"/>
              </a:cxn>
              <a:cxn ang="0">
                <a:pos x="803" y="866"/>
              </a:cxn>
              <a:cxn ang="0">
                <a:pos x="1086" y="954"/>
              </a:cxn>
              <a:cxn ang="0">
                <a:pos x="899" y="477"/>
              </a:cxn>
              <a:cxn ang="0">
                <a:pos x="712" y="0"/>
              </a:cxn>
              <a:cxn ang="0">
                <a:pos x="564" y="256"/>
              </a:cxn>
            </a:cxnLst>
            <a:rect l="0" t="0" r="r" b="b"/>
            <a:pathLst>
              <a:path w="1086" h="967">
                <a:moveTo>
                  <a:pt x="564" y="256"/>
                </a:moveTo>
                <a:cubicBezTo>
                  <a:pt x="463" y="422"/>
                  <a:pt x="259" y="518"/>
                  <a:pt x="164" y="559"/>
                </a:cubicBezTo>
                <a:cubicBezTo>
                  <a:pt x="69" y="601"/>
                  <a:pt x="41" y="603"/>
                  <a:pt x="20" y="629"/>
                </a:cubicBezTo>
                <a:cubicBezTo>
                  <a:pt x="0" y="655"/>
                  <a:pt x="60" y="805"/>
                  <a:pt x="60" y="805"/>
                </a:cubicBezTo>
                <a:cubicBezTo>
                  <a:pt x="60" y="805"/>
                  <a:pt x="118" y="956"/>
                  <a:pt x="151" y="962"/>
                </a:cubicBezTo>
                <a:cubicBezTo>
                  <a:pt x="183" y="967"/>
                  <a:pt x="205" y="950"/>
                  <a:pt x="303" y="916"/>
                </a:cubicBezTo>
                <a:cubicBezTo>
                  <a:pt x="401" y="882"/>
                  <a:pt x="616" y="813"/>
                  <a:pt x="803" y="866"/>
                </a:cubicBezTo>
                <a:cubicBezTo>
                  <a:pt x="990" y="920"/>
                  <a:pt x="1086" y="954"/>
                  <a:pt x="1086" y="954"/>
                </a:cubicBezTo>
                <a:cubicBezTo>
                  <a:pt x="899" y="477"/>
                  <a:pt x="899" y="477"/>
                  <a:pt x="899" y="477"/>
                </a:cubicBezTo>
                <a:cubicBezTo>
                  <a:pt x="712" y="0"/>
                  <a:pt x="712" y="0"/>
                  <a:pt x="712" y="0"/>
                </a:cubicBezTo>
                <a:cubicBezTo>
                  <a:pt x="712" y="0"/>
                  <a:pt x="665" y="90"/>
                  <a:pt x="564" y="256"/>
                </a:cubicBezTo>
              </a:path>
            </a:pathLst>
          </a:custGeom>
          <a:solidFill>
            <a:srgbClr val="095F9C"/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Freeform 9"/>
          <p:cNvSpPr/>
          <p:nvPr/>
        </p:nvSpPr>
        <p:spPr bwMode="auto">
          <a:xfrm rot="48873">
            <a:off x="1587500" y="2876550"/>
            <a:ext cx="1352550" cy="566738"/>
          </a:xfrm>
          <a:custGeom>
            <a:avLst/>
            <a:gdLst/>
            <a:ahLst/>
            <a:cxnLst>
              <a:cxn ang="0">
                <a:pos x="381" y="84"/>
              </a:cxn>
              <a:cxn ang="0">
                <a:pos x="0" y="336"/>
              </a:cxn>
              <a:cxn ang="0">
                <a:pos x="55" y="411"/>
              </a:cxn>
              <a:cxn ang="0">
                <a:pos x="207" y="365"/>
              </a:cxn>
              <a:cxn ang="0">
                <a:pos x="707" y="315"/>
              </a:cxn>
              <a:cxn ang="0">
                <a:pos x="990" y="403"/>
              </a:cxn>
              <a:cxn ang="0">
                <a:pos x="836" y="10"/>
              </a:cxn>
              <a:cxn ang="0">
                <a:pos x="381" y="84"/>
              </a:cxn>
            </a:cxnLst>
            <a:rect l="0" t="0" r="r" b="b"/>
            <a:pathLst>
              <a:path w="990" h="416">
                <a:moveTo>
                  <a:pt x="381" y="84"/>
                </a:moveTo>
                <a:cubicBezTo>
                  <a:pt x="227" y="144"/>
                  <a:pt x="96" y="233"/>
                  <a:pt x="0" y="336"/>
                </a:cubicBezTo>
                <a:cubicBezTo>
                  <a:pt x="18" y="373"/>
                  <a:pt x="39" y="408"/>
                  <a:pt x="55" y="411"/>
                </a:cubicBezTo>
                <a:cubicBezTo>
                  <a:pt x="87" y="416"/>
                  <a:pt x="109" y="399"/>
                  <a:pt x="207" y="365"/>
                </a:cubicBezTo>
                <a:cubicBezTo>
                  <a:pt x="305" y="331"/>
                  <a:pt x="520" y="262"/>
                  <a:pt x="707" y="315"/>
                </a:cubicBezTo>
                <a:cubicBezTo>
                  <a:pt x="894" y="369"/>
                  <a:pt x="990" y="403"/>
                  <a:pt x="990" y="403"/>
                </a:cubicBezTo>
                <a:cubicBezTo>
                  <a:pt x="836" y="10"/>
                  <a:pt x="836" y="10"/>
                  <a:pt x="836" y="10"/>
                </a:cubicBezTo>
                <a:cubicBezTo>
                  <a:pt x="695" y="0"/>
                  <a:pt x="537" y="23"/>
                  <a:pt x="381" y="84"/>
                </a:cubicBezTo>
              </a:path>
            </a:pathLst>
          </a:custGeom>
          <a:solidFill>
            <a:srgbClr val="1F9FBA"/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Freeform 10"/>
          <p:cNvSpPr/>
          <p:nvPr/>
        </p:nvSpPr>
        <p:spPr bwMode="auto">
          <a:xfrm rot="48873">
            <a:off x="2406650" y="2074863"/>
            <a:ext cx="671513" cy="1377950"/>
          </a:xfrm>
          <a:custGeom>
            <a:avLst/>
            <a:gdLst/>
            <a:ahLst/>
            <a:cxnLst>
              <a:cxn ang="0">
                <a:pos x="481" y="878"/>
              </a:cxn>
              <a:cxn ang="0">
                <a:pos x="432" y="991"/>
              </a:cxn>
              <a:cxn ang="0">
                <a:pos x="320" y="941"/>
              </a:cxn>
              <a:cxn ang="0">
                <a:pos x="140" y="544"/>
              </a:cxn>
              <a:cxn ang="0">
                <a:pos x="2" y="130"/>
              </a:cxn>
              <a:cxn ang="0">
                <a:pos x="51" y="17"/>
              </a:cxn>
              <a:cxn ang="0">
                <a:pos x="164" y="67"/>
              </a:cxn>
              <a:cxn ang="0">
                <a:pos x="344" y="464"/>
              </a:cxn>
              <a:cxn ang="0">
                <a:pos x="481" y="878"/>
              </a:cxn>
            </a:cxnLst>
            <a:rect l="0" t="0" r="r" b="b"/>
            <a:pathLst>
              <a:path w="492" h="1008">
                <a:moveTo>
                  <a:pt x="481" y="878"/>
                </a:moveTo>
                <a:cubicBezTo>
                  <a:pt x="492" y="933"/>
                  <a:pt x="477" y="973"/>
                  <a:pt x="432" y="991"/>
                </a:cubicBezTo>
                <a:cubicBezTo>
                  <a:pt x="387" y="1008"/>
                  <a:pt x="349" y="990"/>
                  <a:pt x="320" y="941"/>
                </a:cubicBezTo>
                <a:cubicBezTo>
                  <a:pt x="320" y="941"/>
                  <a:pt x="279" y="900"/>
                  <a:pt x="140" y="544"/>
                </a:cubicBezTo>
                <a:cubicBezTo>
                  <a:pt x="0" y="188"/>
                  <a:pt x="2" y="130"/>
                  <a:pt x="2" y="130"/>
                </a:cubicBezTo>
                <a:cubicBezTo>
                  <a:pt x="0" y="73"/>
                  <a:pt x="7" y="35"/>
                  <a:pt x="51" y="17"/>
                </a:cubicBezTo>
                <a:cubicBezTo>
                  <a:pt x="96" y="0"/>
                  <a:pt x="128" y="17"/>
                  <a:pt x="164" y="67"/>
                </a:cubicBezTo>
                <a:cubicBezTo>
                  <a:pt x="164" y="67"/>
                  <a:pt x="216" y="136"/>
                  <a:pt x="344" y="464"/>
                </a:cubicBezTo>
                <a:cubicBezTo>
                  <a:pt x="472" y="792"/>
                  <a:pt x="481" y="878"/>
                  <a:pt x="481" y="878"/>
                </a:cubicBezTo>
              </a:path>
            </a:pathLst>
          </a:custGeom>
          <a:solidFill>
            <a:srgbClr val="262626">
              <a:lumMod val="10000"/>
              <a:lumOff val="90000"/>
            </a:srgbClr>
          </a:solidFill>
          <a:ln w="9525">
            <a:solidFill>
              <a:srgbClr val="262626">
                <a:lumMod val="50000"/>
                <a:lumOff val="50000"/>
              </a:srgbClr>
            </a:solidFill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Oval 108"/>
          <p:cNvSpPr/>
          <p:nvPr/>
        </p:nvSpPr>
        <p:spPr>
          <a:xfrm>
            <a:off x="6858000" y="2354263"/>
            <a:ext cx="374650" cy="365125"/>
          </a:xfrm>
          <a:prstGeom prst="ellipse">
            <a:avLst/>
          </a:pr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95" b="0" i="0" u="none" strike="noStrike" kern="0" cap="none" spc="0" normalizeH="0" baseline="0" noProof="0" dirty="0">
              <a:ln>
                <a:noFill/>
              </a:ln>
              <a:solidFill>
                <a:srgbClr val="9BB955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Freeform 245"/>
          <p:cNvSpPr/>
          <p:nvPr/>
        </p:nvSpPr>
        <p:spPr bwMode="auto">
          <a:xfrm>
            <a:off x="6958013" y="2451100"/>
            <a:ext cx="173038" cy="171450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l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Oval 114"/>
          <p:cNvSpPr/>
          <p:nvPr/>
        </p:nvSpPr>
        <p:spPr>
          <a:xfrm>
            <a:off x="6858000" y="3300413"/>
            <a:ext cx="374650" cy="365125"/>
          </a:xfrm>
          <a:prstGeom prst="ellipse">
            <a:avLst/>
          </a:pr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395" b="0" i="0" u="none" strike="noStrike" kern="0" cap="none" spc="0" normalizeH="0" baseline="0" noProof="0" dirty="0">
              <a:ln>
                <a:noFill/>
              </a:ln>
              <a:solidFill>
                <a:srgbClr val="BE382C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Freeform 116"/>
          <p:cNvSpPr>
            <a:spLocks noEditPoints="1"/>
          </p:cNvSpPr>
          <p:nvPr/>
        </p:nvSpPr>
        <p:spPr bwMode="auto">
          <a:xfrm>
            <a:off x="6967538" y="3370263"/>
            <a:ext cx="153988" cy="225425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16" y="74"/>
              </a:cxn>
              <a:cxn ang="0">
                <a:pos x="35" y="102"/>
              </a:cxn>
              <a:cxn ang="0">
                <a:pos x="54" y="74"/>
              </a:cxn>
              <a:cxn ang="0">
                <a:pos x="70" y="35"/>
              </a:cxn>
              <a:cxn ang="0">
                <a:pos x="35" y="0"/>
              </a:cxn>
              <a:cxn ang="0">
                <a:pos x="43" y="87"/>
              </a:cxn>
              <a:cxn ang="0">
                <a:pos x="27" y="89"/>
              </a:cxn>
              <a:cxn ang="0">
                <a:pos x="26" y="83"/>
              </a:cxn>
              <a:cxn ang="0">
                <a:pos x="26" y="83"/>
              </a:cxn>
              <a:cxn ang="0">
                <a:pos x="45" y="80"/>
              </a:cxn>
              <a:cxn ang="0">
                <a:pos x="44" y="83"/>
              </a:cxn>
              <a:cxn ang="0">
                <a:pos x="43" y="87"/>
              </a:cxn>
              <a:cxn ang="0">
                <a:pos x="25" y="79"/>
              </a:cxn>
              <a:cxn ang="0">
                <a:pos x="23" y="73"/>
              </a:cxn>
              <a:cxn ang="0">
                <a:pos x="47" y="73"/>
              </a:cxn>
              <a:cxn ang="0">
                <a:pos x="46" y="77"/>
              </a:cxn>
              <a:cxn ang="0">
                <a:pos x="25" y="79"/>
              </a:cxn>
              <a:cxn ang="0">
                <a:pos x="35" y="96"/>
              </a:cxn>
              <a:cxn ang="0">
                <a:pos x="29" y="92"/>
              </a:cxn>
              <a:cxn ang="0">
                <a:pos x="42" y="90"/>
              </a:cxn>
              <a:cxn ang="0">
                <a:pos x="35" y="96"/>
              </a:cxn>
              <a:cxn ang="0">
                <a:pos x="50" y="67"/>
              </a:cxn>
              <a:cxn ang="0">
                <a:pos x="20" y="67"/>
              </a:cxn>
              <a:cxn ang="0">
                <a:pos x="15" y="57"/>
              </a:cxn>
              <a:cxn ang="0">
                <a:pos x="6" y="35"/>
              </a:cxn>
              <a:cxn ang="0">
                <a:pos x="35" y="6"/>
              </a:cxn>
              <a:cxn ang="0">
                <a:pos x="64" y="35"/>
              </a:cxn>
              <a:cxn ang="0">
                <a:pos x="55" y="57"/>
              </a:cxn>
              <a:cxn ang="0">
                <a:pos x="50" y="67"/>
              </a:cxn>
              <a:cxn ang="0">
                <a:pos x="50" y="67"/>
              </a:cxn>
              <a:cxn ang="0">
                <a:pos x="50" y="67"/>
              </a:cxn>
            </a:cxnLst>
            <a:rect l="0" t="0" r="r" b="b"/>
            <a:pathLst>
              <a:path w="70" h="102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48"/>
                  <a:pt x="12" y="62"/>
                  <a:pt x="16" y="74"/>
                </a:cubicBezTo>
                <a:cubicBezTo>
                  <a:pt x="22" y="91"/>
                  <a:pt x="22" y="102"/>
                  <a:pt x="35" y="102"/>
                </a:cubicBezTo>
                <a:cubicBezTo>
                  <a:pt x="49" y="102"/>
                  <a:pt x="48" y="92"/>
                  <a:pt x="54" y="74"/>
                </a:cubicBezTo>
                <a:cubicBezTo>
                  <a:pt x="58" y="62"/>
                  <a:pt x="70" y="48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43" y="87"/>
                </a:moveTo>
                <a:cubicBezTo>
                  <a:pt x="27" y="89"/>
                  <a:pt x="27" y="89"/>
                  <a:pt x="27" y="89"/>
                </a:cubicBezTo>
                <a:cubicBezTo>
                  <a:pt x="27" y="87"/>
                  <a:pt x="26" y="85"/>
                  <a:pt x="26" y="83"/>
                </a:cubicBezTo>
                <a:cubicBezTo>
                  <a:pt x="26" y="83"/>
                  <a:pt x="26" y="83"/>
                  <a:pt x="26" y="83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81"/>
                  <a:pt x="45" y="82"/>
                  <a:pt x="44" y="83"/>
                </a:cubicBezTo>
                <a:cubicBezTo>
                  <a:pt x="44" y="84"/>
                  <a:pt x="44" y="86"/>
                  <a:pt x="43" y="87"/>
                </a:cubicBezTo>
                <a:close/>
                <a:moveTo>
                  <a:pt x="25" y="79"/>
                </a:moveTo>
                <a:cubicBezTo>
                  <a:pt x="24" y="78"/>
                  <a:pt x="23" y="76"/>
                  <a:pt x="23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5"/>
                  <a:pt x="47" y="76"/>
                  <a:pt x="46" y="77"/>
                </a:cubicBezTo>
                <a:lnTo>
                  <a:pt x="25" y="79"/>
                </a:lnTo>
                <a:close/>
                <a:moveTo>
                  <a:pt x="35" y="96"/>
                </a:moveTo>
                <a:cubicBezTo>
                  <a:pt x="32" y="96"/>
                  <a:pt x="30" y="95"/>
                  <a:pt x="29" y="92"/>
                </a:cubicBezTo>
                <a:cubicBezTo>
                  <a:pt x="42" y="90"/>
                  <a:pt x="42" y="90"/>
                  <a:pt x="42" y="90"/>
                </a:cubicBezTo>
                <a:cubicBezTo>
                  <a:pt x="40" y="95"/>
                  <a:pt x="39" y="96"/>
                  <a:pt x="35" y="96"/>
                </a:cubicBezTo>
                <a:close/>
                <a:moveTo>
                  <a:pt x="50" y="67"/>
                </a:moveTo>
                <a:cubicBezTo>
                  <a:pt x="20" y="67"/>
                  <a:pt x="20" y="67"/>
                  <a:pt x="20" y="67"/>
                </a:cubicBezTo>
                <a:cubicBezTo>
                  <a:pt x="19" y="64"/>
                  <a:pt x="17" y="60"/>
                  <a:pt x="15" y="57"/>
                </a:cubicBezTo>
                <a:cubicBezTo>
                  <a:pt x="11" y="49"/>
                  <a:pt x="6" y="41"/>
                  <a:pt x="6" y="35"/>
                </a:cubicBezTo>
                <a:cubicBezTo>
                  <a:pt x="6" y="19"/>
                  <a:pt x="19" y="6"/>
                  <a:pt x="35" y="6"/>
                </a:cubicBezTo>
                <a:cubicBezTo>
                  <a:pt x="51" y="6"/>
                  <a:pt x="64" y="19"/>
                  <a:pt x="64" y="35"/>
                </a:cubicBezTo>
                <a:cubicBezTo>
                  <a:pt x="64" y="41"/>
                  <a:pt x="60" y="49"/>
                  <a:pt x="55" y="57"/>
                </a:cubicBezTo>
                <a:cubicBezTo>
                  <a:pt x="53" y="60"/>
                  <a:pt x="52" y="64"/>
                  <a:pt x="50" y="67"/>
                </a:cubicBezTo>
                <a:close/>
                <a:moveTo>
                  <a:pt x="50" y="67"/>
                </a:moveTo>
                <a:cubicBezTo>
                  <a:pt x="50" y="67"/>
                  <a:pt x="50" y="67"/>
                  <a:pt x="50" y="67"/>
                </a:cubicBez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l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Oval 118"/>
          <p:cNvSpPr/>
          <p:nvPr/>
        </p:nvSpPr>
        <p:spPr>
          <a:xfrm>
            <a:off x="6858000" y="1879600"/>
            <a:ext cx="374650" cy="366713"/>
          </a:xfrm>
          <a:prstGeom prst="ellipse">
            <a:avLst/>
          </a:prstGeom>
          <a:solidFill>
            <a:srgbClr val="1F9FB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795" b="1" i="0" u="none" strike="noStrike" kern="0" cap="none" spc="0" normalizeH="0" baseline="0" noProof="0" dirty="0">
              <a:ln>
                <a:noFill/>
              </a:ln>
              <a:solidFill>
                <a:srgbClr val="15AA96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Freeform 217"/>
          <p:cNvSpPr>
            <a:spLocks noEditPoints="1"/>
          </p:cNvSpPr>
          <p:nvPr/>
        </p:nvSpPr>
        <p:spPr bwMode="auto">
          <a:xfrm>
            <a:off x="6946900" y="1989138"/>
            <a:ext cx="196850" cy="147638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l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Oval 124"/>
          <p:cNvSpPr/>
          <p:nvPr/>
        </p:nvSpPr>
        <p:spPr>
          <a:xfrm>
            <a:off x="6858000" y="2827338"/>
            <a:ext cx="374650" cy="363538"/>
          </a:xfrm>
          <a:prstGeom prst="ellipse">
            <a:avLst/>
          </a:prstGeom>
          <a:solidFill>
            <a:srgbClr val="1F9FB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95" b="0" i="0" u="none" strike="noStrike" kern="0" cap="none" spc="0" normalizeH="0" baseline="0" noProof="0" dirty="0">
              <a:ln>
                <a:noFill/>
              </a:ln>
              <a:solidFill>
                <a:srgbClr val="F19B1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Freeform 56"/>
          <p:cNvSpPr>
            <a:spLocks noEditPoints="1"/>
          </p:cNvSpPr>
          <p:nvPr/>
        </p:nvSpPr>
        <p:spPr bwMode="auto">
          <a:xfrm>
            <a:off x="6954838" y="2919413"/>
            <a:ext cx="179388" cy="179388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l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91" name="TextBox 13"/>
          <p:cNvSpPr txBox="1"/>
          <p:nvPr/>
        </p:nvSpPr>
        <p:spPr>
          <a:xfrm rot="-1285082">
            <a:off x="2743200" y="1985645"/>
            <a:ext cx="1299210" cy="1841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911225">
              <a:spcBef>
                <a:spcPct val="20000"/>
              </a:spcBef>
            </a:pPr>
            <a:r>
              <a:rPr lang="pt-BR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Planejamento</a:t>
            </a:r>
            <a:endParaRPr lang="pt-BR" altLang="en-US" sz="12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192" name="TextBox 13"/>
          <p:cNvSpPr txBox="1"/>
          <p:nvPr/>
        </p:nvSpPr>
        <p:spPr>
          <a:xfrm rot="-1285082">
            <a:off x="2862580" y="2299335"/>
            <a:ext cx="1061085" cy="1841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911225">
              <a:spcBef>
                <a:spcPct val="20000"/>
              </a:spcBef>
            </a:pPr>
            <a:r>
              <a:rPr lang="pt-BR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Roteirização</a:t>
            </a:r>
            <a:endParaRPr lang="pt-BR" altLang="en-US" sz="12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193" name="TextBox 13"/>
          <p:cNvSpPr txBox="1"/>
          <p:nvPr/>
        </p:nvSpPr>
        <p:spPr>
          <a:xfrm rot="-1285082">
            <a:off x="2960370" y="2493645"/>
            <a:ext cx="1291590" cy="1841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911225">
              <a:spcBef>
                <a:spcPct val="20000"/>
              </a:spcBef>
            </a:pPr>
            <a:r>
              <a:rPr lang="pt-BR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Desenvolvimento</a:t>
            </a:r>
            <a:endParaRPr lang="pt-BR" altLang="en-US" sz="12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194" name="TextBox 13"/>
          <p:cNvSpPr txBox="1"/>
          <p:nvPr/>
        </p:nvSpPr>
        <p:spPr>
          <a:xfrm rot="-1285082">
            <a:off x="3100388" y="2889568"/>
            <a:ext cx="617537" cy="1841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911225">
              <a:spcBef>
                <a:spcPct val="20000"/>
              </a:spcBef>
            </a:pPr>
            <a:r>
              <a:rPr lang="pt-BR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Entrega</a:t>
            </a:r>
            <a:endParaRPr lang="pt-BR" altLang="en-US" sz="12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195" name="TextBox 13"/>
          <p:cNvSpPr txBox="1"/>
          <p:nvPr/>
        </p:nvSpPr>
        <p:spPr>
          <a:xfrm>
            <a:off x="5099050" y="1828165"/>
            <a:ext cx="1100138" cy="1612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911225">
              <a:spcBef>
                <a:spcPct val="20000"/>
              </a:spcBef>
            </a:pPr>
            <a:r>
              <a:rPr lang="pt-BR" altLang="zh-CN" sz="1050" b="1" noProof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Planejamento</a:t>
            </a:r>
            <a:endParaRPr lang="pt-BR" altLang="zh-CN" sz="1050" b="1" noProof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196" name="TextBox 13"/>
          <p:cNvSpPr txBox="1"/>
          <p:nvPr/>
        </p:nvSpPr>
        <p:spPr>
          <a:xfrm>
            <a:off x="5100955" y="1984693"/>
            <a:ext cx="1687513" cy="38227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911225">
              <a:spcBef>
                <a:spcPct val="20000"/>
              </a:spcBef>
            </a:pPr>
            <a:r>
              <a:rPr lang="pt-BR" altLang="zh-CN" sz="830" noProof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Em uma rápida reunião avaliar e definir qual sera o objeto de interesse do projeto.</a:t>
            </a:r>
            <a:endParaRPr lang="pt-BR" altLang="zh-CN" sz="830" noProof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197" name="TextBox 13"/>
          <p:cNvSpPr txBox="1"/>
          <p:nvPr/>
        </p:nvSpPr>
        <p:spPr>
          <a:xfrm>
            <a:off x="5099050" y="2400300"/>
            <a:ext cx="1100138" cy="1612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911225">
              <a:spcBef>
                <a:spcPct val="20000"/>
              </a:spcBef>
            </a:pPr>
            <a:r>
              <a:rPr lang="pt-BR" altLang="zh-CN" sz="1050" b="1" noProof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Roteirização:</a:t>
            </a:r>
            <a:endParaRPr lang="pt-BR" altLang="zh-CN" sz="1050" b="1" noProof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198" name="TextBox 13"/>
          <p:cNvSpPr txBox="1"/>
          <p:nvPr/>
        </p:nvSpPr>
        <p:spPr>
          <a:xfrm>
            <a:off x="5099050" y="2576513"/>
            <a:ext cx="1687513" cy="2546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911225">
              <a:spcBef>
                <a:spcPct val="20000"/>
              </a:spcBef>
            </a:pPr>
            <a:r>
              <a:rPr lang="pt-BR" altLang="zh-CN" sz="825" noProof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Apresentação do roteiro referente ao conteúdo que será trabalhado.</a:t>
            </a:r>
            <a:endParaRPr lang="pt-BR" altLang="zh-CN" sz="825" noProof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199" name="TextBox 13"/>
          <p:cNvSpPr txBox="1"/>
          <p:nvPr/>
        </p:nvSpPr>
        <p:spPr>
          <a:xfrm>
            <a:off x="5100955" y="2900680"/>
            <a:ext cx="1203325" cy="16129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911225">
              <a:spcBef>
                <a:spcPct val="20000"/>
              </a:spcBef>
            </a:pPr>
            <a:r>
              <a:rPr lang="pt-BR" altLang="zh-CN" sz="1050" b="1" noProof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Desenvolvimento:</a:t>
            </a:r>
            <a:endParaRPr lang="pt-BR" altLang="zh-CN" sz="1050" b="1" noProof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200" name="TextBox 13"/>
          <p:cNvSpPr txBox="1"/>
          <p:nvPr/>
        </p:nvSpPr>
        <p:spPr>
          <a:xfrm>
            <a:off x="5099050" y="3062288"/>
            <a:ext cx="1687513" cy="2546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911225">
              <a:spcBef>
                <a:spcPct val="20000"/>
              </a:spcBef>
            </a:pPr>
            <a:r>
              <a:rPr lang="pt-BR" altLang="zh-CN" sz="825" noProof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Etapa de desenvolvimento do conteúdo a ser ministrado.</a:t>
            </a:r>
            <a:endParaRPr lang="pt-BR" altLang="zh-CN" sz="825" noProof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201" name="TextBox 13"/>
          <p:cNvSpPr txBox="1"/>
          <p:nvPr/>
        </p:nvSpPr>
        <p:spPr>
          <a:xfrm>
            <a:off x="5100638" y="3346450"/>
            <a:ext cx="1098550" cy="1612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911225">
              <a:spcBef>
                <a:spcPct val="20000"/>
              </a:spcBef>
            </a:pPr>
            <a:r>
              <a:rPr lang="pt-BR" altLang="zh-CN" sz="1050" b="1" noProof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Entrega:</a:t>
            </a:r>
            <a:endParaRPr lang="pt-BR" altLang="zh-CN" sz="1050" b="1" noProof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202" name="TextBox 13"/>
          <p:cNvSpPr txBox="1"/>
          <p:nvPr/>
        </p:nvSpPr>
        <p:spPr>
          <a:xfrm>
            <a:off x="5099050" y="3508375"/>
            <a:ext cx="1687513" cy="38227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911225">
              <a:spcBef>
                <a:spcPct val="20000"/>
              </a:spcBef>
            </a:pPr>
            <a:r>
              <a:rPr lang="pt-BR" altLang="zh-CN" sz="825" noProof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Apresentação do material desenvolvido de acordo com a necessidade mensurada.</a:t>
            </a:r>
            <a:endParaRPr lang="pt-BR" altLang="zh-CN" sz="825" noProof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6995" y="-161925"/>
            <a:ext cx="266700" cy="5495290"/>
          </a:xfrm>
          <a:prstGeom prst="rect">
            <a:avLst/>
          </a:prstGeom>
          <a:solidFill>
            <a:srgbClr val="1F9F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Retângulo 2"/>
          <p:cNvSpPr/>
          <p:nvPr/>
        </p:nvSpPr>
        <p:spPr>
          <a:xfrm>
            <a:off x="485775" y="-146050"/>
            <a:ext cx="76200" cy="5495290"/>
          </a:xfrm>
          <a:prstGeom prst="rect">
            <a:avLst/>
          </a:prstGeom>
          <a:solidFill>
            <a:srgbClr val="095F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AutoShape 39"/>
          <p:cNvSpPr>
            <a:spLocks noChangeAspect="1" noTextEdit="1"/>
          </p:cNvSpPr>
          <p:nvPr/>
        </p:nvSpPr>
        <p:spPr>
          <a:xfrm rot="10800000">
            <a:off x="1143000" y="-117475"/>
            <a:ext cx="4122738" cy="5262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endParaRPr lang="zh-CN" altLang="en-US" sz="10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43000" y="0"/>
            <a:ext cx="2370138" cy="5145088"/>
          </a:xfrm>
          <a:prstGeom prst="rect">
            <a:avLst/>
          </a:prstGeom>
          <a:solidFill>
            <a:srgbClr val="1F9F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25"/>
          <p:cNvSpPr txBox="1"/>
          <p:nvPr/>
        </p:nvSpPr>
        <p:spPr>
          <a:xfrm>
            <a:off x="1303338" y="1198563"/>
            <a:ext cx="2049463" cy="2007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12450" noProof="1" dirty="0">
                <a:solidFill>
                  <a:schemeClr val="bg1"/>
                </a:solidFill>
                <a:latin typeface="Impact" panose="020B0806030902050204" pitchFamily="34" charset="0"/>
                <a:ea typeface="SimSun" panose="02010600030101010101" pitchFamily="2" charset="-122"/>
                <a:cs typeface="+mn-cs"/>
              </a:rPr>
              <a:t>0</a:t>
            </a:r>
            <a:r>
              <a:rPr lang="pt-BR" altLang="en-US" sz="12450" noProof="1" dirty="0">
                <a:solidFill>
                  <a:schemeClr val="bg1"/>
                </a:solidFill>
                <a:latin typeface="Impact" panose="020B0806030902050204" pitchFamily="34" charset="0"/>
                <a:ea typeface="SimSun" panose="02010600030101010101" pitchFamily="2" charset="-122"/>
                <a:cs typeface="+mn-cs"/>
              </a:rPr>
              <a:t>2</a:t>
            </a:r>
            <a:endParaRPr lang="pt-BR" altLang="en-US" sz="12450" noProof="1" dirty="0">
              <a:solidFill>
                <a:schemeClr val="bg1"/>
              </a:solidFill>
              <a:latin typeface="Impact" panose="020B080603090205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149" name="文本框 26"/>
          <p:cNvSpPr txBox="1"/>
          <p:nvPr/>
        </p:nvSpPr>
        <p:spPr>
          <a:xfrm>
            <a:off x="4271645" y="2432685"/>
            <a:ext cx="36893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pt-BR" altLang="zh-CN" sz="16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Desenvolvimento de Software ou Aplicação:</a:t>
            </a:r>
            <a:endParaRPr lang="pt-BR" altLang="zh-CN" sz="16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150" name="TextBox 13"/>
          <p:cNvSpPr txBox="1"/>
          <p:nvPr/>
        </p:nvSpPr>
        <p:spPr>
          <a:xfrm>
            <a:off x="4359275" y="3206750"/>
            <a:ext cx="3795395" cy="9461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l" defTabSz="1216025">
              <a:lnSpc>
                <a:spcPct val="110000"/>
              </a:lnSpc>
              <a:spcBef>
                <a:spcPct val="20000"/>
              </a:spcBef>
            </a:pPr>
            <a:r>
              <a:rPr lang="pt-BR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Desenvolvimento de aplicação, software, integração ou equivalente a partir das necessidades apresentadas e entendidas como relevantes</a:t>
            </a:r>
            <a:r>
              <a:rPr lang="pt-BR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 pelo parceiro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.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151" name="文本框 28"/>
          <p:cNvSpPr txBox="1"/>
          <p:nvPr/>
        </p:nvSpPr>
        <p:spPr>
          <a:xfrm>
            <a:off x="1524000" y="3160713"/>
            <a:ext cx="160655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l"/>
            <a:r>
              <a:rPr lang="pt-BR" altLang="en-US" dirty="0"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charset="-122"/>
              </a:rPr>
              <a:t>Apoio Técnico</a:t>
            </a:r>
            <a:endParaRPr lang="pt-BR" altLang="en-US" dirty="0">
              <a:solidFill>
                <a:schemeClr val="bg1"/>
              </a:solidFill>
              <a:latin typeface="Impact" panose="020B0806030902050204" pitchFamily="34" charset="0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Freeform 5"/>
          <p:cNvSpPr/>
          <p:nvPr/>
        </p:nvSpPr>
        <p:spPr bwMode="auto">
          <a:xfrm>
            <a:off x="3201988" y="3138488"/>
            <a:ext cx="317500" cy="204788"/>
          </a:xfrm>
          <a:custGeom>
            <a:avLst/>
            <a:gdLst/>
            <a:ahLst/>
            <a:cxnLst>
              <a:cxn ang="0">
                <a:pos x="366" y="38"/>
              </a:cxn>
              <a:cxn ang="0">
                <a:pos x="315" y="85"/>
              </a:cxn>
              <a:cxn ang="0">
                <a:pos x="252" y="139"/>
              </a:cxn>
              <a:cxn ang="0">
                <a:pos x="133" y="236"/>
              </a:cxn>
              <a:cxn ang="0">
                <a:pos x="91" y="188"/>
              </a:cxn>
              <a:cxn ang="0">
                <a:pos x="0" y="156"/>
              </a:cxn>
              <a:cxn ang="0">
                <a:pos x="82" y="107"/>
              </a:cxn>
              <a:cxn ang="0">
                <a:pos x="172" y="47"/>
              </a:cxn>
              <a:cxn ang="0">
                <a:pos x="267" y="2"/>
              </a:cxn>
              <a:cxn ang="0">
                <a:pos x="366" y="38"/>
              </a:cxn>
            </a:cxnLst>
            <a:rect l="0" t="0" r="r" b="b"/>
            <a:pathLst>
              <a:path w="366" h="236">
                <a:moveTo>
                  <a:pt x="366" y="38"/>
                </a:moveTo>
                <a:cubicBezTo>
                  <a:pt x="351" y="55"/>
                  <a:pt x="332" y="69"/>
                  <a:pt x="315" y="85"/>
                </a:cubicBezTo>
                <a:cubicBezTo>
                  <a:pt x="295" y="103"/>
                  <a:pt x="274" y="121"/>
                  <a:pt x="252" y="139"/>
                </a:cubicBezTo>
                <a:cubicBezTo>
                  <a:pt x="213" y="172"/>
                  <a:pt x="173" y="204"/>
                  <a:pt x="133" y="236"/>
                </a:cubicBezTo>
                <a:cubicBezTo>
                  <a:pt x="125" y="216"/>
                  <a:pt x="109" y="199"/>
                  <a:pt x="91" y="188"/>
                </a:cubicBezTo>
                <a:cubicBezTo>
                  <a:pt x="65" y="170"/>
                  <a:pt x="33" y="161"/>
                  <a:pt x="0" y="156"/>
                </a:cubicBezTo>
                <a:cubicBezTo>
                  <a:pt x="20" y="131"/>
                  <a:pt x="54" y="120"/>
                  <a:pt x="82" y="107"/>
                </a:cubicBezTo>
                <a:cubicBezTo>
                  <a:pt x="116" y="92"/>
                  <a:pt x="143" y="69"/>
                  <a:pt x="172" y="47"/>
                </a:cubicBezTo>
                <a:cubicBezTo>
                  <a:pt x="200" y="25"/>
                  <a:pt x="231" y="5"/>
                  <a:pt x="267" y="2"/>
                </a:cubicBezTo>
                <a:cubicBezTo>
                  <a:pt x="302" y="0"/>
                  <a:pt x="344" y="10"/>
                  <a:pt x="366" y="38"/>
                </a:cubicBezTo>
              </a:path>
            </a:pathLst>
          </a:custGeom>
          <a:solidFill>
            <a:srgbClr val="EFCB9B"/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l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Freeform 6"/>
          <p:cNvSpPr/>
          <p:nvPr/>
        </p:nvSpPr>
        <p:spPr bwMode="auto">
          <a:xfrm>
            <a:off x="3152775" y="3086100"/>
            <a:ext cx="330200" cy="185738"/>
          </a:xfrm>
          <a:custGeom>
            <a:avLst/>
            <a:gdLst/>
            <a:ahLst/>
            <a:cxnLst>
              <a:cxn ang="0">
                <a:pos x="381" y="26"/>
              </a:cxn>
              <a:cxn ang="0">
                <a:pos x="368" y="49"/>
              </a:cxn>
              <a:cxn ang="0">
                <a:pos x="339" y="46"/>
              </a:cxn>
              <a:cxn ang="0">
                <a:pos x="230" y="86"/>
              </a:cxn>
              <a:cxn ang="0">
                <a:pos x="134" y="152"/>
              </a:cxn>
              <a:cxn ang="0">
                <a:pos x="42" y="212"/>
              </a:cxn>
              <a:cxn ang="0">
                <a:pos x="42" y="212"/>
              </a:cxn>
              <a:cxn ang="0">
                <a:pos x="11" y="210"/>
              </a:cxn>
              <a:cxn ang="0">
                <a:pos x="0" y="210"/>
              </a:cxn>
              <a:cxn ang="0">
                <a:pos x="84" y="146"/>
              </a:cxn>
              <a:cxn ang="0">
                <a:pos x="179" y="80"/>
              </a:cxn>
              <a:cxn ang="0">
                <a:pos x="278" y="16"/>
              </a:cxn>
              <a:cxn ang="0">
                <a:pos x="381" y="26"/>
              </a:cxn>
            </a:cxnLst>
            <a:rect l="0" t="0" r="r" b="b"/>
            <a:pathLst>
              <a:path w="381" h="212">
                <a:moveTo>
                  <a:pt x="381" y="26"/>
                </a:moveTo>
                <a:cubicBezTo>
                  <a:pt x="379" y="34"/>
                  <a:pt x="373" y="42"/>
                  <a:pt x="368" y="49"/>
                </a:cubicBezTo>
                <a:cubicBezTo>
                  <a:pt x="358" y="47"/>
                  <a:pt x="348" y="46"/>
                  <a:pt x="339" y="46"/>
                </a:cubicBezTo>
                <a:cubicBezTo>
                  <a:pt x="298" y="43"/>
                  <a:pt x="262" y="63"/>
                  <a:pt x="230" y="86"/>
                </a:cubicBezTo>
                <a:cubicBezTo>
                  <a:pt x="199" y="110"/>
                  <a:pt x="170" y="136"/>
                  <a:pt x="134" y="152"/>
                </a:cubicBezTo>
                <a:cubicBezTo>
                  <a:pt x="100" y="167"/>
                  <a:pt x="64" y="180"/>
                  <a:pt x="42" y="212"/>
                </a:cubicBezTo>
                <a:cubicBezTo>
                  <a:pt x="42" y="212"/>
                  <a:pt x="42" y="212"/>
                  <a:pt x="42" y="212"/>
                </a:cubicBezTo>
                <a:cubicBezTo>
                  <a:pt x="32" y="211"/>
                  <a:pt x="21" y="211"/>
                  <a:pt x="11" y="210"/>
                </a:cubicBezTo>
                <a:cubicBezTo>
                  <a:pt x="7" y="210"/>
                  <a:pt x="4" y="210"/>
                  <a:pt x="0" y="210"/>
                </a:cubicBezTo>
                <a:cubicBezTo>
                  <a:pt x="24" y="184"/>
                  <a:pt x="54" y="164"/>
                  <a:pt x="84" y="146"/>
                </a:cubicBezTo>
                <a:cubicBezTo>
                  <a:pt x="117" y="125"/>
                  <a:pt x="149" y="104"/>
                  <a:pt x="179" y="80"/>
                </a:cubicBezTo>
                <a:cubicBezTo>
                  <a:pt x="210" y="55"/>
                  <a:pt x="241" y="29"/>
                  <a:pt x="278" y="16"/>
                </a:cubicBezTo>
                <a:cubicBezTo>
                  <a:pt x="311" y="4"/>
                  <a:pt x="355" y="0"/>
                  <a:pt x="381" y="26"/>
                </a:cubicBezTo>
              </a:path>
            </a:pathLst>
          </a:custGeom>
          <a:solidFill>
            <a:srgbClr val="EDC38B"/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l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Freeform 7"/>
          <p:cNvSpPr/>
          <p:nvPr/>
        </p:nvSpPr>
        <p:spPr bwMode="auto">
          <a:xfrm>
            <a:off x="3068638" y="3086100"/>
            <a:ext cx="309563" cy="187325"/>
          </a:xfrm>
          <a:custGeom>
            <a:avLst/>
            <a:gdLst/>
            <a:ahLst/>
            <a:cxnLst>
              <a:cxn ang="0">
                <a:pos x="358" y="7"/>
              </a:cxn>
              <a:cxn ang="0">
                <a:pos x="281" y="58"/>
              </a:cxn>
              <a:cxn ang="0">
                <a:pos x="233" y="96"/>
              </a:cxn>
              <a:cxn ang="0">
                <a:pos x="179" y="131"/>
              </a:cxn>
              <a:cxn ang="0">
                <a:pos x="79" y="210"/>
              </a:cxn>
              <a:cxn ang="0">
                <a:pos x="0" y="214"/>
              </a:cxn>
              <a:cxn ang="0">
                <a:pos x="78" y="151"/>
              </a:cxn>
              <a:cxn ang="0">
                <a:pos x="164" y="78"/>
              </a:cxn>
              <a:cxn ang="0">
                <a:pos x="255" y="15"/>
              </a:cxn>
              <a:cxn ang="0">
                <a:pos x="358" y="7"/>
              </a:cxn>
            </a:cxnLst>
            <a:rect l="0" t="0" r="r" b="b"/>
            <a:pathLst>
              <a:path w="358" h="214">
                <a:moveTo>
                  <a:pt x="358" y="7"/>
                </a:moveTo>
                <a:cubicBezTo>
                  <a:pt x="330" y="20"/>
                  <a:pt x="304" y="39"/>
                  <a:pt x="281" y="58"/>
                </a:cubicBezTo>
                <a:cubicBezTo>
                  <a:pt x="265" y="71"/>
                  <a:pt x="249" y="84"/>
                  <a:pt x="233" y="96"/>
                </a:cubicBezTo>
                <a:cubicBezTo>
                  <a:pt x="216" y="108"/>
                  <a:pt x="197" y="119"/>
                  <a:pt x="179" y="131"/>
                </a:cubicBezTo>
                <a:cubicBezTo>
                  <a:pt x="143" y="153"/>
                  <a:pt x="106" y="176"/>
                  <a:pt x="79" y="210"/>
                </a:cubicBezTo>
                <a:cubicBezTo>
                  <a:pt x="53" y="210"/>
                  <a:pt x="26" y="212"/>
                  <a:pt x="0" y="214"/>
                </a:cubicBezTo>
                <a:cubicBezTo>
                  <a:pt x="23" y="190"/>
                  <a:pt x="51" y="171"/>
                  <a:pt x="78" y="151"/>
                </a:cubicBezTo>
                <a:cubicBezTo>
                  <a:pt x="109" y="129"/>
                  <a:pt x="136" y="104"/>
                  <a:pt x="164" y="78"/>
                </a:cubicBezTo>
                <a:cubicBezTo>
                  <a:pt x="191" y="53"/>
                  <a:pt x="220" y="28"/>
                  <a:pt x="255" y="15"/>
                </a:cubicBezTo>
                <a:cubicBezTo>
                  <a:pt x="287" y="2"/>
                  <a:pt x="324" y="0"/>
                  <a:pt x="358" y="7"/>
                </a:cubicBezTo>
              </a:path>
            </a:pathLst>
          </a:custGeom>
          <a:solidFill>
            <a:srgbClr val="EDC38B"/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l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Freeform 8"/>
          <p:cNvSpPr/>
          <p:nvPr/>
        </p:nvSpPr>
        <p:spPr bwMode="auto">
          <a:xfrm>
            <a:off x="2035175" y="3133725"/>
            <a:ext cx="1282700" cy="504825"/>
          </a:xfrm>
          <a:custGeom>
            <a:avLst/>
            <a:gdLst/>
            <a:ahLst/>
            <a:cxnLst>
              <a:cxn ang="0">
                <a:pos x="1109" y="323"/>
              </a:cxn>
              <a:cxn ang="0">
                <a:pos x="1105" y="322"/>
              </a:cxn>
              <a:cxn ang="0">
                <a:pos x="1076" y="320"/>
              </a:cxn>
              <a:cxn ang="0">
                <a:pos x="1052" y="319"/>
              </a:cxn>
              <a:cxn ang="0">
                <a:pos x="1049" y="319"/>
              </a:cxn>
              <a:cxn ang="0">
                <a:pos x="1010" y="319"/>
              </a:cxn>
              <a:cxn ang="0">
                <a:pos x="996" y="320"/>
              </a:cxn>
              <a:cxn ang="0">
                <a:pos x="961" y="323"/>
              </a:cxn>
              <a:cxn ang="0">
                <a:pos x="808" y="371"/>
              </a:cxn>
              <a:cxn ang="0">
                <a:pos x="801" y="358"/>
              </a:cxn>
              <a:cxn ang="0">
                <a:pos x="971" y="307"/>
              </a:cxn>
              <a:cxn ang="0">
                <a:pos x="1108" y="308"/>
              </a:cxn>
              <a:cxn ang="0">
                <a:pos x="1110" y="308"/>
              </a:cxn>
              <a:cxn ang="0">
                <a:pos x="1131" y="310"/>
              </a:cxn>
              <a:cxn ang="0">
                <a:pos x="1264" y="328"/>
              </a:cxn>
              <a:cxn ang="0">
                <a:pos x="1400" y="318"/>
              </a:cxn>
              <a:cxn ang="0">
                <a:pos x="1473" y="247"/>
              </a:cxn>
              <a:cxn ang="0">
                <a:pos x="1378" y="185"/>
              </a:cxn>
              <a:cxn ang="0">
                <a:pos x="1223" y="172"/>
              </a:cxn>
              <a:cxn ang="0">
                <a:pos x="1068" y="162"/>
              </a:cxn>
              <a:cxn ang="0">
                <a:pos x="928" y="117"/>
              </a:cxn>
              <a:cxn ang="0">
                <a:pos x="926" y="116"/>
              </a:cxn>
              <a:cxn ang="0">
                <a:pos x="925" y="116"/>
              </a:cxn>
              <a:cxn ang="0">
                <a:pos x="925" y="116"/>
              </a:cxn>
              <a:cxn ang="0">
                <a:pos x="925" y="116"/>
              </a:cxn>
              <a:cxn ang="0">
                <a:pos x="689" y="2"/>
              </a:cxn>
              <a:cxn ang="0">
                <a:pos x="551" y="22"/>
              </a:cxn>
              <a:cxn ang="0">
                <a:pos x="483" y="32"/>
              </a:cxn>
              <a:cxn ang="0">
                <a:pos x="414" y="32"/>
              </a:cxn>
              <a:cxn ang="0">
                <a:pos x="258" y="54"/>
              </a:cxn>
              <a:cxn ang="0">
                <a:pos x="122" y="125"/>
              </a:cxn>
              <a:cxn ang="0">
                <a:pos x="7" y="198"/>
              </a:cxn>
              <a:cxn ang="0">
                <a:pos x="0" y="205"/>
              </a:cxn>
              <a:cxn ang="0">
                <a:pos x="59" y="523"/>
              </a:cxn>
              <a:cxn ang="0">
                <a:pos x="95" y="500"/>
              </a:cxn>
              <a:cxn ang="0">
                <a:pos x="377" y="464"/>
              </a:cxn>
              <a:cxn ang="0">
                <a:pos x="534" y="486"/>
              </a:cxn>
              <a:cxn ang="0">
                <a:pos x="705" y="530"/>
              </a:cxn>
              <a:cxn ang="0">
                <a:pos x="876" y="569"/>
              </a:cxn>
              <a:cxn ang="0">
                <a:pos x="1047" y="571"/>
              </a:cxn>
              <a:cxn ang="0">
                <a:pos x="1049" y="571"/>
              </a:cxn>
              <a:cxn ang="0">
                <a:pos x="1189" y="453"/>
              </a:cxn>
              <a:cxn ang="0">
                <a:pos x="1255" y="389"/>
              </a:cxn>
              <a:cxn ang="0">
                <a:pos x="1311" y="345"/>
              </a:cxn>
              <a:cxn ang="0">
                <a:pos x="1144" y="326"/>
              </a:cxn>
              <a:cxn ang="0">
                <a:pos x="1109" y="323"/>
              </a:cxn>
            </a:cxnLst>
            <a:rect l="0" t="0" r="r" b="b"/>
            <a:pathLst>
              <a:path w="1484" h="584">
                <a:moveTo>
                  <a:pt x="1109" y="323"/>
                </a:moveTo>
                <a:cubicBezTo>
                  <a:pt x="1107" y="322"/>
                  <a:pt x="1105" y="322"/>
                  <a:pt x="1105" y="322"/>
                </a:cubicBezTo>
                <a:cubicBezTo>
                  <a:pt x="1095" y="321"/>
                  <a:pt x="1086" y="320"/>
                  <a:pt x="1076" y="320"/>
                </a:cubicBezTo>
                <a:cubicBezTo>
                  <a:pt x="1052" y="319"/>
                  <a:pt x="1052" y="319"/>
                  <a:pt x="1052" y="319"/>
                </a:cubicBezTo>
                <a:cubicBezTo>
                  <a:pt x="1052" y="318"/>
                  <a:pt x="1049" y="319"/>
                  <a:pt x="1049" y="319"/>
                </a:cubicBezTo>
                <a:cubicBezTo>
                  <a:pt x="1036" y="318"/>
                  <a:pt x="1023" y="318"/>
                  <a:pt x="1010" y="319"/>
                </a:cubicBezTo>
                <a:cubicBezTo>
                  <a:pt x="996" y="320"/>
                  <a:pt x="996" y="320"/>
                  <a:pt x="996" y="320"/>
                </a:cubicBezTo>
                <a:cubicBezTo>
                  <a:pt x="984" y="320"/>
                  <a:pt x="973" y="322"/>
                  <a:pt x="961" y="323"/>
                </a:cubicBezTo>
                <a:cubicBezTo>
                  <a:pt x="907" y="331"/>
                  <a:pt x="857" y="347"/>
                  <a:pt x="808" y="371"/>
                </a:cubicBezTo>
                <a:cubicBezTo>
                  <a:pt x="800" y="375"/>
                  <a:pt x="793" y="363"/>
                  <a:pt x="801" y="358"/>
                </a:cubicBezTo>
                <a:cubicBezTo>
                  <a:pt x="855" y="332"/>
                  <a:pt x="912" y="314"/>
                  <a:pt x="971" y="307"/>
                </a:cubicBezTo>
                <a:cubicBezTo>
                  <a:pt x="1017" y="302"/>
                  <a:pt x="1062" y="303"/>
                  <a:pt x="1108" y="308"/>
                </a:cubicBezTo>
                <a:cubicBezTo>
                  <a:pt x="1109" y="308"/>
                  <a:pt x="1110" y="308"/>
                  <a:pt x="1110" y="308"/>
                </a:cubicBezTo>
                <a:cubicBezTo>
                  <a:pt x="1117" y="309"/>
                  <a:pt x="1124" y="309"/>
                  <a:pt x="1131" y="310"/>
                </a:cubicBezTo>
                <a:cubicBezTo>
                  <a:pt x="1175" y="315"/>
                  <a:pt x="1219" y="324"/>
                  <a:pt x="1264" y="328"/>
                </a:cubicBezTo>
                <a:cubicBezTo>
                  <a:pt x="1309" y="332"/>
                  <a:pt x="1357" y="333"/>
                  <a:pt x="1400" y="318"/>
                </a:cubicBezTo>
                <a:cubicBezTo>
                  <a:pt x="1434" y="306"/>
                  <a:pt x="1484" y="290"/>
                  <a:pt x="1473" y="247"/>
                </a:cubicBezTo>
                <a:cubicBezTo>
                  <a:pt x="1462" y="205"/>
                  <a:pt x="1416" y="196"/>
                  <a:pt x="1378" y="185"/>
                </a:cubicBezTo>
                <a:cubicBezTo>
                  <a:pt x="1328" y="171"/>
                  <a:pt x="1275" y="170"/>
                  <a:pt x="1223" y="172"/>
                </a:cubicBezTo>
                <a:cubicBezTo>
                  <a:pt x="1172" y="173"/>
                  <a:pt x="1120" y="164"/>
                  <a:pt x="1068" y="162"/>
                </a:cubicBezTo>
                <a:cubicBezTo>
                  <a:pt x="1020" y="161"/>
                  <a:pt x="970" y="142"/>
                  <a:pt x="928" y="117"/>
                </a:cubicBezTo>
                <a:cubicBezTo>
                  <a:pt x="927" y="117"/>
                  <a:pt x="927" y="117"/>
                  <a:pt x="926" y="116"/>
                </a:cubicBezTo>
                <a:cubicBezTo>
                  <a:pt x="926" y="116"/>
                  <a:pt x="926" y="116"/>
                  <a:pt x="925" y="116"/>
                </a:cubicBezTo>
                <a:cubicBezTo>
                  <a:pt x="925" y="116"/>
                  <a:pt x="925" y="116"/>
                  <a:pt x="925" y="116"/>
                </a:cubicBezTo>
                <a:cubicBezTo>
                  <a:pt x="925" y="116"/>
                  <a:pt x="925" y="116"/>
                  <a:pt x="925" y="116"/>
                </a:cubicBezTo>
                <a:cubicBezTo>
                  <a:pt x="854" y="67"/>
                  <a:pt x="779" y="4"/>
                  <a:pt x="689" y="2"/>
                </a:cubicBezTo>
                <a:cubicBezTo>
                  <a:pt x="642" y="0"/>
                  <a:pt x="597" y="13"/>
                  <a:pt x="551" y="22"/>
                </a:cubicBezTo>
                <a:cubicBezTo>
                  <a:pt x="529" y="27"/>
                  <a:pt x="506" y="31"/>
                  <a:pt x="483" y="32"/>
                </a:cubicBezTo>
                <a:cubicBezTo>
                  <a:pt x="460" y="32"/>
                  <a:pt x="437" y="32"/>
                  <a:pt x="414" y="32"/>
                </a:cubicBezTo>
                <a:cubicBezTo>
                  <a:pt x="361" y="32"/>
                  <a:pt x="308" y="34"/>
                  <a:pt x="258" y="54"/>
                </a:cubicBezTo>
                <a:cubicBezTo>
                  <a:pt x="210" y="72"/>
                  <a:pt x="164" y="96"/>
                  <a:pt x="122" y="125"/>
                </a:cubicBezTo>
                <a:cubicBezTo>
                  <a:pt x="80" y="155"/>
                  <a:pt x="44" y="163"/>
                  <a:pt x="7" y="198"/>
                </a:cubicBezTo>
                <a:cubicBezTo>
                  <a:pt x="5" y="200"/>
                  <a:pt x="3" y="203"/>
                  <a:pt x="0" y="205"/>
                </a:cubicBezTo>
                <a:cubicBezTo>
                  <a:pt x="59" y="523"/>
                  <a:pt x="59" y="523"/>
                  <a:pt x="59" y="523"/>
                </a:cubicBezTo>
                <a:cubicBezTo>
                  <a:pt x="70" y="515"/>
                  <a:pt x="82" y="507"/>
                  <a:pt x="95" y="500"/>
                </a:cubicBezTo>
                <a:cubicBezTo>
                  <a:pt x="140" y="475"/>
                  <a:pt x="325" y="463"/>
                  <a:pt x="377" y="464"/>
                </a:cubicBezTo>
                <a:cubicBezTo>
                  <a:pt x="430" y="465"/>
                  <a:pt x="483" y="474"/>
                  <a:pt x="534" y="486"/>
                </a:cubicBezTo>
                <a:cubicBezTo>
                  <a:pt x="591" y="499"/>
                  <a:pt x="648" y="515"/>
                  <a:pt x="705" y="530"/>
                </a:cubicBezTo>
                <a:cubicBezTo>
                  <a:pt x="761" y="545"/>
                  <a:pt x="818" y="559"/>
                  <a:pt x="876" y="569"/>
                </a:cubicBezTo>
                <a:cubicBezTo>
                  <a:pt x="931" y="578"/>
                  <a:pt x="991" y="584"/>
                  <a:pt x="1047" y="571"/>
                </a:cubicBezTo>
                <a:cubicBezTo>
                  <a:pt x="1048" y="571"/>
                  <a:pt x="1048" y="571"/>
                  <a:pt x="1049" y="571"/>
                </a:cubicBezTo>
                <a:cubicBezTo>
                  <a:pt x="1101" y="539"/>
                  <a:pt x="1145" y="496"/>
                  <a:pt x="1189" y="453"/>
                </a:cubicBezTo>
                <a:cubicBezTo>
                  <a:pt x="1211" y="431"/>
                  <a:pt x="1232" y="409"/>
                  <a:pt x="1255" y="389"/>
                </a:cubicBezTo>
                <a:cubicBezTo>
                  <a:pt x="1273" y="374"/>
                  <a:pt x="1291" y="358"/>
                  <a:pt x="1311" y="345"/>
                </a:cubicBezTo>
                <a:cubicBezTo>
                  <a:pt x="1256" y="345"/>
                  <a:pt x="1200" y="334"/>
                  <a:pt x="1144" y="326"/>
                </a:cubicBezTo>
                <a:lnTo>
                  <a:pt x="1109" y="323"/>
                </a:lnTo>
                <a:close/>
              </a:path>
            </a:pathLst>
          </a:custGeom>
          <a:solidFill>
            <a:srgbClr val="EFCB9B"/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l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5"/>
          <p:cNvSpPr/>
          <p:nvPr/>
        </p:nvSpPr>
        <p:spPr bwMode="auto">
          <a:xfrm>
            <a:off x="1123950" y="3092450"/>
            <a:ext cx="974725" cy="547688"/>
          </a:xfrm>
          <a:custGeom>
            <a:avLst/>
            <a:gdLst/>
            <a:ahLst/>
            <a:cxnLst>
              <a:cxn ang="0">
                <a:pos x="1181" y="347"/>
              </a:cxn>
              <a:cxn ang="0">
                <a:pos x="1176" y="0"/>
              </a:cxn>
              <a:cxn ang="0">
                <a:pos x="0" y="26"/>
              </a:cxn>
              <a:cxn ang="0">
                <a:pos x="5" y="373"/>
              </a:cxn>
              <a:cxn ang="0">
                <a:pos x="1181" y="347"/>
              </a:cxn>
            </a:cxnLst>
            <a:rect l="0" t="0" r="r" b="b"/>
            <a:pathLst>
              <a:path w="1181" h="373">
                <a:moveTo>
                  <a:pt x="1181" y="347"/>
                </a:moveTo>
                <a:lnTo>
                  <a:pt x="1176" y="0"/>
                </a:lnTo>
                <a:lnTo>
                  <a:pt x="0" y="26"/>
                </a:lnTo>
                <a:lnTo>
                  <a:pt x="5" y="373"/>
                </a:lnTo>
                <a:lnTo>
                  <a:pt x="1181" y="347"/>
                </a:lnTo>
                <a:close/>
              </a:path>
            </a:pathLst>
          </a:custGeom>
          <a:solidFill>
            <a:srgbClr val="262626">
              <a:lumMod val="75000"/>
              <a:lumOff val="25000"/>
            </a:srgbClr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l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2100263" y="3114675"/>
            <a:ext cx="152400" cy="466725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6" y="318"/>
              </a:cxn>
              <a:cxn ang="0">
                <a:pos x="104" y="315"/>
              </a:cxn>
              <a:cxn ang="0">
                <a:pos x="96" y="0"/>
              </a:cxn>
              <a:cxn ang="0">
                <a:pos x="0" y="3"/>
              </a:cxn>
            </a:cxnLst>
            <a:rect l="0" t="0" r="r" b="b"/>
            <a:pathLst>
              <a:path w="104" h="318">
                <a:moveTo>
                  <a:pt x="0" y="3"/>
                </a:moveTo>
                <a:lnTo>
                  <a:pt x="6" y="318"/>
                </a:lnTo>
                <a:lnTo>
                  <a:pt x="104" y="315"/>
                </a:lnTo>
                <a:lnTo>
                  <a:pt x="96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>
              <a:lumMod val="85000"/>
            </a:srgbClr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l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 Placeholder 3"/>
          <p:cNvSpPr txBox="1"/>
          <p:nvPr/>
        </p:nvSpPr>
        <p:spPr>
          <a:xfrm>
            <a:off x="4983163" y="1374775"/>
            <a:ext cx="508000" cy="554038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24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595" b="1" i="0" u="none" strike="noStrike" kern="1200" cap="none" spc="0" normalizeH="0" baseline="0" noProof="0" dirty="0">
                <a:ln>
                  <a:noFill/>
                </a:ln>
                <a:solidFill>
                  <a:srgbClr val="1F9FBA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ea"/>
                <a:sym typeface="Arial" panose="020B0604020202020204" pitchFamily="34" charset="0"/>
              </a:rPr>
              <a:t>01</a:t>
            </a:r>
            <a:endParaRPr kumimoji="0" lang="en-US" sz="3595" b="1" i="0" u="none" strike="noStrike" kern="1200" cap="none" spc="0" normalizeH="0" baseline="0" noProof="0" dirty="0">
              <a:ln>
                <a:noFill/>
              </a:ln>
              <a:solidFill>
                <a:srgbClr val="1F9FBA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 Placeholder 3"/>
          <p:cNvSpPr txBox="1"/>
          <p:nvPr/>
        </p:nvSpPr>
        <p:spPr>
          <a:xfrm>
            <a:off x="4983163" y="1914525"/>
            <a:ext cx="508000" cy="554038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24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595" b="1" i="0" u="none" strike="noStrike" kern="1200" cap="none" spc="0" normalizeH="0" baseline="0" noProof="0" dirty="0">
                <a:ln>
                  <a:noFill/>
                </a:ln>
                <a:solidFill>
                  <a:srgbClr val="095F9C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ea"/>
                <a:sym typeface="Arial" panose="020B0604020202020204" pitchFamily="34" charset="0"/>
              </a:rPr>
              <a:t>02</a:t>
            </a:r>
            <a:endParaRPr kumimoji="0" lang="en-US" sz="3595" b="1" i="0" u="none" strike="noStrike" kern="1200" cap="none" spc="0" normalizeH="0" baseline="0" noProof="0" dirty="0">
              <a:ln>
                <a:noFill/>
              </a:ln>
              <a:solidFill>
                <a:srgbClr val="095F9C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Text Placeholder 3"/>
          <p:cNvSpPr txBox="1"/>
          <p:nvPr/>
        </p:nvSpPr>
        <p:spPr>
          <a:xfrm>
            <a:off x="4983163" y="2466975"/>
            <a:ext cx="508000" cy="554038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24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595" b="1" i="0" u="none" strike="noStrike" kern="1200" cap="none" spc="0" normalizeH="0" baseline="0" noProof="0" dirty="0">
                <a:ln>
                  <a:noFill/>
                </a:ln>
                <a:solidFill>
                  <a:srgbClr val="1F9FBA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ea"/>
                <a:sym typeface="Arial" panose="020B0604020202020204" pitchFamily="34" charset="0"/>
              </a:rPr>
              <a:t>03</a:t>
            </a:r>
            <a:endParaRPr kumimoji="0" lang="en-US" sz="3595" b="1" i="0" u="none" strike="noStrike" kern="1200" cap="none" spc="0" normalizeH="0" baseline="0" noProof="0" dirty="0">
              <a:ln>
                <a:noFill/>
              </a:ln>
              <a:solidFill>
                <a:srgbClr val="1F9FBA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Text Placeholder 3"/>
          <p:cNvSpPr txBox="1"/>
          <p:nvPr/>
        </p:nvSpPr>
        <p:spPr>
          <a:xfrm>
            <a:off x="4956175" y="3028950"/>
            <a:ext cx="508000" cy="554038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24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595" b="1" i="0" u="none" strike="noStrike" kern="1200" cap="none" spc="0" normalizeH="0" baseline="0" noProof="0" dirty="0">
                <a:ln>
                  <a:noFill/>
                </a:ln>
                <a:solidFill>
                  <a:srgbClr val="095F9C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ea"/>
                <a:sym typeface="Arial" panose="020B0604020202020204" pitchFamily="34" charset="0"/>
              </a:rPr>
              <a:t>04</a:t>
            </a:r>
            <a:endParaRPr kumimoji="0" lang="en-US" sz="3595" b="1" i="0" u="none" strike="noStrike" kern="1200" cap="none" spc="0" normalizeH="0" baseline="0" noProof="0" dirty="0">
              <a:ln>
                <a:noFill/>
              </a:ln>
              <a:solidFill>
                <a:srgbClr val="095F9C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Freeform 45"/>
          <p:cNvSpPr/>
          <p:nvPr/>
        </p:nvSpPr>
        <p:spPr>
          <a:xfrm>
            <a:off x="3068638" y="1227138"/>
            <a:ext cx="1033463" cy="1035050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rgbClr val="095F9C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266885" tIns="410747" rIns="266885" bIns="326983" numCol="1" spcCol="1270" anchor="ctr" anchorCtr="0">
            <a:noAutofit/>
          </a:bodyPr>
          <a:lstStyle/>
          <a:p>
            <a:pPr marL="0" marR="0" lvl="0" indent="0" algn="ctr" defTabSz="133032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224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Oval 46"/>
          <p:cNvSpPr/>
          <p:nvPr/>
        </p:nvSpPr>
        <p:spPr>
          <a:xfrm>
            <a:off x="3263900" y="1423988"/>
            <a:ext cx="642938" cy="642938"/>
          </a:xfrm>
          <a:prstGeom prst="ellipse">
            <a:avLst/>
          </a:prstGeom>
          <a:solidFill>
            <a:srgbClr val="095F9C"/>
          </a:solidFill>
          <a:ln w="762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9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Freeform 6"/>
          <p:cNvSpPr>
            <a:spLocks noEditPoints="1"/>
          </p:cNvSpPr>
          <p:nvPr/>
        </p:nvSpPr>
        <p:spPr bwMode="auto">
          <a:xfrm>
            <a:off x="3449638" y="1636713"/>
            <a:ext cx="273050" cy="215900"/>
          </a:xfrm>
          <a:custGeom>
            <a:avLst/>
            <a:gdLst/>
            <a:ahLst/>
            <a:cxnLst>
              <a:cxn ang="0">
                <a:pos x="64" y="48"/>
              </a:cxn>
              <a:cxn ang="0">
                <a:pos x="61" y="50"/>
              </a:cxn>
              <a:cxn ang="0">
                <a:pos x="2" y="50"/>
              </a:cxn>
              <a:cxn ang="0">
                <a:pos x="0" y="48"/>
              </a:cxn>
              <a:cxn ang="0">
                <a:pos x="0" y="43"/>
              </a:cxn>
              <a:cxn ang="0">
                <a:pos x="2" y="41"/>
              </a:cxn>
              <a:cxn ang="0">
                <a:pos x="61" y="41"/>
              </a:cxn>
              <a:cxn ang="0">
                <a:pos x="64" y="43"/>
              </a:cxn>
              <a:cxn ang="0">
                <a:pos x="64" y="48"/>
              </a:cxn>
              <a:cxn ang="0">
                <a:pos x="59" y="20"/>
              </a:cxn>
              <a:cxn ang="0">
                <a:pos x="57" y="23"/>
              </a:cxn>
              <a:cxn ang="0">
                <a:pos x="7" y="23"/>
              </a:cxn>
              <a:cxn ang="0">
                <a:pos x="4" y="20"/>
              </a:cxn>
              <a:cxn ang="0">
                <a:pos x="4" y="16"/>
              </a:cxn>
              <a:cxn ang="0">
                <a:pos x="7" y="13"/>
              </a:cxn>
              <a:cxn ang="0">
                <a:pos x="57" y="13"/>
              </a:cxn>
              <a:cxn ang="0">
                <a:pos x="59" y="16"/>
              </a:cxn>
              <a:cxn ang="0">
                <a:pos x="59" y="20"/>
              </a:cxn>
              <a:cxn ang="0">
                <a:pos x="50" y="34"/>
              </a:cxn>
              <a:cxn ang="0">
                <a:pos x="48" y="36"/>
              </a:cxn>
              <a:cxn ang="0">
                <a:pos x="16" y="36"/>
              </a:cxn>
              <a:cxn ang="0">
                <a:pos x="13" y="34"/>
              </a:cxn>
              <a:cxn ang="0">
                <a:pos x="13" y="29"/>
              </a:cxn>
              <a:cxn ang="0">
                <a:pos x="16" y="27"/>
              </a:cxn>
              <a:cxn ang="0">
                <a:pos x="48" y="27"/>
              </a:cxn>
              <a:cxn ang="0">
                <a:pos x="50" y="29"/>
              </a:cxn>
              <a:cxn ang="0">
                <a:pos x="50" y="34"/>
              </a:cxn>
              <a:cxn ang="0">
                <a:pos x="45" y="7"/>
              </a:cxn>
              <a:cxn ang="0">
                <a:pos x="43" y="9"/>
              </a:cxn>
              <a:cxn ang="0">
                <a:pos x="20" y="9"/>
              </a:cxn>
              <a:cxn ang="0">
                <a:pos x="18" y="7"/>
              </a:cxn>
              <a:cxn ang="0">
                <a:pos x="18" y="2"/>
              </a:cxn>
              <a:cxn ang="0">
                <a:pos x="20" y="0"/>
              </a:cxn>
              <a:cxn ang="0">
                <a:pos x="43" y="0"/>
              </a:cxn>
              <a:cxn ang="0">
                <a:pos x="45" y="2"/>
              </a:cxn>
              <a:cxn ang="0">
                <a:pos x="45" y="7"/>
              </a:cxn>
            </a:cxnLst>
            <a:rect l="0" t="0" r="r" b="b"/>
            <a:pathLst>
              <a:path w="64" h="50">
                <a:moveTo>
                  <a:pt x="64" y="48"/>
                </a:moveTo>
                <a:cubicBezTo>
                  <a:pt x="64" y="49"/>
                  <a:pt x="63" y="50"/>
                  <a:pt x="61" y="50"/>
                </a:cubicBezTo>
                <a:cubicBezTo>
                  <a:pt x="2" y="50"/>
                  <a:pt x="2" y="50"/>
                  <a:pt x="2" y="50"/>
                </a:cubicBezTo>
                <a:cubicBezTo>
                  <a:pt x="1" y="50"/>
                  <a:pt x="0" y="49"/>
                  <a:pt x="0" y="4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2"/>
                  <a:pt x="1" y="41"/>
                  <a:pt x="2" y="41"/>
                </a:cubicBezTo>
                <a:cubicBezTo>
                  <a:pt x="61" y="41"/>
                  <a:pt x="61" y="41"/>
                  <a:pt x="61" y="41"/>
                </a:cubicBezTo>
                <a:cubicBezTo>
                  <a:pt x="63" y="41"/>
                  <a:pt x="64" y="42"/>
                  <a:pt x="64" y="43"/>
                </a:cubicBezTo>
                <a:lnTo>
                  <a:pt x="64" y="48"/>
                </a:lnTo>
                <a:close/>
                <a:moveTo>
                  <a:pt x="59" y="20"/>
                </a:moveTo>
                <a:cubicBezTo>
                  <a:pt x="59" y="22"/>
                  <a:pt x="58" y="23"/>
                  <a:pt x="5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3"/>
                  <a:pt x="4" y="22"/>
                  <a:pt x="4" y="20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4"/>
                  <a:pt x="5" y="13"/>
                  <a:pt x="7" y="13"/>
                </a:cubicBezTo>
                <a:cubicBezTo>
                  <a:pt x="57" y="13"/>
                  <a:pt x="57" y="13"/>
                  <a:pt x="57" y="13"/>
                </a:cubicBezTo>
                <a:cubicBezTo>
                  <a:pt x="58" y="13"/>
                  <a:pt x="59" y="14"/>
                  <a:pt x="59" y="16"/>
                </a:cubicBezTo>
                <a:lnTo>
                  <a:pt x="59" y="20"/>
                </a:lnTo>
                <a:close/>
                <a:moveTo>
                  <a:pt x="50" y="34"/>
                </a:moveTo>
                <a:cubicBezTo>
                  <a:pt x="50" y="35"/>
                  <a:pt x="49" y="36"/>
                  <a:pt x="48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3" y="35"/>
                  <a:pt x="13" y="34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28"/>
                  <a:pt x="15" y="27"/>
                  <a:pt x="16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9" y="27"/>
                  <a:pt x="50" y="28"/>
                  <a:pt x="50" y="29"/>
                </a:cubicBezTo>
                <a:lnTo>
                  <a:pt x="50" y="34"/>
                </a:lnTo>
                <a:close/>
                <a:moveTo>
                  <a:pt x="45" y="7"/>
                </a:moveTo>
                <a:cubicBezTo>
                  <a:pt x="45" y="8"/>
                  <a:pt x="44" y="9"/>
                  <a:pt x="43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19" y="9"/>
                  <a:pt x="18" y="8"/>
                  <a:pt x="18" y="7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1"/>
                  <a:pt x="19" y="0"/>
                  <a:pt x="20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lnTo>
                  <a:pt x="45" y="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l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Freeform 42"/>
          <p:cNvSpPr/>
          <p:nvPr/>
        </p:nvSpPr>
        <p:spPr>
          <a:xfrm>
            <a:off x="2362200" y="1968500"/>
            <a:ext cx="1157288" cy="1158875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rgbClr val="1F9FBA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266885" tIns="410747" rIns="266885" bIns="326983" numCol="1" spcCol="1270" anchor="ctr" anchorCtr="0">
            <a:noAutofit/>
          </a:bodyPr>
          <a:lstStyle/>
          <a:p>
            <a:pPr marL="0" marR="0" lvl="0" indent="0" algn="ctr" defTabSz="133032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224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Oval 43"/>
          <p:cNvSpPr/>
          <p:nvPr/>
        </p:nvSpPr>
        <p:spPr>
          <a:xfrm>
            <a:off x="2581275" y="2189163"/>
            <a:ext cx="719138" cy="717550"/>
          </a:xfrm>
          <a:prstGeom prst="ellipse">
            <a:avLst/>
          </a:prstGeom>
          <a:solidFill>
            <a:srgbClr val="1F9FBA"/>
          </a:solidFill>
          <a:ln w="571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39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Freeform 9"/>
          <p:cNvSpPr>
            <a:spLocks noEditPoints="1"/>
          </p:cNvSpPr>
          <p:nvPr/>
        </p:nvSpPr>
        <p:spPr bwMode="auto">
          <a:xfrm>
            <a:off x="2755900" y="2343150"/>
            <a:ext cx="369888" cy="409575"/>
          </a:xfrm>
          <a:custGeom>
            <a:avLst/>
            <a:gdLst/>
            <a:ahLst/>
            <a:cxnLst>
              <a:cxn ang="0">
                <a:pos x="374" y="158"/>
              </a:cxn>
              <a:cxn ang="0">
                <a:pos x="352" y="158"/>
              </a:cxn>
              <a:cxn ang="0">
                <a:pos x="209" y="0"/>
              </a:cxn>
              <a:cxn ang="0">
                <a:pos x="67" y="158"/>
              </a:cxn>
              <a:cxn ang="0">
                <a:pos x="44" y="158"/>
              </a:cxn>
              <a:cxn ang="0">
                <a:pos x="0" y="203"/>
              </a:cxn>
              <a:cxn ang="0">
                <a:pos x="0" y="414"/>
              </a:cxn>
              <a:cxn ang="0">
                <a:pos x="44" y="478"/>
              </a:cxn>
              <a:cxn ang="0">
                <a:pos x="374" y="478"/>
              </a:cxn>
              <a:cxn ang="0">
                <a:pos x="428" y="414"/>
              </a:cxn>
              <a:cxn ang="0">
                <a:pos x="428" y="203"/>
              </a:cxn>
              <a:cxn ang="0">
                <a:pos x="374" y="158"/>
              </a:cxn>
              <a:cxn ang="0">
                <a:pos x="247" y="414"/>
              </a:cxn>
              <a:cxn ang="0">
                <a:pos x="172" y="414"/>
              </a:cxn>
              <a:cxn ang="0">
                <a:pos x="186" y="309"/>
              </a:cxn>
              <a:cxn ang="0">
                <a:pos x="161" y="265"/>
              </a:cxn>
              <a:cxn ang="0">
                <a:pos x="210" y="216"/>
              </a:cxn>
              <a:cxn ang="0">
                <a:pos x="258" y="264"/>
              </a:cxn>
              <a:cxn ang="0">
                <a:pos x="232" y="310"/>
              </a:cxn>
              <a:cxn ang="0">
                <a:pos x="247" y="414"/>
              </a:cxn>
              <a:cxn ang="0">
                <a:pos x="112" y="158"/>
              </a:cxn>
              <a:cxn ang="0">
                <a:pos x="209" y="45"/>
              </a:cxn>
              <a:cxn ang="0">
                <a:pos x="307" y="158"/>
              </a:cxn>
              <a:cxn ang="0">
                <a:pos x="112" y="158"/>
              </a:cxn>
            </a:cxnLst>
            <a:rect l="0" t="0" r="r" b="b"/>
            <a:pathLst>
              <a:path w="428" h="478">
                <a:moveTo>
                  <a:pt x="374" y="158"/>
                </a:moveTo>
                <a:cubicBezTo>
                  <a:pt x="352" y="158"/>
                  <a:pt x="352" y="158"/>
                  <a:pt x="352" y="158"/>
                </a:cubicBezTo>
                <a:cubicBezTo>
                  <a:pt x="352" y="58"/>
                  <a:pt x="292" y="0"/>
                  <a:pt x="209" y="0"/>
                </a:cubicBezTo>
                <a:cubicBezTo>
                  <a:pt x="127" y="0"/>
                  <a:pt x="67" y="58"/>
                  <a:pt x="67" y="158"/>
                </a:cubicBezTo>
                <a:cubicBezTo>
                  <a:pt x="44" y="158"/>
                  <a:pt x="44" y="158"/>
                  <a:pt x="44" y="158"/>
                </a:cubicBezTo>
                <a:cubicBezTo>
                  <a:pt x="11" y="158"/>
                  <a:pt x="0" y="170"/>
                  <a:pt x="0" y="203"/>
                </a:cubicBezTo>
                <a:cubicBezTo>
                  <a:pt x="0" y="414"/>
                  <a:pt x="0" y="414"/>
                  <a:pt x="0" y="414"/>
                </a:cubicBezTo>
                <a:cubicBezTo>
                  <a:pt x="0" y="447"/>
                  <a:pt x="11" y="478"/>
                  <a:pt x="44" y="478"/>
                </a:cubicBezTo>
                <a:cubicBezTo>
                  <a:pt x="374" y="478"/>
                  <a:pt x="374" y="478"/>
                  <a:pt x="374" y="478"/>
                </a:cubicBezTo>
                <a:cubicBezTo>
                  <a:pt x="407" y="478"/>
                  <a:pt x="428" y="447"/>
                  <a:pt x="428" y="414"/>
                </a:cubicBezTo>
                <a:cubicBezTo>
                  <a:pt x="428" y="203"/>
                  <a:pt x="428" y="203"/>
                  <a:pt x="428" y="203"/>
                </a:cubicBezTo>
                <a:cubicBezTo>
                  <a:pt x="428" y="170"/>
                  <a:pt x="407" y="158"/>
                  <a:pt x="374" y="158"/>
                </a:cubicBezTo>
                <a:moveTo>
                  <a:pt x="247" y="414"/>
                </a:moveTo>
                <a:cubicBezTo>
                  <a:pt x="172" y="414"/>
                  <a:pt x="172" y="414"/>
                  <a:pt x="172" y="414"/>
                </a:cubicBezTo>
                <a:cubicBezTo>
                  <a:pt x="186" y="309"/>
                  <a:pt x="186" y="309"/>
                  <a:pt x="186" y="309"/>
                </a:cubicBezTo>
                <a:cubicBezTo>
                  <a:pt x="171" y="301"/>
                  <a:pt x="161" y="283"/>
                  <a:pt x="161" y="265"/>
                </a:cubicBezTo>
                <a:cubicBezTo>
                  <a:pt x="161" y="238"/>
                  <a:pt x="183" y="216"/>
                  <a:pt x="210" y="216"/>
                </a:cubicBezTo>
                <a:cubicBezTo>
                  <a:pt x="236" y="216"/>
                  <a:pt x="258" y="237"/>
                  <a:pt x="258" y="264"/>
                </a:cubicBezTo>
                <a:cubicBezTo>
                  <a:pt x="258" y="282"/>
                  <a:pt x="248" y="302"/>
                  <a:pt x="232" y="310"/>
                </a:cubicBezTo>
                <a:lnTo>
                  <a:pt x="247" y="414"/>
                </a:lnTo>
                <a:close/>
                <a:moveTo>
                  <a:pt x="112" y="158"/>
                </a:moveTo>
                <a:cubicBezTo>
                  <a:pt x="112" y="66"/>
                  <a:pt x="161" y="45"/>
                  <a:pt x="209" y="45"/>
                </a:cubicBezTo>
                <a:cubicBezTo>
                  <a:pt x="258" y="45"/>
                  <a:pt x="307" y="66"/>
                  <a:pt x="307" y="158"/>
                </a:cubicBezTo>
                <a:lnTo>
                  <a:pt x="112" y="15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l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Freeform 48"/>
          <p:cNvSpPr/>
          <p:nvPr/>
        </p:nvSpPr>
        <p:spPr>
          <a:xfrm>
            <a:off x="3844925" y="2181225"/>
            <a:ext cx="717550" cy="717550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rgbClr val="095F9C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266885" tIns="410747" rIns="266885" bIns="326983" numCol="1" spcCol="1270" anchor="ctr" anchorCtr="0">
            <a:noAutofit/>
          </a:bodyPr>
          <a:lstStyle/>
          <a:p>
            <a:pPr marL="0" marR="0" lvl="0" indent="0" algn="ctr" defTabSz="133032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224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Oval 49"/>
          <p:cNvSpPr/>
          <p:nvPr/>
        </p:nvSpPr>
        <p:spPr>
          <a:xfrm>
            <a:off x="3981450" y="2316163"/>
            <a:ext cx="444500" cy="446088"/>
          </a:xfrm>
          <a:prstGeom prst="ellipse">
            <a:avLst/>
          </a:prstGeom>
          <a:solidFill>
            <a:srgbClr val="095F9C"/>
          </a:solidFill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39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Freeform 9"/>
          <p:cNvSpPr>
            <a:spLocks noEditPoints="1"/>
          </p:cNvSpPr>
          <p:nvPr/>
        </p:nvSpPr>
        <p:spPr bwMode="auto">
          <a:xfrm rot="2024094">
            <a:off x="4138613" y="2389188"/>
            <a:ext cx="130175" cy="300038"/>
          </a:xfrm>
          <a:custGeom>
            <a:avLst/>
            <a:gdLst/>
            <a:ahLst/>
            <a:cxnLst>
              <a:cxn ang="0">
                <a:pos x="0" y="84"/>
              </a:cxn>
              <a:cxn ang="0">
                <a:pos x="50" y="134"/>
              </a:cxn>
              <a:cxn ang="0">
                <a:pos x="61" y="133"/>
              </a:cxn>
              <a:cxn ang="0">
                <a:pos x="61" y="148"/>
              </a:cxn>
              <a:cxn ang="0">
                <a:pos x="73" y="154"/>
              </a:cxn>
              <a:cxn ang="0">
                <a:pos x="73" y="278"/>
              </a:cxn>
              <a:cxn ang="0">
                <a:pos x="61" y="284"/>
              </a:cxn>
              <a:cxn ang="0">
                <a:pos x="61" y="377"/>
              </a:cxn>
              <a:cxn ang="0">
                <a:pos x="75" y="392"/>
              </a:cxn>
              <a:cxn ang="0">
                <a:pos x="93" y="392"/>
              </a:cxn>
              <a:cxn ang="0">
                <a:pos x="107" y="377"/>
              </a:cxn>
              <a:cxn ang="0">
                <a:pos x="107" y="357"/>
              </a:cxn>
              <a:cxn ang="0">
                <a:pos x="143" y="357"/>
              </a:cxn>
              <a:cxn ang="0">
                <a:pos x="157" y="343"/>
              </a:cxn>
              <a:cxn ang="0">
                <a:pos x="143" y="329"/>
              </a:cxn>
              <a:cxn ang="0">
                <a:pos x="107" y="329"/>
              </a:cxn>
              <a:cxn ang="0">
                <a:pos x="107" y="321"/>
              </a:cxn>
              <a:cxn ang="0">
                <a:pos x="143" y="321"/>
              </a:cxn>
              <a:cxn ang="0">
                <a:pos x="157" y="307"/>
              </a:cxn>
              <a:cxn ang="0">
                <a:pos x="143" y="293"/>
              </a:cxn>
              <a:cxn ang="0">
                <a:pos x="107" y="293"/>
              </a:cxn>
              <a:cxn ang="0">
                <a:pos x="107" y="283"/>
              </a:cxn>
              <a:cxn ang="0">
                <a:pos x="95" y="277"/>
              </a:cxn>
              <a:cxn ang="0">
                <a:pos x="95" y="156"/>
              </a:cxn>
              <a:cxn ang="0">
                <a:pos x="107" y="150"/>
              </a:cxn>
              <a:cxn ang="0">
                <a:pos x="107" y="133"/>
              </a:cxn>
              <a:cxn ang="0">
                <a:pos x="117" y="134"/>
              </a:cxn>
              <a:cxn ang="0">
                <a:pos x="168" y="84"/>
              </a:cxn>
              <a:cxn ang="0">
                <a:pos x="132" y="36"/>
              </a:cxn>
              <a:cxn ang="0">
                <a:pos x="84" y="0"/>
              </a:cxn>
              <a:cxn ang="0">
                <a:pos x="36" y="36"/>
              </a:cxn>
              <a:cxn ang="0">
                <a:pos x="0" y="84"/>
              </a:cxn>
              <a:cxn ang="0">
                <a:pos x="84" y="31"/>
              </a:cxn>
              <a:cxn ang="0">
                <a:pos x="107" y="54"/>
              </a:cxn>
              <a:cxn ang="0">
                <a:pos x="106" y="62"/>
              </a:cxn>
              <a:cxn ang="0">
                <a:pos x="129" y="87"/>
              </a:cxn>
              <a:cxn ang="0">
                <a:pos x="105" y="111"/>
              </a:cxn>
              <a:cxn ang="0">
                <a:pos x="84" y="100"/>
              </a:cxn>
              <a:cxn ang="0">
                <a:pos x="63" y="111"/>
              </a:cxn>
              <a:cxn ang="0">
                <a:pos x="38" y="87"/>
              </a:cxn>
              <a:cxn ang="0">
                <a:pos x="62" y="62"/>
              </a:cxn>
              <a:cxn ang="0">
                <a:pos x="61" y="54"/>
              </a:cxn>
              <a:cxn ang="0">
                <a:pos x="84" y="31"/>
              </a:cxn>
              <a:cxn ang="0">
                <a:pos x="84" y="31"/>
              </a:cxn>
              <a:cxn ang="0">
                <a:pos x="84" y="31"/>
              </a:cxn>
            </a:cxnLst>
            <a:rect l="0" t="0" r="r" b="b"/>
            <a:pathLst>
              <a:path w="168" h="392">
                <a:moveTo>
                  <a:pt x="0" y="84"/>
                </a:moveTo>
                <a:cubicBezTo>
                  <a:pt x="0" y="112"/>
                  <a:pt x="23" y="134"/>
                  <a:pt x="50" y="134"/>
                </a:cubicBezTo>
                <a:cubicBezTo>
                  <a:pt x="54" y="134"/>
                  <a:pt x="57" y="134"/>
                  <a:pt x="61" y="133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73" y="154"/>
                  <a:pt x="73" y="154"/>
                  <a:pt x="73" y="154"/>
                </a:cubicBezTo>
                <a:cubicBezTo>
                  <a:pt x="73" y="278"/>
                  <a:pt x="73" y="278"/>
                  <a:pt x="73" y="278"/>
                </a:cubicBezTo>
                <a:cubicBezTo>
                  <a:pt x="61" y="284"/>
                  <a:pt x="61" y="284"/>
                  <a:pt x="61" y="284"/>
                </a:cubicBezTo>
                <a:cubicBezTo>
                  <a:pt x="61" y="377"/>
                  <a:pt x="61" y="377"/>
                  <a:pt x="61" y="377"/>
                </a:cubicBezTo>
                <a:cubicBezTo>
                  <a:pt x="61" y="385"/>
                  <a:pt x="67" y="392"/>
                  <a:pt x="75" y="392"/>
                </a:cubicBezTo>
                <a:cubicBezTo>
                  <a:pt x="93" y="392"/>
                  <a:pt x="93" y="392"/>
                  <a:pt x="93" y="392"/>
                </a:cubicBezTo>
                <a:cubicBezTo>
                  <a:pt x="101" y="392"/>
                  <a:pt x="107" y="385"/>
                  <a:pt x="107" y="377"/>
                </a:cubicBezTo>
                <a:cubicBezTo>
                  <a:pt x="107" y="357"/>
                  <a:pt x="107" y="357"/>
                  <a:pt x="107" y="357"/>
                </a:cubicBezTo>
                <a:cubicBezTo>
                  <a:pt x="143" y="357"/>
                  <a:pt x="143" y="357"/>
                  <a:pt x="143" y="357"/>
                </a:cubicBezTo>
                <a:cubicBezTo>
                  <a:pt x="150" y="357"/>
                  <a:pt x="157" y="350"/>
                  <a:pt x="157" y="343"/>
                </a:cubicBezTo>
                <a:cubicBezTo>
                  <a:pt x="157" y="335"/>
                  <a:pt x="150" y="329"/>
                  <a:pt x="143" y="329"/>
                </a:cubicBezTo>
                <a:cubicBezTo>
                  <a:pt x="107" y="329"/>
                  <a:pt x="107" y="329"/>
                  <a:pt x="107" y="329"/>
                </a:cubicBezTo>
                <a:cubicBezTo>
                  <a:pt x="107" y="321"/>
                  <a:pt x="107" y="321"/>
                  <a:pt x="107" y="321"/>
                </a:cubicBezTo>
                <a:cubicBezTo>
                  <a:pt x="143" y="321"/>
                  <a:pt x="143" y="321"/>
                  <a:pt x="143" y="321"/>
                </a:cubicBezTo>
                <a:cubicBezTo>
                  <a:pt x="150" y="321"/>
                  <a:pt x="157" y="314"/>
                  <a:pt x="157" y="307"/>
                </a:cubicBezTo>
                <a:cubicBezTo>
                  <a:pt x="157" y="299"/>
                  <a:pt x="150" y="293"/>
                  <a:pt x="143" y="293"/>
                </a:cubicBezTo>
                <a:cubicBezTo>
                  <a:pt x="107" y="293"/>
                  <a:pt x="107" y="293"/>
                  <a:pt x="107" y="293"/>
                </a:cubicBezTo>
                <a:cubicBezTo>
                  <a:pt x="107" y="283"/>
                  <a:pt x="107" y="283"/>
                  <a:pt x="107" y="283"/>
                </a:cubicBezTo>
                <a:cubicBezTo>
                  <a:pt x="95" y="277"/>
                  <a:pt x="95" y="277"/>
                  <a:pt x="95" y="277"/>
                </a:cubicBezTo>
                <a:cubicBezTo>
                  <a:pt x="95" y="156"/>
                  <a:pt x="95" y="156"/>
                  <a:pt x="95" y="156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10" y="134"/>
                  <a:pt x="114" y="134"/>
                  <a:pt x="117" y="134"/>
                </a:cubicBezTo>
                <a:cubicBezTo>
                  <a:pt x="145" y="134"/>
                  <a:pt x="168" y="112"/>
                  <a:pt x="168" y="84"/>
                </a:cubicBezTo>
                <a:cubicBezTo>
                  <a:pt x="168" y="61"/>
                  <a:pt x="153" y="42"/>
                  <a:pt x="132" y="36"/>
                </a:cubicBezTo>
                <a:cubicBezTo>
                  <a:pt x="126" y="15"/>
                  <a:pt x="107" y="0"/>
                  <a:pt x="84" y="0"/>
                </a:cubicBezTo>
                <a:cubicBezTo>
                  <a:pt x="61" y="0"/>
                  <a:pt x="42" y="15"/>
                  <a:pt x="36" y="36"/>
                </a:cubicBezTo>
                <a:cubicBezTo>
                  <a:pt x="15" y="42"/>
                  <a:pt x="0" y="61"/>
                  <a:pt x="0" y="84"/>
                </a:cubicBezTo>
                <a:close/>
                <a:moveTo>
                  <a:pt x="84" y="31"/>
                </a:moveTo>
                <a:cubicBezTo>
                  <a:pt x="97" y="31"/>
                  <a:pt x="107" y="41"/>
                  <a:pt x="107" y="54"/>
                </a:cubicBezTo>
                <a:cubicBezTo>
                  <a:pt x="107" y="57"/>
                  <a:pt x="106" y="59"/>
                  <a:pt x="106" y="62"/>
                </a:cubicBezTo>
                <a:cubicBezTo>
                  <a:pt x="119" y="62"/>
                  <a:pt x="129" y="73"/>
                  <a:pt x="129" y="87"/>
                </a:cubicBezTo>
                <a:cubicBezTo>
                  <a:pt x="129" y="100"/>
                  <a:pt x="118" y="111"/>
                  <a:pt x="105" y="111"/>
                </a:cubicBezTo>
                <a:cubicBezTo>
                  <a:pt x="96" y="111"/>
                  <a:pt x="88" y="107"/>
                  <a:pt x="84" y="100"/>
                </a:cubicBezTo>
                <a:cubicBezTo>
                  <a:pt x="79" y="107"/>
                  <a:pt x="72" y="111"/>
                  <a:pt x="63" y="111"/>
                </a:cubicBezTo>
                <a:cubicBezTo>
                  <a:pt x="49" y="111"/>
                  <a:pt x="38" y="100"/>
                  <a:pt x="38" y="87"/>
                </a:cubicBezTo>
                <a:cubicBezTo>
                  <a:pt x="38" y="73"/>
                  <a:pt x="49" y="62"/>
                  <a:pt x="62" y="62"/>
                </a:cubicBezTo>
                <a:cubicBezTo>
                  <a:pt x="61" y="59"/>
                  <a:pt x="61" y="57"/>
                  <a:pt x="61" y="54"/>
                </a:cubicBezTo>
                <a:cubicBezTo>
                  <a:pt x="61" y="41"/>
                  <a:pt x="71" y="31"/>
                  <a:pt x="84" y="31"/>
                </a:cubicBezTo>
                <a:close/>
                <a:moveTo>
                  <a:pt x="84" y="31"/>
                </a:moveTo>
                <a:cubicBezTo>
                  <a:pt x="84" y="31"/>
                  <a:pt x="84" y="31"/>
                  <a:pt x="84" y="31"/>
                </a:cubicBez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l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Freeform 39"/>
          <p:cNvSpPr/>
          <p:nvPr/>
        </p:nvSpPr>
        <p:spPr>
          <a:xfrm>
            <a:off x="4054475" y="1484313"/>
            <a:ext cx="787400" cy="787400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rgbClr val="1F9FBA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266885" tIns="410747" rIns="266885" bIns="326983" numCol="1" spcCol="1270" anchor="ctr" anchorCtr="0">
            <a:noAutofit/>
          </a:bodyPr>
          <a:lstStyle/>
          <a:p>
            <a:pPr marL="0" marR="0" lvl="0" indent="0" algn="ctr" defTabSz="133032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224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Oval 40"/>
          <p:cNvSpPr/>
          <p:nvPr/>
        </p:nvSpPr>
        <p:spPr>
          <a:xfrm>
            <a:off x="4203700" y="1633538"/>
            <a:ext cx="488950" cy="488950"/>
          </a:xfrm>
          <a:prstGeom prst="ellipse">
            <a:avLst/>
          </a:prstGeom>
          <a:solidFill>
            <a:srgbClr val="1F9FBA"/>
          </a:solidFill>
          <a:ln w="381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9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reeform 131"/>
          <p:cNvSpPr/>
          <p:nvPr/>
        </p:nvSpPr>
        <p:spPr bwMode="auto">
          <a:xfrm>
            <a:off x="4327525" y="1755775"/>
            <a:ext cx="241300" cy="244475"/>
          </a:xfrm>
          <a:custGeom>
            <a:avLst/>
            <a:gdLst/>
            <a:ahLst/>
            <a:cxnLst>
              <a:cxn ang="0">
                <a:pos x="61" y="49"/>
              </a:cxn>
              <a:cxn ang="0">
                <a:pos x="49" y="62"/>
              </a:cxn>
              <a:cxn ang="0">
                <a:pos x="36" y="49"/>
              </a:cxn>
              <a:cxn ang="0">
                <a:pos x="36" y="48"/>
              </a:cxn>
              <a:cxn ang="0">
                <a:pos x="21" y="41"/>
              </a:cxn>
              <a:cxn ang="0">
                <a:pos x="13" y="44"/>
              </a:cxn>
              <a:cxn ang="0">
                <a:pos x="0" y="31"/>
              </a:cxn>
              <a:cxn ang="0">
                <a:pos x="13" y="18"/>
              </a:cxn>
              <a:cxn ang="0">
                <a:pos x="21" y="22"/>
              </a:cxn>
              <a:cxn ang="0">
                <a:pos x="36" y="15"/>
              </a:cxn>
              <a:cxn ang="0">
                <a:pos x="36" y="13"/>
              </a:cxn>
              <a:cxn ang="0">
                <a:pos x="49" y="0"/>
              </a:cxn>
              <a:cxn ang="0">
                <a:pos x="61" y="13"/>
              </a:cxn>
              <a:cxn ang="0">
                <a:pos x="49" y="26"/>
              </a:cxn>
              <a:cxn ang="0">
                <a:pos x="40" y="23"/>
              </a:cxn>
              <a:cxn ang="0">
                <a:pos x="25" y="30"/>
              </a:cxn>
              <a:cxn ang="0">
                <a:pos x="25" y="31"/>
              </a:cxn>
              <a:cxn ang="0">
                <a:pos x="25" y="33"/>
              </a:cxn>
              <a:cxn ang="0">
                <a:pos x="40" y="40"/>
              </a:cxn>
              <a:cxn ang="0">
                <a:pos x="49" y="36"/>
              </a:cxn>
              <a:cxn ang="0">
                <a:pos x="61" y="49"/>
              </a:cxn>
            </a:cxnLst>
            <a:rect l="0" t="0" r="r" b="b"/>
            <a:pathLst>
              <a:path w="61" h="62">
                <a:moveTo>
                  <a:pt x="61" y="49"/>
                </a:moveTo>
                <a:cubicBezTo>
                  <a:pt x="61" y="56"/>
                  <a:pt x="56" y="62"/>
                  <a:pt x="49" y="62"/>
                </a:cubicBezTo>
                <a:cubicBezTo>
                  <a:pt x="41" y="62"/>
                  <a:pt x="36" y="56"/>
                  <a:pt x="36" y="49"/>
                </a:cubicBezTo>
                <a:cubicBezTo>
                  <a:pt x="36" y="49"/>
                  <a:pt x="36" y="48"/>
                  <a:pt x="36" y="48"/>
                </a:cubicBezTo>
                <a:cubicBezTo>
                  <a:pt x="21" y="41"/>
                  <a:pt x="21" y="41"/>
                  <a:pt x="21" y="41"/>
                </a:cubicBezTo>
                <a:cubicBezTo>
                  <a:pt x="19" y="43"/>
                  <a:pt x="16" y="44"/>
                  <a:pt x="13" y="44"/>
                </a:cubicBezTo>
                <a:cubicBezTo>
                  <a:pt x="6" y="44"/>
                  <a:pt x="0" y="38"/>
                  <a:pt x="0" y="31"/>
                </a:cubicBezTo>
                <a:cubicBezTo>
                  <a:pt x="0" y="24"/>
                  <a:pt x="6" y="18"/>
                  <a:pt x="13" y="18"/>
                </a:cubicBezTo>
                <a:cubicBezTo>
                  <a:pt x="16" y="18"/>
                  <a:pt x="19" y="20"/>
                  <a:pt x="21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6"/>
                  <a:pt x="41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ubicBezTo>
                  <a:pt x="61" y="20"/>
                  <a:pt x="56" y="26"/>
                  <a:pt x="49" y="26"/>
                </a:cubicBezTo>
                <a:cubicBezTo>
                  <a:pt x="45" y="26"/>
                  <a:pt x="42" y="25"/>
                  <a:pt x="40" y="23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0"/>
                  <a:pt x="25" y="31"/>
                  <a:pt x="25" y="31"/>
                </a:cubicBezTo>
                <a:cubicBezTo>
                  <a:pt x="25" y="32"/>
                  <a:pt x="25" y="32"/>
                  <a:pt x="25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38"/>
                  <a:pt x="45" y="36"/>
                  <a:pt x="49" y="36"/>
                </a:cubicBezTo>
                <a:cubicBezTo>
                  <a:pt x="56" y="36"/>
                  <a:pt x="61" y="42"/>
                  <a:pt x="61" y="4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l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264" name="TextBox 13"/>
          <p:cNvSpPr txBox="1"/>
          <p:nvPr/>
        </p:nvSpPr>
        <p:spPr>
          <a:xfrm>
            <a:off x="5570538" y="1484313"/>
            <a:ext cx="1098550" cy="1384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911225">
              <a:spcBef>
                <a:spcPct val="20000"/>
              </a:spcBef>
            </a:pPr>
            <a:r>
              <a:rPr lang="pt-BR" altLang="zh-CN" sz="9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Projeto:</a:t>
            </a:r>
            <a:endParaRPr lang="pt-BR" altLang="zh-CN" sz="9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268" name="TextBox 13"/>
          <p:cNvSpPr txBox="1"/>
          <p:nvPr/>
        </p:nvSpPr>
        <p:spPr>
          <a:xfrm>
            <a:off x="5572125" y="1646238"/>
            <a:ext cx="1449388" cy="20891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911225">
              <a:spcBef>
                <a:spcPct val="20000"/>
              </a:spcBef>
            </a:pPr>
            <a:r>
              <a:rPr lang="pt-BR" altLang="zh-CN" sz="675" noProof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Definição do escopo a ser trabalhado e do problema que visa ser resolvido.</a:t>
            </a:r>
            <a:endParaRPr lang="pt-BR" altLang="zh-CN" sz="675" noProof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266" name="TextBox 13"/>
          <p:cNvSpPr txBox="1"/>
          <p:nvPr/>
        </p:nvSpPr>
        <p:spPr>
          <a:xfrm>
            <a:off x="5570538" y="1993900"/>
            <a:ext cx="1098550" cy="1384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911225">
              <a:spcBef>
                <a:spcPct val="20000"/>
              </a:spcBef>
            </a:pPr>
            <a:r>
              <a:rPr lang="pt-BR" altLang="zh-CN" sz="9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Prototipação:</a:t>
            </a:r>
            <a:endParaRPr lang="pt-BR" altLang="zh-CN" sz="9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270" name="TextBox 13"/>
          <p:cNvSpPr txBox="1"/>
          <p:nvPr/>
        </p:nvSpPr>
        <p:spPr>
          <a:xfrm>
            <a:off x="5572125" y="2154238"/>
            <a:ext cx="1449388" cy="20891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911225">
              <a:spcBef>
                <a:spcPct val="20000"/>
              </a:spcBef>
            </a:pPr>
            <a:r>
              <a:rPr lang="pt-BR" altLang="zh-CN" sz="675" noProof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Apresentação do protótipo da solução que será implementada.</a:t>
            </a:r>
            <a:endParaRPr lang="pt-BR" altLang="zh-CN" sz="675" noProof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TextBox 13"/>
          <p:cNvSpPr txBox="1"/>
          <p:nvPr/>
        </p:nvSpPr>
        <p:spPr>
          <a:xfrm>
            <a:off x="5570538" y="2533650"/>
            <a:ext cx="1098550" cy="1384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911225">
              <a:spcBef>
                <a:spcPct val="20000"/>
              </a:spcBef>
            </a:pPr>
            <a:r>
              <a:rPr lang="pt-BR" altLang="zh-CN" sz="9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Implementação:</a:t>
            </a:r>
            <a:endParaRPr lang="pt-BR" altLang="zh-CN" sz="9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272" name="TextBox 13"/>
          <p:cNvSpPr txBox="1"/>
          <p:nvPr/>
        </p:nvSpPr>
        <p:spPr>
          <a:xfrm>
            <a:off x="5572125" y="2693988"/>
            <a:ext cx="1449388" cy="20891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911225">
              <a:spcBef>
                <a:spcPct val="20000"/>
              </a:spcBef>
            </a:pPr>
            <a:r>
              <a:rPr lang="pt-BR" altLang="zh-CN" sz="675" noProof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Desenvolvimento* e testes do produto definido em projeto.</a:t>
            </a:r>
            <a:endParaRPr lang="pt-BR" altLang="zh-CN" sz="675" noProof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TextBox 13"/>
          <p:cNvSpPr txBox="1"/>
          <p:nvPr/>
        </p:nvSpPr>
        <p:spPr>
          <a:xfrm>
            <a:off x="5570538" y="3109913"/>
            <a:ext cx="1098550" cy="1384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911225">
              <a:spcBef>
                <a:spcPct val="20000"/>
              </a:spcBef>
            </a:pPr>
            <a:r>
              <a:rPr lang="pt-BR" altLang="zh-CN" sz="9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Entrega:</a:t>
            </a:r>
            <a:endParaRPr lang="pt-BR" altLang="zh-CN" sz="9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274" name="TextBox 13"/>
          <p:cNvSpPr txBox="1"/>
          <p:nvPr/>
        </p:nvSpPr>
        <p:spPr>
          <a:xfrm>
            <a:off x="5572125" y="3271838"/>
            <a:ext cx="1449388" cy="31305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911225">
              <a:spcBef>
                <a:spcPct val="20000"/>
              </a:spcBef>
            </a:pPr>
            <a:r>
              <a:rPr lang="pt-BR" altLang="zh-CN" sz="675" noProof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Entrega da solução desenvolvida e coleta de validações e impressões acerca da solução.</a:t>
            </a:r>
            <a:endParaRPr lang="pt-BR" altLang="zh-CN" sz="675" noProof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1123950" y="4788535"/>
            <a:ext cx="4217670" cy="20891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911225">
              <a:spcBef>
                <a:spcPct val="20000"/>
              </a:spcBef>
            </a:pPr>
            <a:r>
              <a:rPr lang="pt-BR" altLang="zh-CN" sz="675" noProof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* Caso a metodologia adotada seja SCRUM ou Híbrido haverão entregas periódicas e review junto ao responsável do parceiro pelo projeto.</a:t>
            </a:r>
            <a:endParaRPr lang="pt-BR" altLang="zh-CN" sz="675" noProof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6995" y="-161925"/>
            <a:ext cx="266700" cy="5495290"/>
          </a:xfrm>
          <a:prstGeom prst="rect">
            <a:avLst/>
          </a:prstGeom>
          <a:solidFill>
            <a:srgbClr val="1F9F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485775" y="-146050"/>
            <a:ext cx="76200" cy="5495290"/>
          </a:xfrm>
          <a:prstGeom prst="rect">
            <a:avLst/>
          </a:prstGeom>
          <a:solidFill>
            <a:srgbClr val="095F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Down Arrow Callout 26"/>
          <p:cNvSpPr/>
          <p:nvPr/>
        </p:nvSpPr>
        <p:spPr>
          <a:xfrm>
            <a:off x="4635500" y="1362075"/>
            <a:ext cx="1392238" cy="2419350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9"/>
            </a:avLst>
          </a:prstGeom>
          <a:solidFill>
            <a:srgbClr val="095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1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Down Arrow Callout 33"/>
          <p:cNvSpPr/>
          <p:nvPr/>
        </p:nvSpPr>
        <p:spPr>
          <a:xfrm>
            <a:off x="3143250" y="1362075"/>
            <a:ext cx="1390650" cy="2419350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9"/>
            </a:avLst>
          </a:prstGeom>
          <a:solidFill>
            <a:srgbClr val="1F9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15" b="0" i="0" u="none" strike="noStrike" kern="1200" cap="none" spc="0" normalizeH="0" baseline="0" noProof="0" dirty="0">
              <a:ln>
                <a:noFill/>
              </a:ln>
              <a:solidFill>
                <a:srgbClr val="00B9B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Flowchart: Off-page Connector 40"/>
          <p:cNvSpPr/>
          <p:nvPr/>
        </p:nvSpPr>
        <p:spPr>
          <a:xfrm>
            <a:off x="3543300" y="1574800"/>
            <a:ext cx="588963" cy="571500"/>
          </a:xfrm>
          <a:prstGeom prst="flowChartOffpageConnector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31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25" b="1" i="0" u="none" strike="noStrike" kern="1200" cap="none" spc="0" normalizeH="0" baseline="0" noProof="0" dirty="0">
                <a:ln>
                  <a:noFill/>
                </a:ln>
                <a:solidFill>
                  <a:srgbClr val="00B9B3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rPr>
              <a:t>1</a:t>
            </a:r>
            <a:endParaRPr kumimoji="0" lang="en-US" sz="2025" b="1" i="0" u="none" strike="noStrike" kern="1200" cap="none" spc="0" normalizeH="0" baseline="0" noProof="0" dirty="0">
              <a:ln>
                <a:noFill/>
              </a:ln>
              <a:solidFill>
                <a:srgbClr val="00B9B3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cs"/>
              <a:sym typeface="+mn-ea"/>
            </a:endParaRPr>
          </a:p>
        </p:txBody>
      </p:sp>
      <p:sp>
        <p:nvSpPr>
          <p:cNvPr id="16" name="Flowchart: Off-page Connector 42"/>
          <p:cNvSpPr/>
          <p:nvPr/>
        </p:nvSpPr>
        <p:spPr>
          <a:xfrm>
            <a:off x="5026025" y="1574800"/>
            <a:ext cx="587375" cy="571500"/>
          </a:xfrm>
          <a:prstGeom prst="flowChartOffpageConnector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31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25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rPr>
              <a:t>2</a:t>
            </a:r>
            <a:endParaRPr kumimoji="0" lang="en-US" sz="225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cs"/>
              <a:sym typeface="+mn-ea"/>
            </a:endParaRPr>
          </a:p>
        </p:txBody>
      </p:sp>
      <p:sp>
        <p:nvSpPr>
          <p:cNvPr id="17" name="Down Arrow Callout 15"/>
          <p:cNvSpPr/>
          <p:nvPr/>
        </p:nvSpPr>
        <p:spPr>
          <a:xfrm>
            <a:off x="6129338" y="1362075"/>
            <a:ext cx="1390650" cy="2419350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9"/>
            </a:avLst>
          </a:prstGeom>
          <a:solidFill>
            <a:srgbClr val="1F9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1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Flowchart: Off-page Connector 17"/>
          <p:cNvSpPr/>
          <p:nvPr/>
        </p:nvSpPr>
        <p:spPr>
          <a:xfrm>
            <a:off x="6518275" y="1581150"/>
            <a:ext cx="587375" cy="573088"/>
          </a:xfrm>
          <a:prstGeom prst="flowChartOffpageConnector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31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25" b="1" i="0" u="none" strike="noStrike" kern="1200" cap="none" spc="0" normalizeH="0" baseline="0" noProof="0" dirty="0">
                <a:ln>
                  <a:noFill/>
                </a:ln>
                <a:solidFill>
                  <a:srgbClr val="00B9B3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rPr>
              <a:t>3</a:t>
            </a:r>
            <a:endParaRPr kumimoji="0" lang="en-US" sz="2250" b="1" i="0" u="none" strike="noStrike" kern="1200" cap="none" spc="0" normalizeH="0" baseline="0" noProof="0" dirty="0">
              <a:ln>
                <a:noFill/>
              </a:ln>
              <a:solidFill>
                <a:srgbClr val="00B9B3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cs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13100" y="2236470"/>
            <a:ext cx="1236345" cy="12128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912495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altLang="en-US" sz="79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SCRUM:</a:t>
            </a:r>
            <a:endParaRPr kumimoji="0" lang="pt-BR" altLang="en-US" sz="79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l" defTabSz="912495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altLang="en-US" sz="79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O projeto será desenvolvido e entregue em sprints de uma ou duas semanas cada com entregas incrementais e priorizadas pelo parceiro.</a:t>
            </a:r>
            <a:endParaRPr kumimoji="0" lang="pt-BR" altLang="en-US" sz="79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93920" y="2236470"/>
            <a:ext cx="1270635" cy="13830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just" defTabSz="912495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altLang="zh-CN" sz="79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Cascata:</a:t>
            </a:r>
            <a:endParaRPr kumimoji="0" lang="pt-BR" altLang="zh-CN" sz="79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l" defTabSz="912495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altLang="zh-CN" sz="79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Será definido o escopo do projeto e seu planejamento ponta-a-ponta, com uma única entrega final. Incrementos deveram ser avaliados pontualmente.</a:t>
            </a:r>
            <a:endParaRPr kumimoji="0" lang="pt-BR" altLang="zh-CN" sz="79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88710" y="2236470"/>
            <a:ext cx="1271905" cy="10426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912495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altLang="en-US" sz="79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Híbrido:</a:t>
            </a:r>
            <a:endParaRPr kumimoji="0" lang="pt-BR" altLang="en-US" sz="79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l" defTabSz="912495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altLang="en-US" sz="79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A partir de um escopo principal e entregas incrementais o projeto poderá ser alterado a partir de acordo prévio.</a:t>
            </a:r>
            <a:endParaRPr kumimoji="0" lang="pt-BR" altLang="en-US" sz="79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820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1788" y="1362075"/>
            <a:ext cx="142240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5" name="任意多边形 14"/>
          <p:cNvSpPr/>
          <p:nvPr/>
        </p:nvSpPr>
        <p:spPr>
          <a:xfrm>
            <a:off x="577850" y="257175"/>
            <a:ext cx="1905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779" y="0"/>
              </a:cxn>
              <a:cxn ang="0">
                <a:pos x="173790" y="0"/>
              </a:cxn>
              <a:cxn ang="0">
                <a:pos x="254000" y="33020"/>
              </a:cxn>
              <a:cxn ang="0">
                <a:pos x="254000" y="1287780"/>
              </a:cxn>
              <a:cxn ang="0">
                <a:pos x="173790" y="1320800"/>
              </a:cxn>
              <a:cxn ang="0">
                <a:pos x="32586" y="1320800"/>
              </a:cxn>
              <a:cxn ang="0">
                <a:pos x="0" y="1320800"/>
              </a:cxn>
            </a:cxnLst>
            <a:pathLst>
              <a:path w="292978" h="3480531">
                <a:moveTo>
                  <a:pt x="0" y="0"/>
                </a:moveTo>
                <a:lnTo>
                  <a:pt x="40116" y="0"/>
                </a:lnTo>
                <a:cubicBezTo>
                  <a:pt x="200459" y="0"/>
                  <a:pt x="200459" y="0"/>
                  <a:pt x="200459" y="0"/>
                </a:cubicBezTo>
                <a:cubicBezTo>
                  <a:pt x="246718" y="0"/>
                  <a:pt x="292978" y="43507"/>
                  <a:pt x="292978" y="87013"/>
                </a:cubicBezTo>
                <a:cubicBezTo>
                  <a:pt x="292978" y="3393518"/>
                  <a:pt x="292978" y="3393518"/>
                  <a:pt x="292978" y="3393518"/>
                </a:cubicBezTo>
                <a:cubicBezTo>
                  <a:pt x="292978" y="3437024"/>
                  <a:pt x="246718" y="3480531"/>
                  <a:pt x="200459" y="3480531"/>
                </a:cubicBezTo>
                <a:cubicBezTo>
                  <a:pt x="138779" y="3480531"/>
                  <a:pt x="84809" y="3480531"/>
                  <a:pt x="37586" y="3480531"/>
                </a:cubicBezTo>
                <a:lnTo>
                  <a:pt x="0" y="3480531"/>
                </a:lnTo>
                <a:lnTo>
                  <a:pt x="0" y="0"/>
                </a:lnTo>
                <a:close/>
              </a:path>
            </a:pathLst>
          </a:custGeom>
          <a:solidFill>
            <a:srgbClr val="1F9FBA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4106" name="文本框 15"/>
          <p:cNvSpPr txBox="1"/>
          <p:nvPr/>
        </p:nvSpPr>
        <p:spPr>
          <a:xfrm>
            <a:off x="768350" y="257175"/>
            <a:ext cx="5600700" cy="714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pt-BR" altLang="en-US" sz="4050" b="1" noProof="1" dirty="0">
                <a:solidFill>
                  <a:schemeClr val="bg1"/>
                </a:solidFill>
                <a:latin typeface="Arial Bold" charset="0"/>
                <a:ea typeface="SimSun" panose="02010600030101010101" pitchFamily="2" charset="-122"/>
                <a:cs typeface="Arial Bold" charset="0"/>
              </a:rPr>
              <a:t>Modelos de Entrega:</a:t>
            </a:r>
            <a:endParaRPr lang="pt-BR" altLang="en-US" sz="4050" b="1" noProof="1" dirty="0">
              <a:solidFill>
                <a:schemeClr val="bg1"/>
              </a:solidFill>
              <a:latin typeface="Arial Bold" charset="0"/>
              <a:ea typeface="SimSun" panose="02010600030101010101" pitchFamily="2" charset="-122"/>
              <a:cs typeface="Arial Bold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圆角矩形 8"/>
          <p:cNvSpPr/>
          <p:nvPr/>
        </p:nvSpPr>
        <p:spPr>
          <a:xfrm>
            <a:off x="455613" y="1736725"/>
            <a:ext cx="2582863" cy="830263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70" name="矩形 9"/>
          <p:cNvSpPr/>
          <p:nvPr/>
        </p:nvSpPr>
        <p:spPr>
          <a:xfrm>
            <a:off x="643573" y="1850708"/>
            <a:ext cx="2208213" cy="716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algn="just" defTabSz="911225" fontAlgn="base">
              <a:lnSpc>
                <a:spcPct val="120000"/>
              </a:lnSpc>
              <a:spcBef>
                <a:spcPct val="20000"/>
              </a:spcBef>
            </a:pPr>
            <a:r>
              <a:rPr lang="pt-BR" altLang="zh-CN" sz="675" strike="noStrike" noProof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Integração de plataformas web utilizando webservices e API’s através de middleware dedicado de modo a realizar consulta, transformação e transporte ou armazenamento dos dados</a:t>
            </a:r>
            <a:r>
              <a:rPr lang="zh-CN" altLang="en-US" sz="675" strike="noStrike" noProof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.</a:t>
            </a:r>
            <a:endParaRPr lang="zh-CN" altLang="en-US" sz="675" strike="noStrike" noProof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55613" y="2981325"/>
            <a:ext cx="2582863" cy="82867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72" name="矩形 14"/>
          <p:cNvSpPr/>
          <p:nvPr/>
        </p:nvSpPr>
        <p:spPr>
          <a:xfrm>
            <a:off x="642938" y="3165475"/>
            <a:ext cx="2208213" cy="591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algn="just" defTabSz="911225" fontAlgn="base">
              <a:lnSpc>
                <a:spcPct val="120000"/>
              </a:lnSpc>
              <a:spcBef>
                <a:spcPct val="20000"/>
              </a:spcBef>
            </a:pPr>
            <a:r>
              <a:rPr lang="pt-BR" altLang="zh-CN" sz="675" strike="noStrike" noProof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Identificação de processos manuais compatíveis com automações dedicadas minimizando o esforço necessário para realização de tais atividades e/ou reduzindo o tempo de execução.</a:t>
            </a:r>
            <a:endParaRPr lang="pt-BR" altLang="zh-CN" sz="675" strike="noStrike" noProof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25500" y="1606550"/>
            <a:ext cx="1844675" cy="258763"/>
          </a:xfrm>
          <a:prstGeom prst="roundRect">
            <a:avLst/>
          </a:prstGeom>
          <a:solidFill>
            <a:srgbClr val="1F9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71" name="文本框 16"/>
          <p:cNvSpPr txBox="1"/>
          <p:nvPr/>
        </p:nvSpPr>
        <p:spPr>
          <a:xfrm>
            <a:off x="960438" y="1620838"/>
            <a:ext cx="1574800" cy="2298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defTabSz="911225">
              <a:spcBef>
                <a:spcPct val="20000"/>
              </a:spcBef>
            </a:pPr>
            <a:r>
              <a:rPr lang="pt-BR" altLang="zh-CN" sz="9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Integração Web</a:t>
            </a:r>
            <a:endParaRPr lang="pt-BR" altLang="zh-CN" sz="9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25500" y="2871788"/>
            <a:ext cx="1844675" cy="260350"/>
          </a:xfrm>
          <a:prstGeom prst="roundRect">
            <a:avLst/>
          </a:prstGeom>
          <a:solidFill>
            <a:srgbClr val="1F9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73" name="文本框 19"/>
          <p:cNvSpPr txBox="1"/>
          <p:nvPr/>
        </p:nvSpPr>
        <p:spPr>
          <a:xfrm>
            <a:off x="944563" y="2901950"/>
            <a:ext cx="1573212" cy="2298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defTabSz="911225">
              <a:spcBef>
                <a:spcPct val="20000"/>
              </a:spcBef>
            </a:pPr>
            <a:r>
              <a:rPr lang="pt-BR" altLang="zh-CN" sz="9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Automação</a:t>
            </a:r>
            <a:endParaRPr lang="pt-BR" altLang="zh-CN" sz="9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127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1855" y="1546543"/>
            <a:ext cx="1906588" cy="2343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5" name="任意多边形 14"/>
          <p:cNvSpPr/>
          <p:nvPr/>
        </p:nvSpPr>
        <p:spPr>
          <a:xfrm>
            <a:off x="263525" y="247650"/>
            <a:ext cx="1905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779" y="0"/>
              </a:cxn>
              <a:cxn ang="0">
                <a:pos x="173790" y="0"/>
              </a:cxn>
              <a:cxn ang="0">
                <a:pos x="254000" y="33020"/>
              </a:cxn>
              <a:cxn ang="0">
                <a:pos x="254000" y="1287780"/>
              </a:cxn>
              <a:cxn ang="0">
                <a:pos x="173790" y="1320800"/>
              </a:cxn>
              <a:cxn ang="0">
                <a:pos x="32586" y="1320800"/>
              </a:cxn>
              <a:cxn ang="0">
                <a:pos x="0" y="1320800"/>
              </a:cxn>
            </a:cxnLst>
            <a:pathLst>
              <a:path w="292978" h="3480531">
                <a:moveTo>
                  <a:pt x="0" y="0"/>
                </a:moveTo>
                <a:lnTo>
                  <a:pt x="40116" y="0"/>
                </a:lnTo>
                <a:cubicBezTo>
                  <a:pt x="200459" y="0"/>
                  <a:pt x="200459" y="0"/>
                  <a:pt x="200459" y="0"/>
                </a:cubicBezTo>
                <a:cubicBezTo>
                  <a:pt x="246718" y="0"/>
                  <a:pt x="292978" y="43507"/>
                  <a:pt x="292978" y="87013"/>
                </a:cubicBezTo>
                <a:cubicBezTo>
                  <a:pt x="292978" y="3393518"/>
                  <a:pt x="292978" y="3393518"/>
                  <a:pt x="292978" y="3393518"/>
                </a:cubicBezTo>
                <a:cubicBezTo>
                  <a:pt x="292978" y="3437024"/>
                  <a:pt x="246718" y="3480531"/>
                  <a:pt x="200459" y="3480531"/>
                </a:cubicBezTo>
                <a:cubicBezTo>
                  <a:pt x="138779" y="3480531"/>
                  <a:pt x="84809" y="3480531"/>
                  <a:pt x="37586" y="3480531"/>
                </a:cubicBezTo>
                <a:lnTo>
                  <a:pt x="0" y="3480531"/>
                </a:lnTo>
                <a:lnTo>
                  <a:pt x="0" y="0"/>
                </a:lnTo>
                <a:close/>
              </a:path>
            </a:pathLst>
          </a:custGeom>
          <a:solidFill>
            <a:srgbClr val="1F9FBA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4106" name="文本框 15"/>
          <p:cNvSpPr txBox="1"/>
          <p:nvPr/>
        </p:nvSpPr>
        <p:spPr>
          <a:xfrm>
            <a:off x="454025" y="247650"/>
            <a:ext cx="5600700" cy="714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pt-BR" altLang="en-US" sz="4050" b="1" noProof="1" dirty="0">
                <a:solidFill>
                  <a:schemeClr val="bg1"/>
                </a:solidFill>
                <a:latin typeface="Arial Bold" charset="0"/>
                <a:ea typeface="SimSun" panose="02010600030101010101" pitchFamily="2" charset="-122"/>
                <a:cs typeface="Arial Bold" charset="0"/>
              </a:rPr>
              <a:t>Pontos Fortes:</a:t>
            </a:r>
            <a:endParaRPr lang="pt-BR" altLang="en-US" sz="4050" b="1" noProof="1" dirty="0">
              <a:solidFill>
                <a:schemeClr val="bg1"/>
              </a:solidFill>
              <a:latin typeface="Arial Bold" charset="0"/>
              <a:ea typeface="SimSun" panose="02010600030101010101" pitchFamily="2" charset="-122"/>
              <a:cs typeface="Arial Bold" charset="0"/>
            </a:endParaRPr>
          </a:p>
        </p:txBody>
      </p:sp>
      <p:sp>
        <p:nvSpPr>
          <p:cNvPr id="4" name="圆角矩形 8"/>
          <p:cNvSpPr/>
          <p:nvPr/>
        </p:nvSpPr>
        <p:spPr>
          <a:xfrm>
            <a:off x="3279458" y="1751330"/>
            <a:ext cx="2582863" cy="830263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9"/>
          <p:cNvSpPr/>
          <p:nvPr/>
        </p:nvSpPr>
        <p:spPr>
          <a:xfrm>
            <a:off x="3450908" y="1975803"/>
            <a:ext cx="2208213" cy="4660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algn="just" defTabSz="911225" fontAlgn="base">
              <a:lnSpc>
                <a:spcPct val="120000"/>
              </a:lnSpc>
              <a:spcBef>
                <a:spcPct val="20000"/>
              </a:spcBef>
            </a:pPr>
            <a:r>
              <a:rPr lang="pt-BR" altLang="zh-CN" sz="675" strike="noStrike" noProof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Arquitetura e codificação de aplicações para implementações diversas, desde scripts automatizados até implementações web</a:t>
            </a:r>
            <a:r>
              <a:rPr lang="zh-CN" altLang="en-US" sz="675" strike="noStrike" noProof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.</a:t>
            </a:r>
            <a:endParaRPr lang="zh-CN" altLang="en-US" sz="675" strike="noStrike" noProof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圆角矩形 10"/>
          <p:cNvSpPr/>
          <p:nvPr/>
        </p:nvSpPr>
        <p:spPr>
          <a:xfrm>
            <a:off x="3279458" y="2995930"/>
            <a:ext cx="2582863" cy="82867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14"/>
          <p:cNvSpPr/>
          <p:nvPr/>
        </p:nvSpPr>
        <p:spPr>
          <a:xfrm>
            <a:off x="3466783" y="3180080"/>
            <a:ext cx="2208213" cy="591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algn="just" defTabSz="911225" fontAlgn="base">
              <a:lnSpc>
                <a:spcPct val="120000"/>
              </a:lnSpc>
              <a:spcBef>
                <a:spcPct val="20000"/>
              </a:spcBef>
            </a:pPr>
            <a:r>
              <a:rPr lang="pt-BR" altLang="zh-CN" sz="675" strike="noStrike" noProof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Orientações e desenvolvimento de soluções e modelos de process minning personalizados com analise de processo, mapeamento e apontamentos diversos.</a:t>
            </a:r>
            <a:endParaRPr lang="pt-BR" altLang="zh-CN" sz="675" strike="noStrike" noProof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圆角矩形 15"/>
          <p:cNvSpPr/>
          <p:nvPr/>
        </p:nvSpPr>
        <p:spPr>
          <a:xfrm>
            <a:off x="3649345" y="1621155"/>
            <a:ext cx="1844675" cy="258763"/>
          </a:xfrm>
          <a:prstGeom prst="roundRect">
            <a:avLst/>
          </a:prstGeom>
          <a:solidFill>
            <a:srgbClr val="1F9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文本框 16"/>
          <p:cNvSpPr txBox="1"/>
          <p:nvPr/>
        </p:nvSpPr>
        <p:spPr>
          <a:xfrm>
            <a:off x="3784283" y="1635443"/>
            <a:ext cx="1574800" cy="2298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defTabSz="911225">
              <a:spcBef>
                <a:spcPct val="20000"/>
              </a:spcBef>
            </a:pPr>
            <a:r>
              <a:rPr lang="pt-BR" altLang="zh-CN" sz="9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Arquitetura de Soluções</a:t>
            </a:r>
            <a:endParaRPr lang="pt-BR" altLang="zh-CN" sz="9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圆角矩形 17"/>
          <p:cNvSpPr/>
          <p:nvPr/>
        </p:nvSpPr>
        <p:spPr>
          <a:xfrm>
            <a:off x="3649345" y="2886393"/>
            <a:ext cx="1844675" cy="260350"/>
          </a:xfrm>
          <a:prstGeom prst="roundRect">
            <a:avLst/>
          </a:prstGeom>
          <a:solidFill>
            <a:srgbClr val="1F9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3768408" y="2916555"/>
            <a:ext cx="1573212" cy="2298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defTabSz="911225">
              <a:spcBef>
                <a:spcPct val="20000"/>
              </a:spcBef>
            </a:pPr>
            <a:r>
              <a:rPr lang="pt-BR" altLang="zh-CN" sz="9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Mineração de Processos</a:t>
            </a:r>
            <a:endParaRPr lang="pt-BR" altLang="zh-CN" sz="9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3220</Words>
  <Application>WPS Presentation</Application>
  <PresentationFormat>全屏显示(4:3)</PresentationFormat>
  <Paragraphs>130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37" baseType="lpstr">
      <vt:lpstr>Arial</vt:lpstr>
      <vt:lpstr>SimSun</vt:lpstr>
      <vt:lpstr>Wingdings</vt:lpstr>
      <vt:lpstr>方正书宋_GBK</vt:lpstr>
      <vt:lpstr>Microsoft YaHei</vt:lpstr>
      <vt:lpstr>Calibri</vt:lpstr>
      <vt:lpstr>Calibri Light</vt:lpstr>
      <vt:lpstr>Impact</vt:lpstr>
      <vt:lpstr>Source Sans Pro ExtraLight</vt:lpstr>
      <vt:lpstr>Arial Unicode MS</vt:lpstr>
      <vt:lpstr>AMGDT</vt:lpstr>
      <vt:lpstr>Segoe Print</vt:lpstr>
      <vt:lpstr>汉仪旗黑</vt:lpstr>
      <vt:lpstr>黑体</vt:lpstr>
      <vt:lpstr>Helvetica Neue</vt:lpstr>
      <vt:lpstr>汉仪书宋二KW</vt:lpstr>
      <vt:lpstr>Thonburi</vt:lpstr>
      <vt:lpstr>苹方-简</vt:lpstr>
      <vt:lpstr>Arial Regular</vt:lpstr>
      <vt:lpstr>Arial Bold</vt:lpstr>
      <vt:lpstr>Dotum</vt:lpstr>
      <vt:lpstr>Malgun Gothic</vt:lpstr>
      <vt:lpstr>Apple SD Gothic Neo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topppt.cn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Felipe Passos</cp:lastModifiedBy>
  <cp:revision>31</cp:revision>
  <dcterms:created xsi:type="dcterms:W3CDTF">2015-07-07T01:57:13Z</dcterms:created>
  <dcterms:modified xsi:type="dcterms:W3CDTF">2023-03-07T00:09:45Z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1046-11.2.0.11486</vt:lpwstr>
  </property>
  <property fmtid="{D5CDD505-2E9C-101B-9397-08002B2CF9AE}" pid="3" name="ICV">
    <vt:lpwstr>E00C395E13E64A45B77D4D452E6CC41F</vt:lpwstr>
  </property>
</Properties>
</file>